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303" r:id="rId2"/>
    <p:sldId id="323" r:id="rId3"/>
    <p:sldId id="317" r:id="rId4"/>
    <p:sldId id="304" r:id="rId5"/>
    <p:sldId id="305" r:id="rId6"/>
    <p:sldId id="320" r:id="rId7"/>
    <p:sldId id="306" r:id="rId8"/>
    <p:sldId id="307" r:id="rId9"/>
    <p:sldId id="308" r:id="rId10"/>
    <p:sldId id="319" r:id="rId11"/>
    <p:sldId id="318" r:id="rId12"/>
    <p:sldId id="309" r:id="rId13"/>
    <p:sldId id="310" r:id="rId14"/>
    <p:sldId id="311" r:id="rId15"/>
    <p:sldId id="312" r:id="rId16"/>
    <p:sldId id="313" r:id="rId17"/>
    <p:sldId id="315" r:id="rId18"/>
    <p:sldId id="314" r:id="rId19"/>
    <p:sldId id="316" r:id="rId20"/>
    <p:sldId id="258" r:id="rId21"/>
    <p:sldId id="259" r:id="rId22"/>
    <p:sldId id="260" r:id="rId23"/>
    <p:sldId id="261" r:id="rId24"/>
    <p:sldId id="264" r:id="rId25"/>
    <p:sldId id="265" r:id="rId26"/>
    <p:sldId id="262" r:id="rId27"/>
    <p:sldId id="263" r:id="rId28"/>
    <p:sldId id="285" r:id="rId29"/>
    <p:sldId id="266" r:id="rId30"/>
    <p:sldId id="274" r:id="rId31"/>
    <p:sldId id="286" r:id="rId32"/>
    <p:sldId id="267" r:id="rId33"/>
    <p:sldId id="275" r:id="rId34"/>
    <p:sldId id="276" r:id="rId35"/>
    <p:sldId id="268" r:id="rId36"/>
    <p:sldId id="287" r:id="rId37"/>
    <p:sldId id="269" r:id="rId38"/>
    <p:sldId id="270" r:id="rId39"/>
    <p:sldId id="271" r:id="rId40"/>
    <p:sldId id="272" r:id="rId41"/>
    <p:sldId id="277" r:id="rId42"/>
    <p:sldId id="278" r:id="rId43"/>
    <p:sldId id="279" r:id="rId44"/>
    <p:sldId id="281" r:id="rId45"/>
    <p:sldId id="282" r:id="rId46"/>
    <p:sldId id="283" r:id="rId47"/>
    <p:sldId id="284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6" r:id="rId56"/>
    <p:sldId id="297" r:id="rId57"/>
    <p:sldId id="302" r:id="rId5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8"/>
    <p:restoredTop sz="95884"/>
  </p:normalViewPr>
  <p:slideViewPr>
    <p:cSldViewPr snapToGrid="0" snapToObjects="1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76BE9-DCA7-4C6F-A400-48C71EA9CEA6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E4667-32E8-4A1E-BB27-C23B2FF03B34}">
      <dgm:prSet custT="1"/>
      <dgm:spPr/>
      <dgm:t>
        <a:bodyPr/>
        <a:lstStyle/>
        <a:p>
          <a:pPr rtl="0"/>
          <a:r>
            <a:rPr lang="tr-TR" sz="2000" b="1" dirty="0"/>
            <a:t>(AAP, 2011 </a:t>
          </a:r>
          <a:r>
            <a:rPr lang="tr-TR" sz="2000" b="1" dirty="0" err="1"/>
            <a:t>and</a:t>
          </a:r>
          <a:r>
            <a:rPr lang="tr-TR" sz="2000" b="1" dirty="0"/>
            <a:t> PES)</a:t>
          </a:r>
        </a:p>
      </dgm:t>
    </dgm:pt>
    <dgm:pt modelId="{4F5982B3-733E-48E0-9A78-B2F974494178}" type="parTrans" cxnId="{9292C7BB-089C-4EDF-9CCB-A0C79FD980B8}">
      <dgm:prSet/>
      <dgm:spPr/>
      <dgm:t>
        <a:bodyPr/>
        <a:lstStyle/>
        <a:p>
          <a:endParaRPr lang="en-US" sz="2000"/>
        </a:p>
      </dgm:t>
    </dgm:pt>
    <dgm:pt modelId="{1BEF4154-14DC-423F-9789-839B35FF3C36}" type="sibTrans" cxnId="{9292C7BB-089C-4EDF-9CCB-A0C79FD980B8}">
      <dgm:prSet/>
      <dgm:spPr/>
      <dgm:t>
        <a:bodyPr/>
        <a:lstStyle/>
        <a:p>
          <a:endParaRPr lang="en-US" sz="2000"/>
        </a:p>
      </dgm:t>
    </dgm:pt>
    <dgm:pt modelId="{6602C8AA-4573-4806-82E7-C5EA8056C32F}">
      <dgm:prSet custT="1"/>
      <dgm:spPr/>
      <dgm:t>
        <a:bodyPr/>
        <a:lstStyle/>
        <a:p>
          <a:pPr rtl="0"/>
          <a:r>
            <a:rPr lang="tr-TR" sz="20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Asymptomatic</a:t>
          </a:r>
          <a:r>
            <a: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healthy</a:t>
          </a:r>
          <a:r>
            <a: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newborn</a:t>
          </a:r>
          <a:r>
            <a: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born</a:t>
          </a:r>
          <a:r>
            <a: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at </a:t>
          </a:r>
          <a:r>
            <a:rPr lang="tr-TR" sz="20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term</a:t>
          </a:r>
          <a:r>
            <a: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to</a:t>
          </a:r>
          <a:r>
            <a: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an </a:t>
          </a:r>
          <a:r>
            <a:rPr lang="tr-TR" sz="20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uneventful</a:t>
          </a:r>
          <a:r>
            <a: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pregnancy</a:t>
          </a:r>
          <a:r>
            <a:rPr lang="tr-T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: NO NEED TO CHECK BLOOD GLUCOSE</a:t>
          </a:r>
        </a:p>
      </dgm:t>
    </dgm:pt>
    <dgm:pt modelId="{44D5F2AD-DE80-4D37-B554-44F241D8C72C}" type="parTrans" cxnId="{02FA422F-8C16-4E48-866D-6ADB1526299D}">
      <dgm:prSet/>
      <dgm:spPr/>
      <dgm:t>
        <a:bodyPr/>
        <a:lstStyle/>
        <a:p>
          <a:endParaRPr lang="en-US" sz="2000"/>
        </a:p>
      </dgm:t>
    </dgm:pt>
    <dgm:pt modelId="{CDB0EEB5-0A71-4A5C-9836-EA902F3AF0E1}" type="sibTrans" cxnId="{02FA422F-8C16-4E48-866D-6ADB1526299D}">
      <dgm:prSet/>
      <dgm:spPr/>
      <dgm:t>
        <a:bodyPr/>
        <a:lstStyle/>
        <a:p>
          <a:endParaRPr lang="en-US" sz="2000"/>
        </a:p>
      </dgm:t>
    </dgm:pt>
    <dgm:pt modelId="{A1D2B02A-ED6C-4309-91FB-04857153DDB1}">
      <dgm:prSet custT="1"/>
      <dgm:spPr/>
      <dgm:t>
        <a:bodyPr/>
        <a:lstStyle/>
        <a:p>
          <a:pPr rtl="0"/>
          <a:r>
            <a:rPr lang="tr-TR" sz="20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Infants</a:t>
          </a:r>
          <a:r>
            <a: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who</a:t>
          </a:r>
          <a:r>
            <a: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are</a:t>
          </a:r>
          <a:r>
            <a: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at risk </a:t>
          </a:r>
          <a:r>
            <a:rPr lang="tr-TR" sz="20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for</a:t>
          </a:r>
          <a:r>
            <a: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hypoglycemia</a:t>
          </a:r>
          <a:r>
            <a: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symptomatic</a:t>
          </a:r>
          <a:r>
            <a: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infants</a:t>
          </a:r>
          <a:r>
            <a:rPr lang="tr-TR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: GLUCOSE SCREENİNG İS NECESSARY</a:t>
          </a:r>
        </a:p>
      </dgm:t>
    </dgm:pt>
    <dgm:pt modelId="{DB43798A-2ECC-4166-9F0C-4896CE6F1FFE}" type="parTrans" cxnId="{0FA42114-E5F4-4C8A-B238-A0DDDD2A90E1}">
      <dgm:prSet/>
      <dgm:spPr/>
      <dgm:t>
        <a:bodyPr/>
        <a:lstStyle/>
        <a:p>
          <a:endParaRPr lang="en-US" sz="2000"/>
        </a:p>
      </dgm:t>
    </dgm:pt>
    <dgm:pt modelId="{F243F449-9779-4C39-B61E-04202EFBBF3F}" type="sibTrans" cxnId="{0FA42114-E5F4-4C8A-B238-A0DDDD2A90E1}">
      <dgm:prSet/>
      <dgm:spPr/>
      <dgm:t>
        <a:bodyPr/>
        <a:lstStyle/>
        <a:p>
          <a:endParaRPr lang="en-US" sz="2000"/>
        </a:p>
      </dgm:t>
    </dgm:pt>
    <dgm:pt modelId="{1325BBA9-84C6-47D4-88B8-AA9006B7E4C1}" type="pres">
      <dgm:prSet presAssocID="{90076BE9-DCA7-4C6F-A400-48C71EA9CEA6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tr-TR"/>
        </a:p>
      </dgm:t>
    </dgm:pt>
    <dgm:pt modelId="{009CDCD1-3DBF-493A-ABAA-EC2303AC337F}" type="pres">
      <dgm:prSet presAssocID="{981E4667-32E8-4A1E-BB27-C23B2FF03B34}" presName="parTx1" presStyleLbl="node1" presStyleIdx="0" presStyleCnt="1" custScaleX="52289" custScaleY="54132"/>
      <dgm:spPr/>
      <dgm:t>
        <a:bodyPr/>
        <a:lstStyle/>
        <a:p>
          <a:endParaRPr lang="tr-TR"/>
        </a:p>
      </dgm:t>
    </dgm:pt>
    <dgm:pt modelId="{40767803-1CD4-48BE-AA75-3F80B49931DE}" type="pres">
      <dgm:prSet presAssocID="{981E4667-32E8-4A1E-BB27-C23B2FF03B34}" presName="spPre1" presStyleCnt="0"/>
      <dgm:spPr/>
    </dgm:pt>
    <dgm:pt modelId="{1BA3B8FF-DAFC-4648-9A5F-09F582C76E14}" type="pres">
      <dgm:prSet presAssocID="{981E4667-32E8-4A1E-BB27-C23B2FF03B34}" presName="chLin1" presStyleCnt="0"/>
      <dgm:spPr/>
    </dgm:pt>
    <dgm:pt modelId="{954CD0BF-D896-412D-B0E5-9C1BE3B0DBA9}" type="pres">
      <dgm:prSet presAssocID="{44D5F2AD-DE80-4D37-B554-44F241D8C72C}" presName="Name11" presStyleLbl="parChTrans1D1" presStyleIdx="0" presStyleCnt="4"/>
      <dgm:spPr/>
    </dgm:pt>
    <dgm:pt modelId="{A8DA1379-C9D6-4258-8ACC-469AE5160C98}" type="pres">
      <dgm:prSet presAssocID="{6602C8AA-4573-4806-82E7-C5EA8056C32F}" presName="txAndLines1" presStyleCnt="0"/>
      <dgm:spPr/>
    </dgm:pt>
    <dgm:pt modelId="{D62C1E14-D3B5-4357-A4E1-E1E206E2C937}" type="pres">
      <dgm:prSet presAssocID="{6602C8AA-4573-4806-82E7-C5EA8056C32F}" presName="anchor1" presStyleCnt="0"/>
      <dgm:spPr/>
    </dgm:pt>
    <dgm:pt modelId="{23FB53C6-04DE-4D10-9581-4A2BAA2C51D4}" type="pres">
      <dgm:prSet presAssocID="{6602C8AA-4573-4806-82E7-C5EA8056C32F}" presName="backup1" presStyleCnt="0"/>
      <dgm:spPr/>
    </dgm:pt>
    <dgm:pt modelId="{35692189-EAD6-4E92-AA58-D1250FCE8883}" type="pres">
      <dgm:prSet presAssocID="{6602C8AA-4573-4806-82E7-C5EA8056C32F}" presName="preLine1" presStyleLbl="parChTrans1D1" presStyleIdx="1" presStyleCnt="4"/>
      <dgm:spPr/>
    </dgm:pt>
    <dgm:pt modelId="{F0E591FA-C1EB-4873-9C5C-EDE3D4FF96BD}" type="pres">
      <dgm:prSet presAssocID="{6602C8AA-4573-4806-82E7-C5EA8056C32F}" presName="desTx1" presStyleLbl="revTx" presStyleIdx="0" presStyleCnt="0" custScaleX="1185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838991-12BA-4137-865F-8988C31D1DF0}" type="pres">
      <dgm:prSet presAssocID="{DB43798A-2ECC-4166-9F0C-4896CE6F1FFE}" presName="Name11" presStyleLbl="parChTrans1D1" presStyleIdx="2" presStyleCnt="4"/>
      <dgm:spPr/>
    </dgm:pt>
    <dgm:pt modelId="{3FB930BE-9F33-44F3-A284-DF918DB673CF}" type="pres">
      <dgm:prSet presAssocID="{A1D2B02A-ED6C-4309-91FB-04857153DDB1}" presName="txAndLines1" presStyleCnt="0"/>
      <dgm:spPr/>
    </dgm:pt>
    <dgm:pt modelId="{903D61E5-1A0F-4212-ABCC-8836BF79549C}" type="pres">
      <dgm:prSet presAssocID="{A1D2B02A-ED6C-4309-91FB-04857153DDB1}" presName="anchor1" presStyleCnt="0"/>
      <dgm:spPr/>
    </dgm:pt>
    <dgm:pt modelId="{94FCC8B9-C663-4C11-9EB5-25D9590F9331}" type="pres">
      <dgm:prSet presAssocID="{A1D2B02A-ED6C-4309-91FB-04857153DDB1}" presName="backup1" presStyleCnt="0"/>
      <dgm:spPr/>
    </dgm:pt>
    <dgm:pt modelId="{32A44638-D1FF-406A-924E-9338E62FEFD2}" type="pres">
      <dgm:prSet presAssocID="{A1D2B02A-ED6C-4309-91FB-04857153DDB1}" presName="preLine1" presStyleLbl="parChTrans1D1" presStyleIdx="3" presStyleCnt="4"/>
      <dgm:spPr/>
    </dgm:pt>
    <dgm:pt modelId="{898ECE88-46F6-4144-B47A-492C6C9C3E4F}" type="pres">
      <dgm:prSet presAssocID="{A1D2B02A-ED6C-4309-91FB-04857153DDB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FA42114-E5F4-4C8A-B238-A0DDDD2A90E1}" srcId="{981E4667-32E8-4A1E-BB27-C23B2FF03B34}" destId="{A1D2B02A-ED6C-4309-91FB-04857153DDB1}" srcOrd="1" destOrd="0" parTransId="{DB43798A-2ECC-4166-9F0C-4896CE6F1FFE}" sibTransId="{F243F449-9779-4C39-B61E-04202EFBBF3F}"/>
    <dgm:cxn modelId="{A913DF3F-9EC6-D140-B099-E20CF808EA9B}" type="presOf" srcId="{90076BE9-DCA7-4C6F-A400-48C71EA9CEA6}" destId="{1325BBA9-84C6-47D4-88B8-AA9006B7E4C1}" srcOrd="0" destOrd="0" presId="urn:microsoft.com/office/officeart/2009/3/layout/SubStepProcess"/>
    <dgm:cxn modelId="{1BDF4222-95AF-C440-A304-09B5CF73B8E8}" type="presOf" srcId="{981E4667-32E8-4A1E-BB27-C23B2FF03B34}" destId="{009CDCD1-3DBF-493A-ABAA-EC2303AC337F}" srcOrd="0" destOrd="0" presId="urn:microsoft.com/office/officeart/2009/3/layout/SubStepProcess"/>
    <dgm:cxn modelId="{9292C7BB-089C-4EDF-9CCB-A0C79FD980B8}" srcId="{90076BE9-DCA7-4C6F-A400-48C71EA9CEA6}" destId="{981E4667-32E8-4A1E-BB27-C23B2FF03B34}" srcOrd="0" destOrd="0" parTransId="{4F5982B3-733E-48E0-9A78-B2F974494178}" sibTransId="{1BEF4154-14DC-423F-9789-839B35FF3C36}"/>
    <dgm:cxn modelId="{1851E6B8-DBBF-8B49-970F-4AD1F012EC60}" type="presOf" srcId="{A1D2B02A-ED6C-4309-91FB-04857153DDB1}" destId="{898ECE88-46F6-4144-B47A-492C6C9C3E4F}" srcOrd="0" destOrd="0" presId="urn:microsoft.com/office/officeart/2009/3/layout/SubStepProcess"/>
    <dgm:cxn modelId="{D00275C8-00A8-EB4A-808A-CBA89EFE19E2}" type="presOf" srcId="{6602C8AA-4573-4806-82E7-C5EA8056C32F}" destId="{F0E591FA-C1EB-4873-9C5C-EDE3D4FF96BD}" srcOrd="0" destOrd="0" presId="urn:microsoft.com/office/officeart/2009/3/layout/SubStepProcess"/>
    <dgm:cxn modelId="{02FA422F-8C16-4E48-866D-6ADB1526299D}" srcId="{981E4667-32E8-4A1E-BB27-C23B2FF03B34}" destId="{6602C8AA-4573-4806-82E7-C5EA8056C32F}" srcOrd="0" destOrd="0" parTransId="{44D5F2AD-DE80-4D37-B554-44F241D8C72C}" sibTransId="{CDB0EEB5-0A71-4A5C-9836-EA902F3AF0E1}"/>
    <dgm:cxn modelId="{CDCE260A-BF14-E549-89A2-822CC0C5621F}" type="presParOf" srcId="{1325BBA9-84C6-47D4-88B8-AA9006B7E4C1}" destId="{009CDCD1-3DBF-493A-ABAA-EC2303AC337F}" srcOrd="0" destOrd="0" presId="urn:microsoft.com/office/officeart/2009/3/layout/SubStepProcess"/>
    <dgm:cxn modelId="{72F00C11-6892-C14C-9667-FC092E5488E8}" type="presParOf" srcId="{1325BBA9-84C6-47D4-88B8-AA9006B7E4C1}" destId="{40767803-1CD4-48BE-AA75-3F80B49931DE}" srcOrd="1" destOrd="0" presId="urn:microsoft.com/office/officeart/2009/3/layout/SubStepProcess"/>
    <dgm:cxn modelId="{BB6CBB36-81D6-0547-A585-4008E96D953D}" type="presParOf" srcId="{1325BBA9-84C6-47D4-88B8-AA9006B7E4C1}" destId="{1BA3B8FF-DAFC-4648-9A5F-09F582C76E14}" srcOrd="2" destOrd="0" presId="urn:microsoft.com/office/officeart/2009/3/layout/SubStepProcess"/>
    <dgm:cxn modelId="{9345774C-9A00-6D4B-88AE-86B3B185B6B0}" type="presParOf" srcId="{1BA3B8FF-DAFC-4648-9A5F-09F582C76E14}" destId="{954CD0BF-D896-412D-B0E5-9C1BE3B0DBA9}" srcOrd="0" destOrd="0" presId="urn:microsoft.com/office/officeart/2009/3/layout/SubStepProcess"/>
    <dgm:cxn modelId="{970E49EA-B5AD-5C40-B74B-79F1F1BC3884}" type="presParOf" srcId="{1BA3B8FF-DAFC-4648-9A5F-09F582C76E14}" destId="{A8DA1379-C9D6-4258-8ACC-469AE5160C98}" srcOrd="1" destOrd="0" presId="urn:microsoft.com/office/officeart/2009/3/layout/SubStepProcess"/>
    <dgm:cxn modelId="{F832B309-41A8-4B45-B5D4-B1D80124CFA5}" type="presParOf" srcId="{A8DA1379-C9D6-4258-8ACC-469AE5160C98}" destId="{D62C1E14-D3B5-4357-A4E1-E1E206E2C937}" srcOrd="0" destOrd="0" presId="urn:microsoft.com/office/officeart/2009/3/layout/SubStepProcess"/>
    <dgm:cxn modelId="{5D07AF39-8866-B545-A635-20D492FD4152}" type="presParOf" srcId="{A8DA1379-C9D6-4258-8ACC-469AE5160C98}" destId="{23FB53C6-04DE-4D10-9581-4A2BAA2C51D4}" srcOrd="1" destOrd="0" presId="urn:microsoft.com/office/officeart/2009/3/layout/SubStepProcess"/>
    <dgm:cxn modelId="{CBCEE1B5-2190-1A4D-924C-D0402B1369ED}" type="presParOf" srcId="{A8DA1379-C9D6-4258-8ACC-469AE5160C98}" destId="{35692189-EAD6-4E92-AA58-D1250FCE8883}" srcOrd="2" destOrd="0" presId="urn:microsoft.com/office/officeart/2009/3/layout/SubStepProcess"/>
    <dgm:cxn modelId="{8F6E13BB-6B33-5A40-99C8-06AC21E4C122}" type="presParOf" srcId="{A8DA1379-C9D6-4258-8ACC-469AE5160C98}" destId="{F0E591FA-C1EB-4873-9C5C-EDE3D4FF96BD}" srcOrd="3" destOrd="0" presId="urn:microsoft.com/office/officeart/2009/3/layout/SubStepProcess"/>
    <dgm:cxn modelId="{72DD61AE-E65A-A64D-ABC6-BFEE229599E9}" type="presParOf" srcId="{1BA3B8FF-DAFC-4648-9A5F-09F582C76E14}" destId="{99838991-12BA-4137-865F-8988C31D1DF0}" srcOrd="2" destOrd="0" presId="urn:microsoft.com/office/officeart/2009/3/layout/SubStepProcess"/>
    <dgm:cxn modelId="{C4573561-90BA-1E41-81CD-F2CCCEA5F994}" type="presParOf" srcId="{1BA3B8FF-DAFC-4648-9A5F-09F582C76E14}" destId="{3FB930BE-9F33-44F3-A284-DF918DB673CF}" srcOrd="3" destOrd="0" presId="urn:microsoft.com/office/officeart/2009/3/layout/SubStepProcess"/>
    <dgm:cxn modelId="{F8827E1C-C081-FF4C-93A8-0E053FD8621F}" type="presParOf" srcId="{3FB930BE-9F33-44F3-A284-DF918DB673CF}" destId="{903D61E5-1A0F-4212-ABCC-8836BF79549C}" srcOrd="0" destOrd="0" presId="urn:microsoft.com/office/officeart/2009/3/layout/SubStepProcess"/>
    <dgm:cxn modelId="{DF1B4058-90C4-554F-BFB3-111B0C449976}" type="presParOf" srcId="{3FB930BE-9F33-44F3-A284-DF918DB673CF}" destId="{94FCC8B9-C663-4C11-9EB5-25D9590F9331}" srcOrd="1" destOrd="0" presId="urn:microsoft.com/office/officeart/2009/3/layout/SubStepProcess"/>
    <dgm:cxn modelId="{DED7C0A8-7A13-754B-BBE6-E2C37959174D}" type="presParOf" srcId="{3FB930BE-9F33-44F3-A284-DF918DB673CF}" destId="{32A44638-D1FF-406A-924E-9338E62FEFD2}" srcOrd="2" destOrd="0" presId="urn:microsoft.com/office/officeart/2009/3/layout/SubStepProcess"/>
    <dgm:cxn modelId="{ED21BFF1-9A89-CC44-A071-E874E8AD5497}" type="presParOf" srcId="{3FB930BE-9F33-44F3-A284-DF918DB673CF}" destId="{898ECE88-46F6-4144-B47A-492C6C9C3E4F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CDCD1-3DBF-493A-ABAA-EC2303AC337F}">
      <dsp:nvSpPr>
        <dsp:cNvPr id="0" name=""/>
        <dsp:cNvSpPr/>
      </dsp:nvSpPr>
      <dsp:spPr>
        <a:xfrm>
          <a:off x="995" y="587648"/>
          <a:ext cx="2525874" cy="2614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/>
            <a:t>(AAP, 2011 </a:t>
          </a:r>
          <a:r>
            <a:rPr lang="tr-TR" sz="2000" b="1" kern="1200" dirty="0" err="1"/>
            <a:t>and</a:t>
          </a:r>
          <a:r>
            <a:rPr lang="tr-TR" sz="2000" b="1" kern="1200" dirty="0"/>
            <a:t> PES)</a:t>
          </a:r>
        </a:p>
      </dsp:txBody>
      <dsp:txXfrm>
        <a:off x="370901" y="970592"/>
        <a:ext cx="1786062" cy="1849014"/>
      </dsp:txXfrm>
    </dsp:sp>
    <dsp:sp modelId="{954CD0BF-D896-412D-B0E5-9C1BE3B0DBA9}">
      <dsp:nvSpPr>
        <dsp:cNvPr id="0" name=""/>
        <dsp:cNvSpPr/>
      </dsp:nvSpPr>
      <dsp:spPr>
        <a:xfrm rot="19397187">
          <a:off x="2526718" y="1355280"/>
          <a:ext cx="14480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80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92189-EAD6-4E92-AA58-D1250FCE8883}">
      <dsp:nvSpPr>
        <dsp:cNvPr id="0" name=""/>
        <dsp:cNvSpPr/>
      </dsp:nvSpPr>
      <dsp:spPr>
        <a:xfrm>
          <a:off x="3831132" y="922451"/>
          <a:ext cx="6339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591FA-C1EB-4873-9C5C-EDE3D4FF96BD}">
      <dsp:nvSpPr>
        <dsp:cNvPr id="0" name=""/>
        <dsp:cNvSpPr/>
      </dsp:nvSpPr>
      <dsp:spPr>
        <a:xfrm>
          <a:off x="4465053" y="1096"/>
          <a:ext cx="4495071" cy="1842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Asymptomatic</a:t>
          </a:r>
          <a:r>
            <a:rPr lang="tr-TR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healthy</a:t>
          </a:r>
          <a:r>
            <a:rPr lang="tr-TR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newborn</a:t>
          </a:r>
          <a:r>
            <a:rPr lang="tr-TR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born</a:t>
          </a:r>
          <a:r>
            <a:rPr lang="tr-TR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at </a:t>
          </a:r>
          <a:r>
            <a:rPr lang="tr-TR" sz="20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term</a:t>
          </a:r>
          <a:r>
            <a:rPr lang="tr-TR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to</a:t>
          </a:r>
          <a:r>
            <a:rPr lang="tr-TR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an </a:t>
          </a:r>
          <a:r>
            <a:rPr lang="tr-TR" sz="20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uneventful</a:t>
          </a:r>
          <a:r>
            <a:rPr lang="tr-TR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pregnancy</a:t>
          </a:r>
          <a:r>
            <a:rPr lang="tr-TR" sz="20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: NO NEED TO CHECK BLOOD GLUCOSE</a:t>
          </a:r>
        </a:p>
      </dsp:txBody>
      <dsp:txXfrm>
        <a:off x="4465053" y="1096"/>
        <a:ext cx="4495071" cy="1842711"/>
      </dsp:txXfrm>
    </dsp:sp>
    <dsp:sp modelId="{99838991-12BA-4137-865F-8988C31D1DF0}">
      <dsp:nvSpPr>
        <dsp:cNvPr id="0" name=""/>
        <dsp:cNvSpPr/>
      </dsp:nvSpPr>
      <dsp:spPr>
        <a:xfrm rot="1810560">
          <a:off x="2590637" y="2406451"/>
          <a:ext cx="16313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134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44638-D1FF-406A-924E-9338E62FEFD2}">
      <dsp:nvSpPr>
        <dsp:cNvPr id="0" name=""/>
        <dsp:cNvSpPr/>
      </dsp:nvSpPr>
      <dsp:spPr>
        <a:xfrm>
          <a:off x="4111443" y="2816455"/>
          <a:ext cx="56462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ECE88-46F6-4144-B47A-492C6C9C3E4F}">
      <dsp:nvSpPr>
        <dsp:cNvPr id="0" name=""/>
        <dsp:cNvSpPr/>
      </dsp:nvSpPr>
      <dsp:spPr>
        <a:xfrm>
          <a:off x="4676073" y="1843807"/>
          <a:ext cx="4003739" cy="19452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Infants</a:t>
          </a:r>
          <a:r>
            <a:rPr lang="tr-TR" sz="2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who</a:t>
          </a:r>
          <a:r>
            <a:rPr lang="tr-TR" sz="2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are</a:t>
          </a:r>
          <a:r>
            <a:rPr lang="tr-TR" sz="2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at risk </a:t>
          </a:r>
          <a:r>
            <a:rPr lang="tr-TR" sz="20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for</a:t>
          </a:r>
          <a:r>
            <a:rPr lang="tr-TR" sz="2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hypoglycemia</a:t>
          </a:r>
          <a:r>
            <a:rPr lang="tr-TR" sz="2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tr-TR" sz="2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symptomatic</a:t>
          </a:r>
          <a:r>
            <a:rPr lang="tr-TR" sz="2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infants</a:t>
          </a:r>
          <a:r>
            <a:rPr lang="tr-TR" sz="20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: GLUCOSE SCREENİNG İS NECESSARY</a:t>
          </a:r>
        </a:p>
      </dsp:txBody>
      <dsp:txXfrm>
        <a:off x="4676073" y="1843807"/>
        <a:ext cx="4003739" cy="1945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86F4-B192-4BC5-903D-901532DBE386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0389-29E7-4FBE-8D88-D4D61AE120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94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normal male infant should have adequate penile structure, normal urethral opening </a:t>
            </a:r>
            <a:r>
              <a:rPr lang="tr-TR" dirty="0" smtClean="0"/>
              <a:t>on</a:t>
            </a:r>
            <a:r>
              <a:rPr lang="en-US" dirty="0" smtClean="0"/>
              <a:t> the glans, and palpable scrotal testicles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BCE7-7651-4A2A-8ACF-53AB482DD15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90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3825D-2982-44E5-A653-3218B0D80BE6}" type="slidenum">
              <a:rPr lang="tr-TR" smtClean="0"/>
              <a:pPr/>
              <a:t>35</a:t>
            </a:fld>
            <a:endParaRPr lang="tr-T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dirty="0" err="1" smtClean="0"/>
              <a:t>DSDs</a:t>
            </a:r>
            <a:r>
              <a:rPr lang="tr-TR" dirty="0" smtClean="0"/>
              <a:t> </a:t>
            </a:r>
            <a:r>
              <a:rPr lang="tr-TR" dirty="0" err="1" smtClean="0"/>
              <a:t>aetiology</a:t>
            </a:r>
            <a:r>
              <a:rPr lang="tr-TR" dirty="0" smtClean="0"/>
              <a:t> is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heterogenous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which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chromosomal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gonadal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anatomical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C</a:t>
            </a:r>
            <a:r>
              <a:rPr lang="tr-TR" dirty="0" err="1" smtClean="0"/>
              <a:t>lasification</a:t>
            </a:r>
            <a:r>
              <a:rPr lang="tr-TR" dirty="0" smtClean="0"/>
              <a:t> has </a:t>
            </a:r>
            <a:r>
              <a:rPr lang="tr-TR" dirty="0" err="1" smtClean="0"/>
              <a:t>three</a:t>
            </a:r>
            <a:r>
              <a:rPr lang="tr-TR" dirty="0" smtClean="0"/>
              <a:t> </a:t>
            </a:r>
            <a:r>
              <a:rPr lang="tr-TR" dirty="0" err="1" smtClean="0"/>
              <a:t>subclasses</a:t>
            </a: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118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disorder</a:t>
            </a:r>
            <a:r>
              <a:rPr lang="tr-TR" dirty="0" smtClean="0"/>
              <a:t>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 is a </a:t>
            </a:r>
            <a:r>
              <a:rPr lang="tr-TR" dirty="0" err="1" smtClean="0"/>
              <a:t>uterus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BCE7-7651-4A2A-8ACF-53AB482DD15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1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B188FD-7A0B-4490-9D29-0B99E8E492DC}" type="slidenum">
              <a:rPr lang="tr-TR" smtClean="0"/>
              <a:pPr/>
              <a:t>40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4806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BCFF95-831B-6247-AB7B-EE394ECF9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C36C675-6D86-AD42-8615-AC582B43A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F177C4-824C-314D-B82F-FC541AAB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E2BA0C-88CE-7043-8142-DD8EE66E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09BA7E-3C62-E641-8B98-ABBC0D1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216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F112C3-D353-1744-815F-584C34A8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429E606-7C9F-F944-96AF-233BB1AD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5E25BB-5AA4-FD45-80CF-33C23561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2C15EE-0A11-D94F-AAF0-04085384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0CF960-1F2E-4341-829F-A70F7C73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69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D0AF80A-8A2C-0941-AEE0-5EF2CA32E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63A70F0-94B5-9847-A6A9-25B27C294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DA3CE9-1F2E-A440-98BE-06009D4E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299D4E-31C3-4640-81D4-5283429D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1E68DA-3C04-164B-9802-33B68D6C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78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BDBFE1E-FB9C-9E40-861B-CC77390B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A583D5-6FBA-FA45-9D79-BAB708AB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CC7099-EE29-1546-AF2A-3E05C1B0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EF7574-E490-CD4A-B923-98CAB919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5B7921-7D8B-AB45-8ECA-BAC79A48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42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9F3B4E4-18FE-0547-BEC4-494BF8B7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785BA6-49AA-BD4B-88F6-B8E157C44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637265-857D-7B4F-A473-CE8D6D25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FB88B4-3E0D-764F-9916-80CF5E6F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CB4879-B9ED-1843-A9B3-40046180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8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EBCBBA0-FB47-B243-964C-606D6823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50A46F-F8C3-9B4B-BC2A-09025D9A0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460A2F7-7D1E-5143-9819-66E48DC5A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44A83F0-3C21-BB4C-8FFA-2AC21D76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3A80404-B675-CC4B-844D-B8549F04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E99D832-B508-6740-884C-73D23702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17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2CFB091-1DFB-9D43-B002-0DB9FEFB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3E3A12-6762-2045-B7D4-150B9423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7D3958-519B-764E-8D79-05687F0AE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6B849AB-7DFB-E949-8686-FB71211BD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D1D977D-231B-604F-978A-78379EC85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197FA35-5F8D-3147-80C5-4E0E8F86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60B4FC-B395-4046-8003-3AB0A04A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1D2A7A6-60F1-E043-BE5D-5E883565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95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CA88A4-C8E9-AF46-BB6F-41DBF7C6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8EE4DBC-2B78-3C44-9F91-4EFD369E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AF76673-ABDD-DD40-82F1-9A723D5FA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21884F2-2E54-1B40-AF9A-281F1B53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05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981B278-8165-554B-876D-17FC7E32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BD0ADDF-FA1B-B948-B1EE-F9F22E1B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F55832A-A19A-9144-9ADC-C7512AE1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0E9D26-119E-8145-AECB-F07A11F4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94182A-B12E-3248-9C91-20342C35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5E01A54-8E25-B842-A92C-07D68D2B0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9A7EC7-F28F-9247-AD94-88F48498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EB74E3-ADBA-F749-AA9C-63C48C56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40E1DC1-DB1D-3541-98C1-AA845353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21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D887E5F-11F1-DD44-BF88-C380F5ED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841E0C1-6BF2-CE41-8F1A-A3B9DF62A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4672790-5305-964B-8E6E-66F6126F9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74D577-4BBB-254A-9275-32ED696BE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7F12C35-B7C4-564A-AF03-C7BDDE69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B600F7-1432-E747-AA74-0FD66EF5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40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6EBB9FC-71BB-344B-AE79-F4FE5F92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224A6B-B34A-8A45-8510-2753B87D0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D02A09-939C-004C-AA7D-1676547DE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7A27-6400-9248-B09C-2527F82B01AE}" type="datetimeFigureOut">
              <a:rPr lang="tr-TR" smtClean="0"/>
              <a:t>18.11.2022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AEEF0BF-0F45-DD45-ACFF-FF3BB359F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E324EB-07DE-724E-BF3D-A6829AB34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33A5-A738-B041-A872-1A216D3B88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00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8463" y="2193925"/>
            <a:ext cx="10515600" cy="1325563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pathological</a:t>
            </a:r>
            <a:r>
              <a:rPr lang="tr-TR" dirty="0" smtClean="0"/>
              <a:t>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stature</a:t>
            </a:r>
            <a:r>
              <a:rPr lang="tr-TR" dirty="0" smtClean="0"/>
              <a:t>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38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2272302"/>
            <a:ext cx="10515600" cy="1325563"/>
          </a:xfrm>
        </p:spPr>
        <p:txBody>
          <a:bodyPr/>
          <a:lstStyle/>
          <a:p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hospitalized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384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Age &lt; 6 </a:t>
            </a:r>
            <a:r>
              <a:rPr lang="tr-TR" dirty="0" err="1" smtClean="0"/>
              <a:t>months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Acute</a:t>
            </a:r>
            <a:r>
              <a:rPr lang="tr-TR" dirty="0"/>
              <a:t> </a:t>
            </a:r>
            <a:r>
              <a:rPr lang="tr-TR" dirty="0" err="1"/>
              <a:t>chest</a:t>
            </a:r>
            <a:r>
              <a:rPr lang="tr-TR" dirty="0"/>
              <a:t> </a:t>
            </a:r>
            <a:r>
              <a:rPr lang="tr-TR" dirty="0" err="1"/>
              <a:t>syndrome</a:t>
            </a:r>
            <a:r>
              <a:rPr lang="tr-TR" dirty="0"/>
              <a:t> in </a:t>
            </a:r>
            <a:r>
              <a:rPr lang="tr-TR" dirty="0" err="1"/>
              <a:t>sickle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 smtClean="0"/>
              <a:t>anemia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lobe</a:t>
            </a:r>
            <a:r>
              <a:rPr lang="tr-TR" dirty="0"/>
              <a:t> </a:t>
            </a:r>
            <a:r>
              <a:rPr lang="tr-TR" dirty="0" err="1" smtClean="0"/>
              <a:t>involvement</a:t>
            </a:r>
            <a:endParaRPr lang="tr-TR" dirty="0" smtClean="0"/>
          </a:p>
          <a:p>
            <a:r>
              <a:rPr lang="tr-TR" dirty="0" err="1" smtClean="0"/>
              <a:t>Immunocompromised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Toxic</a:t>
            </a:r>
            <a:r>
              <a:rPr lang="tr-TR" dirty="0" smtClean="0"/>
              <a:t> </a:t>
            </a:r>
            <a:r>
              <a:rPr lang="tr-TR" dirty="0" err="1" smtClean="0"/>
              <a:t>appearance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Moderate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severe </a:t>
            </a:r>
            <a:r>
              <a:rPr lang="tr-TR" dirty="0" err="1"/>
              <a:t>respiratory</a:t>
            </a:r>
            <a:r>
              <a:rPr lang="tr-TR" dirty="0"/>
              <a:t> </a:t>
            </a:r>
            <a:r>
              <a:rPr lang="tr-TR" dirty="0" err="1" smtClean="0"/>
              <a:t>distress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oxygen</a:t>
            </a:r>
            <a:r>
              <a:rPr lang="tr-TR" dirty="0"/>
              <a:t> </a:t>
            </a:r>
            <a:r>
              <a:rPr lang="tr-TR" dirty="0" err="1" smtClean="0"/>
              <a:t>therapy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Complicated</a:t>
            </a:r>
            <a:r>
              <a:rPr lang="tr-TR" dirty="0"/>
              <a:t> </a:t>
            </a:r>
            <a:r>
              <a:rPr lang="tr-TR" dirty="0" err="1" smtClean="0"/>
              <a:t>pneumonia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Dehydration</a:t>
            </a:r>
            <a:r>
              <a:rPr lang="tr-TR" dirty="0"/>
              <a:t> </a:t>
            </a:r>
            <a:r>
              <a:rPr lang="tr-TR" dirty="0" err="1"/>
              <a:t>Vomiting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inability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take</a:t>
            </a:r>
            <a:r>
              <a:rPr lang="tr-TR" dirty="0"/>
              <a:t> </a:t>
            </a:r>
            <a:r>
              <a:rPr lang="tr-TR" dirty="0" err="1"/>
              <a:t>medications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fluids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 smtClean="0"/>
              <a:t>mouth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Unresponsiveness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appropriate</a:t>
            </a:r>
            <a:r>
              <a:rPr lang="tr-TR" dirty="0"/>
              <a:t> oral </a:t>
            </a:r>
            <a:r>
              <a:rPr lang="tr-TR" dirty="0" err="1" smtClean="0"/>
              <a:t>antibiotics</a:t>
            </a:r>
            <a:endParaRPr lang="tr-TR" dirty="0" smtClean="0"/>
          </a:p>
          <a:p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/>
              <a:t>factors</a:t>
            </a:r>
            <a:r>
              <a:rPr lang="tr-TR" dirty="0"/>
              <a:t> (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monitoring</a:t>
            </a:r>
            <a:r>
              <a:rPr lang="tr-TR" dirty="0"/>
              <a:t> at </a:t>
            </a:r>
            <a:r>
              <a:rPr lang="tr-TR" dirty="0" err="1"/>
              <a:t>home</a:t>
            </a:r>
            <a:r>
              <a:rPr lang="tr-TR" dirty="0"/>
              <a:t>, </a:t>
            </a:r>
            <a:r>
              <a:rPr lang="tr-TR" dirty="0" err="1"/>
              <a:t>etc</a:t>
            </a:r>
            <a:r>
              <a:rPr lang="tr-TR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2179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78" y="1201783"/>
            <a:ext cx="9323872" cy="42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3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7" y="822960"/>
            <a:ext cx="10390413" cy="45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2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253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9753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5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719" y="1137693"/>
            <a:ext cx="4991100" cy="317182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21040" y="2024743"/>
            <a:ext cx="117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suggest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897" y="3293656"/>
            <a:ext cx="2846070" cy="32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1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141674"/>
            <a:ext cx="10515600" cy="1325563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complications</a:t>
            </a:r>
            <a:r>
              <a:rPr lang="tr-TR" dirty="0" smtClean="0"/>
              <a:t> of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is </a:t>
            </a:r>
            <a:r>
              <a:rPr lang="tr-TR" dirty="0" err="1" smtClean="0"/>
              <a:t>shown</a:t>
            </a:r>
            <a:r>
              <a:rPr lang="tr-TR" dirty="0" smtClean="0"/>
              <a:t> 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9051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814387"/>
            <a:ext cx="9696450" cy="522922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48640" y="814387"/>
            <a:ext cx="125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???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52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33749" y="1227909"/>
            <a:ext cx="69102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 smtClean="0"/>
              <a:t>Encephalitis</a:t>
            </a:r>
            <a:r>
              <a:rPr lang="tr-TR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 smtClean="0"/>
              <a:t>Progressive</a:t>
            </a:r>
            <a:r>
              <a:rPr lang="tr-TR" sz="3200" dirty="0" smtClean="0"/>
              <a:t> </a:t>
            </a:r>
            <a:r>
              <a:rPr lang="tr-TR" sz="3200" dirty="0" err="1"/>
              <a:t>rubella</a:t>
            </a:r>
            <a:r>
              <a:rPr lang="tr-TR" sz="3200" dirty="0"/>
              <a:t> </a:t>
            </a:r>
            <a:r>
              <a:rPr lang="tr-TR" sz="3200" dirty="0" err="1" smtClean="0"/>
              <a:t>panencephalitis</a:t>
            </a:r>
            <a:r>
              <a:rPr lang="tr-TR" sz="3200" dirty="0" smtClean="0"/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 smtClean="0"/>
              <a:t>Thrombocytopenia</a:t>
            </a:r>
            <a:r>
              <a:rPr lang="tr-TR" sz="3200" dirty="0"/>
              <a:t>,</a:t>
            </a:r>
            <a:endParaRPr lang="tr-T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 smtClean="0"/>
              <a:t>Arthralgia</a:t>
            </a:r>
            <a:r>
              <a:rPr lang="tr-TR" sz="3200" dirty="0"/>
              <a:t>, </a:t>
            </a:r>
            <a:endParaRPr lang="tr-T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 smtClean="0"/>
              <a:t>arthritis</a:t>
            </a:r>
            <a:r>
              <a:rPr lang="tr-TR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 smtClean="0"/>
              <a:t>Congenital</a:t>
            </a:r>
            <a:r>
              <a:rPr lang="tr-TR" sz="3200" dirty="0" smtClean="0"/>
              <a:t> </a:t>
            </a:r>
            <a:r>
              <a:rPr lang="tr-TR" sz="3200" dirty="0" err="1"/>
              <a:t>rubella</a:t>
            </a:r>
            <a:r>
              <a:rPr lang="tr-TR" sz="3200" dirty="0"/>
              <a:t> </a:t>
            </a:r>
            <a:r>
              <a:rPr lang="tr-TR" sz="3200" dirty="0" err="1" smtClean="0"/>
              <a:t>syndrome</a:t>
            </a:r>
            <a:r>
              <a:rPr lang="tr-TR" sz="3200" dirty="0" smtClean="0"/>
              <a:t>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18643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Systemic disorders or processes with secondary effects on </a:t>
            </a:r>
            <a:r>
              <a:rPr lang="en-US" dirty="0" smtClean="0"/>
              <a:t>growth</a:t>
            </a:r>
            <a:endParaRPr lang="tr-TR" dirty="0" smtClean="0"/>
          </a:p>
          <a:p>
            <a:endParaRPr lang="tr-TR" dirty="0"/>
          </a:p>
          <a:p>
            <a:r>
              <a:rPr lang="en-US" dirty="0"/>
              <a:t>Endocrine causes of short </a:t>
            </a:r>
            <a:r>
              <a:rPr lang="en-US" dirty="0" smtClean="0"/>
              <a:t>stature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Genetic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Skeletal</a:t>
            </a:r>
            <a:r>
              <a:rPr lang="tr-TR" dirty="0" smtClean="0"/>
              <a:t> </a:t>
            </a:r>
            <a:r>
              <a:rPr lang="tr-TR" dirty="0" err="1" smtClean="0"/>
              <a:t>Dysplasia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92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D5403347-5318-B44E-847B-E81A61D4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24" y="13460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are common problems seen in an infant of a diabetic mother?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0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E1D9DD31-CC2D-3F4D-BA12-2FAF3018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0CAAC04-81BD-434B-BABB-0FDFD0490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Disorders of growth</a:t>
            </a:r>
            <a:endParaRPr lang="tr-TR" dirty="0"/>
          </a:p>
          <a:p>
            <a:pPr lvl="0"/>
            <a:r>
              <a:rPr lang="en-US" dirty="0"/>
              <a:t>Birth injury</a:t>
            </a:r>
            <a:endParaRPr lang="tr-TR" dirty="0"/>
          </a:p>
          <a:p>
            <a:pPr lvl="0"/>
            <a:r>
              <a:rPr lang="en-US" dirty="0"/>
              <a:t>Metabolic and hematologic disorders</a:t>
            </a:r>
            <a:endParaRPr lang="tr-TR" dirty="0"/>
          </a:p>
          <a:p>
            <a:pPr lvl="0"/>
            <a:r>
              <a:rPr lang="en-US" dirty="0"/>
              <a:t>Cardio-respiratory disorders</a:t>
            </a:r>
            <a:endParaRPr lang="tr-TR" dirty="0"/>
          </a:p>
          <a:p>
            <a:pPr lvl="0"/>
            <a:r>
              <a:rPr lang="en-US" dirty="0"/>
              <a:t>Congenital malformations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54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C5DFFF43-5D06-C94D-8523-9EF4E779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768"/>
            <a:ext cx="10515600" cy="1325563"/>
          </a:xfrm>
        </p:spPr>
        <p:txBody>
          <a:bodyPr>
            <a:normAutofit/>
          </a:bodyPr>
          <a:lstStyle/>
          <a:p>
            <a:r>
              <a:rPr lang="tr-TR" dirty="0"/>
              <a:t>Is it </a:t>
            </a:r>
            <a:r>
              <a:rPr lang="tr-TR" dirty="0" err="1"/>
              <a:t>necessary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check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sugar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in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newborns</a:t>
            </a:r>
            <a:r>
              <a:rPr lang="tr-T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94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372674-3A8E-5042-BFD6-94CF6F28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3" y="1185285"/>
            <a:ext cx="10515600" cy="1325563"/>
          </a:xfrm>
        </p:spPr>
        <p:txBody>
          <a:bodyPr/>
          <a:lstStyle/>
          <a:p>
            <a:r>
              <a:rPr lang="tr-TR" dirty="0" err="1"/>
              <a:t>Answer</a:t>
            </a:r>
            <a:r>
              <a:rPr lang="tr-TR" dirty="0"/>
              <a:t> is NO</a:t>
            </a:r>
          </a:p>
        </p:txBody>
      </p:sp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id="{0C44EE3A-CE7A-9A41-A416-F5E04EEDF3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168519"/>
              </p:ext>
            </p:extLst>
          </p:nvPr>
        </p:nvGraphicFramePr>
        <p:xfrm>
          <a:off x="1562793" y="2510848"/>
          <a:ext cx="8961120" cy="379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4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2372A7-E451-6048-9AAA-5900A2B1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1296150"/>
            <a:ext cx="10515600" cy="1325563"/>
          </a:xfrm>
        </p:spPr>
        <p:txBody>
          <a:bodyPr/>
          <a:lstStyle/>
          <a:p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infants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at risk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hypoglycemia</a:t>
            </a:r>
            <a:r>
              <a:rPr lang="tr-T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85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DA121C70-1776-394C-A83E-BEA18539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D0E8A96-9381-AE4B-9BA5-7E0A7616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/>
              <a:t>Late-preterm</a:t>
            </a:r>
            <a:r>
              <a:rPr lang="tr-TR" dirty="0"/>
              <a:t> </a:t>
            </a:r>
            <a:r>
              <a:rPr lang="tr-TR" dirty="0" err="1"/>
              <a:t>infants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err="1"/>
              <a:t>Term</a:t>
            </a:r>
            <a:r>
              <a:rPr lang="tr-TR" dirty="0"/>
              <a:t> SGA </a:t>
            </a:r>
            <a:r>
              <a:rPr lang="tr-TR" dirty="0" err="1"/>
              <a:t>infants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err="1"/>
              <a:t>Infants</a:t>
            </a:r>
            <a:r>
              <a:rPr lang="tr-TR" dirty="0"/>
              <a:t> of </a:t>
            </a:r>
            <a:r>
              <a:rPr lang="tr-TR" dirty="0" err="1"/>
              <a:t>diabetic</a:t>
            </a:r>
            <a:r>
              <a:rPr lang="tr-TR" dirty="0"/>
              <a:t> </a:t>
            </a:r>
            <a:r>
              <a:rPr lang="tr-TR" dirty="0" err="1"/>
              <a:t>mother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LGA </a:t>
            </a:r>
            <a:r>
              <a:rPr lang="tr-TR" dirty="0" err="1"/>
              <a:t>infants</a:t>
            </a:r>
            <a:r>
              <a:rPr lang="tr-TR" dirty="0"/>
              <a:t> (</a:t>
            </a:r>
            <a:r>
              <a:rPr lang="tr-TR" dirty="0" err="1"/>
              <a:t>beyond</a:t>
            </a:r>
            <a:r>
              <a:rPr lang="tr-TR" dirty="0"/>
              <a:t> 34 w)</a:t>
            </a:r>
            <a:endParaRPr lang="tr-TR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62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08A4D9-2816-6B42-BB55-78599944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49" y="1412528"/>
            <a:ext cx="10515600" cy="1325563"/>
          </a:xfrm>
        </p:spPr>
        <p:txBody>
          <a:bodyPr/>
          <a:lstStyle/>
          <a:p>
            <a:r>
              <a:rPr lang="tr-TR" dirty="0" err="1"/>
              <a:t>Please</a:t>
            </a:r>
            <a:r>
              <a:rPr lang="tr-TR" dirty="0"/>
              <a:t> </a:t>
            </a:r>
            <a:r>
              <a:rPr lang="tr-TR" dirty="0" err="1"/>
              <a:t>list</a:t>
            </a:r>
            <a:r>
              <a:rPr lang="tr-TR" dirty="0"/>
              <a:t> </a:t>
            </a:r>
            <a:r>
              <a:rPr lang="tr-TR" dirty="0" err="1"/>
              <a:t>physiological</a:t>
            </a:r>
            <a:r>
              <a:rPr lang="tr-TR" dirty="0"/>
              <a:t> skin </a:t>
            </a:r>
            <a:r>
              <a:rPr lang="tr-TR" dirty="0" err="1"/>
              <a:t>findings</a:t>
            </a:r>
            <a:r>
              <a:rPr lang="tr-TR" dirty="0"/>
              <a:t> in a </a:t>
            </a:r>
            <a:r>
              <a:rPr lang="tr-TR" dirty="0" err="1"/>
              <a:t>newborn</a:t>
            </a:r>
            <a:r>
              <a:rPr lang="tr-TR" dirty="0"/>
              <a:t> (5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enough</a:t>
            </a:r>
            <a:r>
              <a:rPr lang="tr-T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983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52EC11DA-B4A6-9547-A66F-B5D2F5A5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5303C2-A9BF-4145-A938-123ABC0F0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Erythema</a:t>
            </a:r>
            <a:r>
              <a:rPr lang="tr-TR" sz="3200" dirty="0"/>
              <a:t> </a:t>
            </a:r>
            <a:r>
              <a:rPr lang="tr-TR" sz="3200" dirty="0" err="1"/>
              <a:t>Toxicum</a:t>
            </a:r>
            <a:r>
              <a:rPr lang="tr-TR" sz="3200" dirty="0"/>
              <a:t> </a:t>
            </a:r>
            <a:r>
              <a:rPr lang="tr-TR" sz="3200" dirty="0" err="1"/>
              <a:t>Neonatorum</a:t>
            </a:r>
            <a:endParaRPr lang="tr-TR" sz="3200" dirty="0"/>
          </a:p>
          <a:p>
            <a:r>
              <a:rPr lang="tr-TR" sz="3200" dirty="0" err="1"/>
              <a:t>Transient</a:t>
            </a:r>
            <a:r>
              <a:rPr lang="tr-TR" sz="3200" dirty="0"/>
              <a:t> </a:t>
            </a:r>
            <a:r>
              <a:rPr lang="tr-TR" sz="3200" dirty="0" err="1"/>
              <a:t>Neonatal</a:t>
            </a:r>
            <a:r>
              <a:rPr lang="tr-TR" sz="3200" dirty="0"/>
              <a:t> Pustular </a:t>
            </a:r>
            <a:r>
              <a:rPr lang="tr-TR" sz="3200" dirty="0" err="1"/>
              <a:t>Melanosis</a:t>
            </a:r>
            <a:endParaRPr lang="tr-TR" sz="3200" dirty="0"/>
          </a:p>
          <a:p>
            <a:r>
              <a:rPr lang="tr-TR" sz="3200" dirty="0" err="1"/>
              <a:t>Mongolian</a:t>
            </a:r>
            <a:r>
              <a:rPr lang="tr-TR" sz="3200" dirty="0"/>
              <a:t> </a:t>
            </a:r>
            <a:r>
              <a:rPr lang="tr-TR" sz="3200" dirty="0" err="1"/>
              <a:t>spots</a:t>
            </a:r>
            <a:endParaRPr lang="tr-TR" sz="3200" dirty="0"/>
          </a:p>
          <a:p>
            <a:r>
              <a:rPr lang="tr-TR" sz="3200" dirty="0" err="1"/>
              <a:t>Milia</a:t>
            </a:r>
            <a:endParaRPr lang="tr-TR" sz="3200" dirty="0"/>
          </a:p>
          <a:p>
            <a:r>
              <a:rPr lang="tr-TR" sz="3200" dirty="0" err="1"/>
              <a:t>Acne</a:t>
            </a:r>
            <a:r>
              <a:rPr lang="tr-TR" sz="3200" dirty="0"/>
              <a:t> </a:t>
            </a:r>
            <a:r>
              <a:rPr lang="tr-TR" sz="3200" dirty="0" err="1"/>
              <a:t>Neonatorum</a:t>
            </a:r>
            <a:endParaRPr lang="tr-TR" sz="3200" dirty="0"/>
          </a:p>
          <a:p>
            <a:r>
              <a:rPr lang="tr-TR" sz="3200" dirty="0" err="1"/>
              <a:t>Salmon</a:t>
            </a:r>
            <a:r>
              <a:rPr lang="tr-TR" sz="3200" dirty="0"/>
              <a:t> </a:t>
            </a:r>
            <a:r>
              <a:rPr lang="tr-TR" sz="3200" dirty="0" err="1"/>
              <a:t>patch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11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40782"/>
            <a:ext cx="10515600" cy="1325563"/>
          </a:xfrm>
        </p:spPr>
        <p:txBody>
          <a:bodyPr/>
          <a:lstStyle/>
          <a:p>
            <a:r>
              <a:rPr lang="tr-TR" dirty="0" err="1" smtClean="0"/>
              <a:t>When</a:t>
            </a:r>
            <a:r>
              <a:rPr lang="tr-TR" dirty="0" smtClean="0"/>
              <a:t>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suspect</a:t>
            </a:r>
            <a:r>
              <a:rPr lang="tr-TR" dirty="0" smtClean="0"/>
              <a:t> </a:t>
            </a:r>
            <a:r>
              <a:rPr lang="tr-TR" dirty="0" smtClean="0"/>
              <a:t>an</a:t>
            </a:r>
            <a:r>
              <a:rPr lang="tr-TR" dirty="0" smtClean="0"/>
              <a:t> </a:t>
            </a:r>
            <a:r>
              <a:rPr lang="tr-TR" dirty="0" err="1" smtClean="0"/>
              <a:t>abnormal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genitalia</a:t>
            </a:r>
            <a:r>
              <a:rPr lang="tr-TR" dirty="0" smtClean="0"/>
              <a:t> 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75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 </a:t>
            </a:r>
            <a:r>
              <a:rPr lang="tr-TR" b="1" dirty="0" err="1"/>
              <a:t>Internal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external</a:t>
            </a:r>
            <a:r>
              <a:rPr lang="tr-TR" b="1" dirty="0"/>
              <a:t> </a:t>
            </a:r>
            <a:r>
              <a:rPr lang="tr-TR" b="1" dirty="0" err="1"/>
              <a:t>reproductive</a:t>
            </a:r>
            <a:r>
              <a:rPr lang="tr-TR" b="1" dirty="0"/>
              <a:t> </a:t>
            </a:r>
            <a:r>
              <a:rPr lang="tr-TR" b="1" dirty="0" err="1"/>
              <a:t>organs</a:t>
            </a:r>
            <a:r>
              <a:rPr lang="tr-TR" b="1" dirty="0"/>
              <a:t> in </a:t>
            </a:r>
            <a:r>
              <a:rPr lang="tr-TR" b="1" dirty="0" err="1" smtClean="0"/>
              <a:t>male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564" y="1344066"/>
            <a:ext cx="5695950" cy="3524250"/>
          </a:xfrm>
          <a:prstGeom prst="rect">
            <a:avLst/>
          </a:prstGeom>
        </p:spPr>
      </p:pic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77" y="1344066"/>
            <a:ext cx="3437159" cy="2227811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3614727" y="2111433"/>
            <a:ext cx="14227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bladder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614726" y="2699797"/>
            <a:ext cx="142278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chemeClr val="bg1"/>
                </a:solidFill>
              </a:rPr>
              <a:t>prostate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717250" y="3459706"/>
            <a:ext cx="166939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urethra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231178" y="3869216"/>
            <a:ext cx="20948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contitustional</a:t>
            </a:r>
            <a:r>
              <a:rPr lang="tr-TR" dirty="0" smtClean="0"/>
              <a:t>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stature</a:t>
            </a:r>
            <a:r>
              <a:rPr lang="tr-TR" dirty="0" smtClean="0"/>
              <a:t> 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with CDGP are usually of normal size at birth. </a:t>
            </a:r>
            <a:endParaRPr lang="tr-TR" dirty="0" smtClean="0"/>
          </a:p>
          <a:p>
            <a:r>
              <a:rPr lang="en-US" dirty="0" smtClean="0"/>
              <a:t>By </a:t>
            </a:r>
            <a:r>
              <a:rPr lang="en-US" dirty="0"/>
              <a:t>three or four years of age, children with CDGP usually are growing at a low-normal </a:t>
            </a:r>
            <a:r>
              <a:rPr lang="en-US" dirty="0" smtClean="0"/>
              <a:t>rate</a:t>
            </a:r>
            <a:endParaRPr lang="tr-TR" dirty="0" smtClean="0"/>
          </a:p>
          <a:p>
            <a:r>
              <a:rPr lang="tr-TR" dirty="0" err="1" smtClean="0"/>
              <a:t>Adult</a:t>
            </a:r>
            <a:r>
              <a:rPr lang="tr-TR" dirty="0" smtClean="0"/>
              <a:t> </a:t>
            </a:r>
            <a:r>
              <a:rPr lang="tr-TR" dirty="0" err="1" smtClean="0"/>
              <a:t>height</a:t>
            </a:r>
            <a:r>
              <a:rPr lang="tr-TR" dirty="0" smtClean="0"/>
              <a:t> is normal </a:t>
            </a:r>
          </a:p>
          <a:p>
            <a:r>
              <a:rPr lang="tr-TR" dirty="0" smtClean="0"/>
              <a:t>Bone </a:t>
            </a:r>
            <a:r>
              <a:rPr lang="tr-TR" dirty="0" err="1" smtClean="0"/>
              <a:t>age</a:t>
            </a:r>
            <a:r>
              <a:rPr lang="tr-TR" dirty="0" smtClean="0"/>
              <a:t> is </a:t>
            </a:r>
            <a:r>
              <a:rPr lang="tr-TR" dirty="0" err="1" smtClean="0"/>
              <a:t>retarded</a:t>
            </a:r>
            <a:endParaRPr lang="tr-TR" dirty="0" smtClean="0"/>
          </a:p>
          <a:p>
            <a:r>
              <a:rPr lang="tr-TR" dirty="0" err="1" smtClean="0"/>
              <a:t>Puberty</a:t>
            </a:r>
            <a:r>
              <a:rPr lang="tr-TR" dirty="0" smtClean="0"/>
              <a:t> is not </a:t>
            </a:r>
            <a:r>
              <a:rPr lang="tr-TR" dirty="0" err="1" smtClean="0"/>
              <a:t>appropriate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age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1390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Yuvarlatılmış Dikdörtgen"/>
          <p:cNvSpPr/>
          <p:nvPr/>
        </p:nvSpPr>
        <p:spPr>
          <a:xfrm>
            <a:off x="3884284" y="1942273"/>
            <a:ext cx="4503258" cy="2265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tr-TR" dirty="0" err="1" smtClean="0"/>
              <a:t>Streched</a:t>
            </a:r>
            <a:r>
              <a:rPr lang="tr-TR" dirty="0" smtClean="0"/>
              <a:t> p</a:t>
            </a:r>
            <a:r>
              <a:rPr lang="en-US" dirty="0" err="1" smtClean="0"/>
              <a:t>enile</a:t>
            </a:r>
            <a:r>
              <a:rPr lang="tr-TR" dirty="0" smtClean="0"/>
              <a:t> </a:t>
            </a:r>
            <a:r>
              <a:rPr lang="en-US" dirty="0" smtClean="0"/>
              <a:t>length </a:t>
            </a:r>
            <a:r>
              <a:rPr lang="en-US" dirty="0"/>
              <a:t>should not be less than 2 cm </a:t>
            </a:r>
            <a:r>
              <a:rPr lang="en-US" dirty="0" smtClean="0"/>
              <a:t>in </a:t>
            </a:r>
            <a:r>
              <a:rPr lang="en-US" dirty="0"/>
              <a:t>a normal </a:t>
            </a:r>
            <a:r>
              <a:rPr lang="en-US" dirty="0" smtClean="0"/>
              <a:t> baby</a:t>
            </a:r>
            <a:r>
              <a:rPr lang="tr-TR" dirty="0" smtClean="0"/>
              <a:t> boy</a:t>
            </a:r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Pediatric </a:t>
            </a:r>
            <a:r>
              <a:rPr lang="en-US" dirty="0"/>
              <a:t>surgery </a:t>
            </a:r>
            <a:r>
              <a:rPr lang="tr-TR" dirty="0" err="1" smtClean="0"/>
              <a:t>consultation</a:t>
            </a:r>
            <a:r>
              <a:rPr lang="en-US" dirty="0" smtClean="0"/>
              <a:t> </a:t>
            </a:r>
            <a:r>
              <a:rPr lang="en-US" dirty="0"/>
              <a:t>if testicles have not descended in the first 6 </a:t>
            </a:r>
            <a:r>
              <a:rPr lang="en-US" dirty="0" smtClean="0"/>
              <a:t>months</a:t>
            </a:r>
            <a:endParaRPr lang="tr-TR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low is the hypospadias </a:t>
            </a:r>
            <a:r>
              <a:rPr lang="en-US" dirty="0" smtClean="0"/>
              <a:t>located? It's </a:t>
            </a:r>
            <a:r>
              <a:rPr lang="en-US" dirty="0"/>
              <a:t>that </a:t>
            </a:r>
            <a:r>
              <a:rPr lang="en-US" dirty="0" smtClean="0"/>
              <a:t>important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637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3697" y="1867353"/>
            <a:ext cx="10515600" cy="1325563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pathlogical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genitalia</a:t>
            </a:r>
            <a:r>
              <a:rPr lang="tr-TR" dirty="0" smtClean="0"/>
              <a:t> in a </a:t>
            </a:r>
            <a:r>
              <a:rPr lang="tr-TR" dirty="0" err="1" smtClean="0"/>
              <a:t>girl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4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 </a:t>
            </a:r>
            <a:r>
              <a:rPr lang="tr-TR" b="1" dirty="0" err="1"/>
              <a:t>Internal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external</a:t>
            </a:r>
            <a:r>
              <a:rPr lang="tr-TR" b="1" dirty="0"/>
              <a:t> </a:t>
            </a:r>
            <a:r>
              <a:rPr lang="tr-TR" b="1" dirty="0" err="1"/>
              <a:t>reproductive</a:t>
            </a:r>
            <a:r>
              <a:rPr lang="tr-TR" b="1" dirty="0"/>
              <a:t> </a:t>
            </a:r>
            <a:r>
              <a:rPr lang="tr-TR" b="1" dirty="0" err="1"/>
              <a:t>organs</a:t>
            </a:r>
            <a:r>
              <a:rPr lang="tr-TR" b="1" dirty="0"/>
              <a:t> in </a:t>
            </a:r>
            <a:r>
              <a:rPr lang="tr-TR" b="1" dirty="0" err="1" smtClean="0"/>
              <a:t>female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/>
          <a:srcRect t="-18" b="-18"/>
          <a:stretch>
            <a:fillRect/>
          </a:stretch>
        </p:blipFill>
        <p:spPr>
          <a:xfrm>
            <a:off x="1981200" y="4517265"/>
            <a:ext cx="8229600" cy="223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926" y="1571612"/>
            <a:ext cx="2031690" cy="270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4034" y="1571613"/>
            <a:ext cx="2002036" cy="266938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 rot="10800000" flipV="1">
            <a:off x="5935097" y="4760680"/>
            <a:ext cx="109903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Labia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majora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 rot="10800000" flipV="1">
            <a:off x="5867689" y="5479257"/>
            <a:ext cx="109903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Labia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minora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 rot="10800000" flipV="1">
            <a:off x="8192430" y="4807673"/>
            <a:ext cx="15230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Clitoris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 rot="10800000" flipV="1">
            <a:off x="8440080" y="5177006"/>
            <a:ext cx="15230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Urethra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 rot="10800000" flipV="1">
            <a:off x="8440080" y="5546340"/>
            <a:ext cx="167986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Vagina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 rot="10800000" flipV="1">
            <a:off x="8440080" y="6007278"/>
            <a:ext cx="152307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Anus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 rot="10800000" flipV="1">
            <a:off x="4844726" y="5358659"/>
            <a:ext cx="63997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Ovary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 rot="10800000" flipV="1">
            <a:off x="4360918" y="5525424"/>
            <a:ext cx="63997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Uterus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 rot="10800000" flipV="1">
            <a:off x="4394335" y="5827221"/>
            <a:ext cx="63997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200" dirty="0" err="1">
                <a:solidFill>
                  <a:schemeClr val="bg1"/>
                </a:solidFill>
              </a:rPr>
              <a:t>C</a:t>
            </a:r>
            <a:r>
              <a:rPr lang="tr-TR" sz="1200" dirty="0" err="1" smtClean="0">
                <a:solidFill>
                  <a:schemeClr val="bg1"/>
                </a:solidFill>
              </a:rPr>
              <a:t>ervix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 rot="10800000" flipV="1">
            <a:off x="4360917" y="6104221"/>
            <a:ext cx="63997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Vagina</a:t>
            </a:r>
            <a:endParaRPr lang="tr-TR" sz="1200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 rot="10800000" flipV="1">
            <a:off x="1991745" y="4623007"/>
            <a:ext cx="76668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solidFill>
                  <a:schemeClr val="bg1"/>
                </a:solidFill>
              </a:rPr>
              <a:t>Fallopian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tube</a:t>
            </a:r>
            <a:endParaRPr lang="tr-T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Yuvarlatılmış Dikdörtgen"/>
          <p:cNvSpPr/>
          <p:nvPr/>
        </p:nvSpPr>
        <p:spPr>
          <a:xfrm>
            <a:off x="3173597" y="1632856"/>
            <a:ext cx="6741112" cy="3050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dirty="0"/>
              <a:t>Vaginal opening should be seen in every baby </a:t>
            </a:r>
            <a:r>
              <a:rPr lang="en-US" dirty="0" smtClean="0"/>
              <a:t>girl</a:t>
            </a:r>
            <a:endParaRPr lang="tr-TR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/>
              <a:t>Labia </a:t>
            </a:r>
            <a:r>
              <a:rPr lang="en-US" dirty="0" err="1"/>
              <a:t>minora</a:t>
            </a:r>
            <a:r>
              <a:rPr lang="en-US" dirty="0"/>
              <a:t> fusion is not </a:t>
            </a:r>
            <a:r>
              <a:rPr lang="tr-TR" dirty="0" smtClean="0"/>
              <a:t>a </a:t>
            </a:r>
            <a:r>
              <a:rPr lang="tr-TR" dirty="0" err="1" smtClean="0"/>
              <a:t>sign</a:t>
            </a:r>
            <a:r>
              <a:rPr lang="tr-TR" dirty="0" smtClean="0"/>
              <a:t> of </a:t>
            </a:r>
            <a:r>
              <a:rPr lang="en-US" dirty="0" err="1" smtClean="0"/>
              <a:t>virilization</a:t>
            </a:r>
            <a:endParaRPr lang="tr-TR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mass in the inguinal canal and </a:t>
            </a:r>
            <a:r>
              <a:rPr lang="en-US" dirty="0" smtClean="0"/>
              <a:t>labia</a:t>
            </a:r>
            <a:r>
              <a:rPr lang="tr-TR" dirty="0" smtClean="0"/>
              <a:t> </a:t>
            </a:r>
            <a:r>
              <a:rPr lang="tr-TR" dirty="0" err="1" smtClean="0"/>
              <a:t>majora</a:t>
            </a:r>
            <a:endParaRPr lang="tr-TR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/>
              <a:t>It should not be rushed to say </a:t>
            </a:r>
            <a:r>
              <a:rPr lang="en-US" dirty="0" err="1"/>
              <a:t>cliteromegaly</a:t>
            </a:r>
            <a:r>
              <a:rPr lang="en-US" dirty="0"/>
              <a:t> in </a:t>
            </a:r>
            <a:r>
              <a:rPr lang="en-US" dirty="0" err="1" smtClean="0"/>
              <a:t>preterms</a:t>
            </a:r>
            <a:endParaRPr lang="tr-TR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smtClean="0"/>
              <a:t>Clitoris </a:t>
            </a:r>
            <a:r>
              <a:rPr lang="en-US" dirty="0"/>
              <a:t>over 8mm in term babies requires examination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129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Metin kutusu"/>
          <p:cNvSpPr txBox="1">
            <a:spLocks noChangeArrowheads="1"/>
          </p:cNvSpPr>
          <p:nvPr/>
        </p:nvSpPr>
        <p:spPr bwMode="auto">
          <a:xfrm>
            <a:off x="1580606" y="2056287"/>
            <a:ext cx="9863229" cy="5232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(DSD)?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Ok Bağlayıcısı"/>
          <p:cNvCxnSpPr/>
          <p:nvPr/>
        </p:nvCxnSpPr>
        <p:spPr>
          <a:xfrm flipH="1">
            <a:off x="4295776" y="2133600"/>
            <a:ext cx="360363" cy="4318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4511675" y="1989138"/>
            <a:ext cx="215900" cy="2159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>
            <a:endCxn id="21512" idx="0"/>
          </p:cNvCxnSpPr>
          <p:nvPr/>
        </p:nvCxnSpPr>
        <p:spPr>
          <a:xfrm>
            <a:off x="7967664" y="1989138"/>
            <a:ext cx="14287" cy="77946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>
            <a:stCxn id="21517" idx="2"/>
            <a:endCxn id="21513" idx="0"/>
          </p:cNvCxnSpPr>
          <p:nvPr/>
        </p:nvCxnSpPr>
        <p:spPr>
          <a:xfrm>
            <a:off x="8688389" y="2062163"/>
            <a:ext cx="756443" cy="28733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12 Dikdörtgen"/>
          <p:cNvSpPr>
            <a:spLocks noChangeArrowheads="1"/>
          </p:cNvSpPr>
          <p:nvPr/>
        </p:nvSpPr>
        <p:spPr bwMode="auto">
          <a:xfrm>
            <a:off x="3071813" y="2636839"/>
            <a:ext cx="1511300" cy="1296987"/>
          </a:xfrm>
          <a:prstGeom prst="rect">
            <a:avLst/>
          </a:prstGeom>
          <a:solidFill>
            <a:srgbClr val="0033CC"/>
          </a:solidFill>
          <a:ln w="25400" algn="ctr">
            <a:solidFill>
              <a:srgbClr val="1E768C"/>
            </a:solidFill>
            <a:miter lim="800000"/>
            <a:headEnd/>
            <a:tailEnd/>
          </a:ln>
        </p:spPr>
        <p:txBody>
          <a:bodyPr lIns="97457" tIns="48728" rIns="97457" bIns="48728" anchor="ctr"/>
          <a:lstStyle/>
          <a:p>
            <a:pPr algn="ctr"/>
            <a:r>
              <a:rPr lang="tr-TR" sz="1600" b="1" dirty="0" err="1" smtClean="0">
                <a:solidFill>
                  <a:schemeClr val="bg1"/>
                </a:solidFill>
                <a:cs typeface="Arial" charset="0"/>
              </a:rPr>
              <a:t>Disorders</a:t>
            </a:r>
            <a:r>
              <a:rPr lang="tr-TR" sz="1600" b="1" dirty="0" smtClean="0">
                <a:solidFill>
                  <a:schemeClr val="bg1"/>
                </a:solidFill>
                <a:cs typeface="Arial" charset="0"/>
              </a:rPr>
              <a:t> of </a:t>
            </a:r>
            <a:r>
              <a:rPr lang="tr-TR" sz="1600" b="1" dirty="0" err="1" smtClean="0">
                <a:solidFill>
                  <a:schemeClr val="bg1"/>
                </a:solidFill>
                <a:cs typeface="Arial" charset="0"/>
              </a:rPr>
              <a:t>testicular</a:t>
            </a:r>
            <a:endParaRPr lang="tr-TR" sz="16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tr-TR" sz="1600" b="1" dirty="0" err="1" smtClean="0">
                <a:solidFill>
                  <a:schemeClr val="bg1"/>
                </a:solidFill>
                <a:cs typeface="Arial" charset="0"/>
              </a:rPr>
              <a:t>development</a:t>
            </a:r>
            <a:endParaRPr lang="tr-TR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511" name="13 Dikdörtgen"/>
          <p:cNvSpPr>
            <a:spLocks noChangeArrowheads="1"/>
          </p:cNvSpPr>
          <p:nvPr/>
        </p:nvSpPr>
        <p:spPr bwMode="auto">
          <a:xfrm>
            <a:off x="4656138" y="2276475"/>
            <a:ext cx="2159000" cy="3816350"/>
          </a:xfrm>
          <a:prstGeom prst="rect">
            <a:avLst/>
          </a:prstGeom>
          <a:solidFill>
            <a:srgbClr val="0033CC"/>
          </a:solidFill>
          <a:ln w="25400" algn="ctr">
            <a:solidFill>
              <a:srgbClr val="1E768C"/>
            </a:solidFill>
            <a:miter lim="800000"/>
            <a:headEnd/>
            <a:tailEnd/>
          </a:ln>
        </p:spPr>
        <p:txBody>
          <a:bodyPr lIns="97457" tIns="48728" rIns="97457" bIns="48728" anchor="ctr"/>
          <a:lstStyle/>
          <a:p>
            <a:pPr>
              <a:buFont typeface="Arial" charset="0"/>
              <a:buChar char="•"/>
            </a:pPr>
            <a:endParaRPr lang="tr-TR" sz="11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tr-TR" sz="11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tr-TR" sz="11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tr-TR" sz="11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tr-TR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androgen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biosynthesis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androgen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endParaRPr lang="tr-TR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partial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insensitivity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persistent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mullerian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duct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syndrom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Endocrine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disruption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 typeface="Arial" charset="0"/>
              <a:buChar char="•"/>
            </a:pP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 typeface="Arial" charset="0"/>
              <a:buChar char="•"/>
            </a:pP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Syndromic</a:t>
            </a:r>
            <a:r>
              <a:rPr lang="tr-T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  <a:endParaRPr lang="tr-TR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 typeface="Arial" charset="0"/>
              <a:buChar char="•"/>
            </a:pPr>
            <a:r>
              <a:rPr lang="tr-TR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Unclassified</a:t>
            </a:r>
            <a:endParaRPr lang="tr-T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tr-TR" sz="11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512" name="14 Dikdörtgen"/>
          <p:cNvSpPr>
            <a:spLocks noChangeArrowheads="1"/>
          </p:cNvSpPr>
          <p:nvPr/>
        </p:nvSpPr>
        <p:spPr bwMode="auto">
          <a:xfrm>
            <a:off x="7104063" y="2781301"/>
            <a:ext cx="1439862" cy="1584325"/>
          </a:xfrm>
          <a:prstGeom prst="rect">
            <a:avLst/>
          </a:prstGeom>
          <a:solidFill>
            <a:srgbClr val="0033CC"/>
          </a:solidFill>
          <a:ln w="25400" algn="ctr">
            <a:solidFill>
              <a:srgbClr val="1E768C"/>
            </a:solidFill>
            <a:miter lim="800000"/>
            <a:headEnd/>
            <a:tailEnd/>
          </a:ln>
        </p:spPr>
        <p:txBody>
          <a:bodyPr lIns="97457" tIns="48728" rIns="97457" bIns="48728" anchor="ctr"/>
          <a:lstStyle/>
          <a:p>
            <a:pPr algn="ctr"/>
            <a:r>
              <a:rPr lang="tr-TR" sz="1600" b="1" dirty="0" err="1">
                <a:solidFill>
                  <a:schemeClr val="bg1"/>
                </a:solidFill>
                <a:cs typeface="Arial" charset="0"/>
              </a:rPr>
              <a:t>Disorders</a:t>
            </a:r>
            <a:r>
              <a:rPr lang="tr-TR" sz="1600" b="1" dirty="0">
                <a:solidFill>
                  <a:schemeClr val="bg1"/>
                </a:solidFill>
                <a:cs typeface="Arial" charset="0"/>
              </a:rPr>
              <a:t> of </a:t>
            </a:r>
            <a:r>
              <a:rPr lang="tr-TR" sz="1600" b="1" dirty="0" err="1" smtClean="0">
                <a:solidFill>
                  <a:schemeClr val="bg1"/>
                </a:solidFill>
                <a:cs typeface="Arial" charset="0"/>
              </a:rPr>
              <a:t>ovarian</a:t>
            </a:r>
            <a:endParaRPr lang="tr-TR" sz="16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tr-TR" sz="1600" b="1" dirty="0" err="1" smtClean="0">
                <a:solidFill>
                  <a:schemeClr val="bg1"/>
                </a:solidFill>
                <a:cs typeface="Arial" charset="0"/>
              </a:rPr>
              <a:t>development</a:t>
            </a:r>
            <a:endParaRPr lang="tr-TR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513" name="15 Dikdörtgen"/>
          <p:cNvSpPr>
            <a:spLocks noChangeArrowheads="1"/>
          </p:cNvSpPr>
          <p:nvPr/>
        </p:nvSpPr>
        <p:spPr bwMode="auto">
          <a:xfrm>
            <a:off x="8599488" y="2349500"/>
            <a:ext cx="1690688" cy="2305050"/>
          </a:xfrm>
          <a:prstGeom prst="rect">
            <a:avLst/>
          </a:prstGeom>
          <a:solidFill>
            <a:srgbClr val="0033CC"/>
          </a:solidFill>
          <a:ln w="25400" algn="ctr">
            <a:solidFill>
              <a:srgbClr val="1E768C"/>
            </a:solidFill>
            <a:miter lim="800000"/>
            <a:headEnd/>
            <a:tailEnd/>
          </a:ln>
        </p:spPr>
        <p:txBody>
          <a:bodyPr lIns="97457" tIns="48728" rIns="97457" bIns="48728" anchor="ctr"/>
          <a:lstStyle/>
          <a:p>
            <a:pPr algn="ctr"/>
            <a:r>
              <a:rPr lang="tr-TR" b="1" dirty="0" err="1">
                <a:solidFill>
                  <a:schemeClr val="bg1"/>
                </a:solidFill>
                <a:cs typeface="Arial" charset="0"/>
              </a:rPr>
              <a:t>Disorders</a:t>
            </a:r>
            <a:r>
              <a:rPr lang="tr-TR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tr-TR" b="1" dirty="0" smtClean="0">
                <a:solidFill>
                  <a:schemeClr val="bg1"/>
                </a:solidFill>
                <a:cs typeface="Arial" charset="0"/>
              </a:rPr>
              <a:t>of </a:t>
            </a:r>
            <a:r>
              <a:rPr lang="tr-TR" b="1" dirty="0" err="1" smtClean="0">
                <a:solidFill>
                  <a:schemeClr val="bg1"/>
                </a:solidFill>
                <a:cs typeface="Arial" charset="0"/>
              </a:rPr>
              <a:t>androgen</a:t>
            </a:r>
            <a:r>
              <a:rPr lang="tr-TR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cs typeface="Arial" charset="0"/>
              </a:rPr>
              <a:t>excess</a:t>
            </a:r>
            <a:endParaRPr lang="tr-TR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514" name="16 Metin kutusu"/>
          <p:cNvSpPr txBox="1">
            <a:spLocks noChangeArrowheads="1"/>
          </p:cNvSpPr>
          <p:nvPr/>
        </p:nvSpPr>
        <p:spPr bwMode="auto">
          <a:xfrm>
            <a:off x="4740768" y="2196068"/>
            <a:ext cx="1943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andogen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tr-TR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androgen</a:t>
            </a:r>
            <a:r>
              <a:rPr lang="tr-T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endParaRPr lang="tr-T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440239" y="549275"/>
            <a:ext cx="2447925" cy="1512888"/>
          </a:xfrm>
          <a:prstGeom prst="rect">
            <a:avLst/>
          </a:prstGeom>
          <a:solidFill>
            <a:srgbClr val="0E067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rgbClr val="FFFF00"/>
                </a:solidFill>
              </a:rPr>
              <a:t>46,XY </a:t>
            </a:r>
            <a:r>
              <a:rPr lang="tr-TR" sz="2400" b="1" dirty="0" err="1" smtClean="0">
                <a:solidFill>
                  <a:srgbClr val="FFFF00"/>
                </a:solidFill>
              </a:rPr>
              <a:t>DSDs</a:t>
            </a:r>
            <a:endParaRPr lang="tr-TR" sz="2400" b="1" dirty="0">
              <a:solidFill>
                <a:srgbClr val="FFFF00"/>
              </a:solidFill>
            </a:endParaRPr>
          </a:p>
          <a:p>
            <a:pPr algn="ctr"/>
            <a:r>
              <a:rPr lang="tr-TR" dirty="0">
                <a:solidFill>
                  <a:srgbClr val="FFFF00"/>
                </a:solidFill>
              </a:rPr>
              <a:t>1/ 20000 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464426" y="549275"/>
            <a:ext cx="2447925" cy="1512888"/>
          </a:xfrm>
          <a:prstGeom prst="rect">
            <a:avLst/>
          </a:prstGeom>
          <a:solidFill>
            <a:srgbClr val="0E067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rgbClr val="FFFF00"/>
                </a:solidFill>
              </a:rPr>
              <a:t>46,XX </a:t>
            </a:r>
            <a:r>
              <a:rPr lang="tr-TR" sz="2400" b="1" dirty="0" err="1" smtClean="0">
                <a:solidFill>
                  <a:srgbClr val="FFFF00"/>
                </a:solidFill>
              </a:rPr>
              <a:t>DSDs</a:t>
            </a:r>
            <a:endParaRPr lang="tr-TR" sz="2400" b="1" dirty="0">
              <a:solidFill>
                <a:srgbClr val="FFFF00"/>
              </a:solidFill>
            </a:endParaRPr>
          </a:p>
          <a:p>
            <a:pPr algn="ctr"/>
            <a:r>
              <a:rPr lang="tr-TR" dirty="0">
                <a:solidFill>
                  <a:srgbClr val="FFFF00"/>
                </a:solidFill>
              </a:rPr>
              <a:t>1/14000-15000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720602" y="426181"/>
            <a:ext cx="2868737" cy="2016125"/>
          </a:xfrm>
          <a:prstGeom prst="rect">
            <a:avLst/>
          </a:prstGeom>
          <a:solidFill>
            <a:srgbClr val="0E067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dirty="0" err="1" smtClean="0">
                <a:solidFill>
                  <a:srgbClr val="FFFF00"/>
                </a:solidFill>
              </a:rPr>
              <a:t>Sex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Chromosome</a:t>
            </a:r>
            <a:r>
              <a:rPr lang="tr-TR" sz="2000" b="1" dirty="0" smtClean="0">
                <a:solidFill>
                  <a:srgbClr val="FFFF00"/>
                </a:solidFill>
              </a:rPr>
              <a:t> </a:t>
            </a:r>
            <a:r>
              <a:rPr lang="tr-TR" sz="2000" b="1" dirty="0" err="1" smtClean="0">
                <a:solidFill>
                  <a:srgbClr val="FFFF00"/>
                </a:solidFill>
              </a:rPr>
              <a:t>DSDs</a:t>
            </a:r>
            <a:endParaRPr lang="tr-TR" sz="2000" b="1" dirty="0" smtClean="0">
              <a:solidFill>
                <a:srgbClr val="FFFF00"/>
              </a:solidFill>
            </a:endParaRP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47,XXY </a:t>
            </a:r>
          </a:p>
          <a:p>
            <a:pPr algn="ctr"/>
            <a:r>
              <a:rPr lang="tr-TR" dirty="0" err="1" smtClean="0">
                <a:solidFill>
                  <a:srgbClr val="FFFF00"/>
                </a:solidFill>
              </a:rPr>
              <a:t>Kline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>
                <a:solidFill>
                  <a:srgbClr val="FFFF00"/>
                </a:solidFill>
              </a:rPr>
              <a:t>felter</a:t>
            </a:r>
            <a:r>
              <a:rPr lang="tr-TR" dirty="0">
                <a:solidFill>
                  <a:srgbClr val="FFFF00"/>
                </a:solidFill>
              </a:rPr>
              <a:t> 1/500-1000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45,X </a:t>
            </a:r>
            <a:r>
              <a:rPr lang="tr-TR" dirty="0" err="1" smtClean="0">
                <a:solidFill>
                  <a:srgbClr val="FFFF00"/>
                </a:solidFill>
              </a:rPr>
              <a:t>Turner</a:t>
            </a:r>
            <a:r>
              <a:rPr lang="tr-TR" dirty="0" smtClean="0">
                <a:solidFill>
                  <a:srgbClr val="FFFF00"/>
                </a:solidFill>
              </a:rPr>
              <a:t> 1/2500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45,X/XY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46,XX/46,XY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DSD </a:t>
            </a:r>
            <a:r>
              <a:rPr lang="tr-TR" dirty="0" err="1" smtClean="0">
                <a:solidFill>
                  <a:srgbClr val="FFFF00"/>
                </a:solidFill>
              </a:rPr>
              <a:t>with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atypic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genitalias</a:t>
            </a:r>
            <a:endParaRPr lang="tr-TR" dirty="0">
              <a:solidFill>
                <a:srgbClr val="FFFF00"/>
              </a:solidFill>
            </a:endParaRPr>
          </a:p>
        </p:txBody>
      </p:sp>
      <p:cxnSp>
        <p:nvCxnSpPr>
          <p:cNvPr id="2" name="5 Düz Ok Bağlayıcısı"/>
          <p:cNvCxnSpPr/>
          <p:nvPr/>
        </p:nvCxnSpPr>
        <p:spPr>
          <a:xfrm flipH="1">
            <a:off x="5951539" y="1916113"/>
            <a:ext cx="231775" cy="36036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15 Metin kutusu"/>
          <p:cNvSpPr txBox="1">
            <a:spLocks noChangeArrowheads="1"/>
          </p:cNvSpPr>
          <p:nvPr/>
        </p:nvSpPr>
        <p:spPr bwMode="auto">
          <a:xfrm>
            <a:off x="1738282" y="4786322"/>
            <a:ext cx="2714644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 err="1"/>
              <a:t>I</a:t>
            </a:r>
            <a:r>
              <a:rPr lang="tr-TR" sz="2000" b="1" dirty="0" err="1" smtClean="0"/>
              <a:t>ntersex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İnsidance</a:t>
            </a:r>
            <a:r>
              <a:rPr lang="tr-TR" dirty="0" smtClean="0"/>
              <a:t>: </a:t>
            </a:r>
            <a:r>
              <a:rPr lang="tr-TR" dirty="0"/>
              <a:t>1/4500-1/5500</a:t>
            </a:r>
          </a:p>
        </p:txBody>
      </p:sp>
    </p:spTree>
    <p:extLst>
      <p:ext uri="{BB962C8B-B14F-4D97-AF65-F5344CB8AC3E}">
        <p14:creationId xmlns:p14="http://schemas.microsoft.com/office/powerpoint/2010/main" val="39928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690688"/>
            <a:ext cx="10515600" cy="1325563"/>
          </a:xfrm>
        </p:spPr>
        <p:txBody>
          <a:bodyPr/>
          <a:lstStyle/>
          <a:p>
            <a:r>
              <a:rPr lang="tr-TR" dirty="0" err="1" smtClean="0"/>
              <a:t>When</a:t>
            </a:r>
            <a:r>
              <a:rPr lang="tr-TR" dirty="0" smtClean="0"/>
              <a:t> do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androgen</a:t>
            </a:r>
            <a:r>
              <a:rPr lang="tr-TR" dirty="0" smtClean="0"/>
              <a:t> </a:t>
            </a:r>
            <a:r>
              <a:rPr lang="tr-TR" dirty="0" err="1" smtClean="0"/>
              <a:t>excess</a:t>
            </a:r>
            <a:r>
              <a:rPr lang="tr-TR" dirty="0" smtClean="0"/>
              <a:t> in a </a:t>
            </a:r>
            <a:r>
              <a:rPr lang="tr-TR" dirty="0" err="1" smtClean="0"/>
              <a:t>girl</a:t>
            </a:r>
            <a:r>
              <a:rPr lang="tr-TR" dirty="0" smtClean="0"/>
              <a:t>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2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2" y="142852"/>
            <a:ext cx="3849200" cy="16507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46,XX  </a:t>
            </a:r>
            <a:r>
              <a:rPr lang="tr-TR" sz="4000" b="1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DSD’s</a:t>
            </a:r>
            <a:r>
              <a:rPr lang="tr-TR" sz="40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tr-TR" sz="4000" b="1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with</a:t>
            </a:r>
            <a:r>
              <a:rPr lang="tr-TR" sz="40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tr-TR" sz="4000" b="1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androgene</a:t>
            </a:r>
            <a:r>
              <a:rPr lang="tr-TR" sz="40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 </a:t>
            </a:r>
            <a:r>
              <a:rPr lang="tr-TR" sz="4000" b="1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ecsess</a:t>
            </a:r>
            <a:r>
              <a:rPr lang="tr-TR" sz="3200" dirty="0"/>
              <a:t/>
            </a:r>
            <a:br>
              <a:rPr lang="tr-TR" sz="3200" dirty="0"/>
            </a:br>
            <a:endParaRPr 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209800"/>
            <a:ext cx="7924800" cy="4648200"/>
          </a:xfrm>
        </p:spPr>
        <p:txBody>
          <a:bodyPr>
            <a:normAutofit/>
          </a:bodyPr>
          <a:lstStyle/>
          <a:p>
            <a:pPr eaLnBrk="1" hangingPunct="1">
              <a:spcAft>
                <a:spcPct val="30000"/>
              </a:spcAft>
              <a:defRPr/>
            </a:pPr>
            <a:r>
              <a:rPr lang="tr-TR" dirty="0" err="1" smtClean="0"/>
              <a:t>Karyotype</a:t>
            </a:r>
            <a:r>
              <a:rPr lang="tr-TR" dirty="0" smtClean="0"/>
              <a:t> 	: 	46, XX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tr-TR" dirty="0" err="1" smtClean="0"/>
              <a:t>Gonads</a:t>
            </a:r>
            <a:r>
              <a:rPr lang="tr-TR" dirty="0" smtClean="0"/>
              <a:t>		:	</a:t>
            </a:r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Ovary</a:t>
            </a:r>
            <a:r>
              <a:rPr lang="tr-TR" dirty="0" smtClean="0"/>
              <a:t>		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tr-TR" dirty="0" err="1" smtClean="0"/>
              <a:t>Müller</a:t>
            </a:r>
            <a:r>
              <a:rPr lang="tr-TR" dirty="0" smtClean="0"/>
              <a:t> (</a:t>
            </a:r>
            <a:r>
              <a:rPr lang="tr-TR" dirty="0" err="1" smtClean="0"/>
              <a:t>Uterus</a:t>
            </a:r>
            <a:r>
              <a:rPr lang="tr-TR" dirty="0" smtClean="0"/>
              <a:t>)		:	+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genitalia</a:t>
            </a:r>
            <a:r>
              <a:rPr lang="tr-TR" dirty="0" smtClean="0"/>
              <a:t> : </a:t>
            </a:r>
            <a:r>
              <a:rPr lang="tr-TR" dirty="0" err="1" smtClean="0"/>
              <a:t>Virilized</a:t>
            </a: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241" y="3568609"/>
            <a:ext cx="39338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24101" y="1357299"/>
            <a:ext cx="7358114" cy="329320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Attention</a:t>
            </a:r>
            <a:r>
              <a:rPr lang="tr-TR" sz="3200" b="1" dirty="0"/>
              <a:t> </a:t>
            </a:r>
            <a:r>
              <a:rPr lang="tr-TR" sz="3200" b="1" dirty="0" err="1"/>
              <a:t>with</a:t>
            </a:r>
            <a:r>
              <a:rPr lang="tr-TR" sz="3200" b="1" dirty="0"/>
              <a:t> 46,XX </a:t>
            </a:r>
            <a:r>
              <a:rPr lang="tr-TR" sz="3200" b="1" dirty="0" err="1"/>
              <a:t>infants</a:t>
            </a:r>
            <a:r>
              <a:rPr lang="tr-TR" sz="3200" b="1" dirty="0"/>
              <a:t> </a:t>
            </a:r>
            <a:r>
              <a:rPr lang="tr-TR" sz="3200" b="1" dirty="0" err="1"/>
              <a:t>should</a:t>
            </a:r>
            <a:r>
              <a:rPr lang="tr-TR" sz="3200" b="1" dirty="0"/>
              <a:t> </a:t>
            </a:r>
            <a:r>
              <a:rPr lang="tr-TR" sz="3200" b="1" dirty="0" smtClean="0"/>
              <a:t>be </a:t>
            </a:r>
            <a:r>
              <a:rPr lang="tr-TR" sz="3200" b="1" dirty="0" err="1" smtClean="0"/>
              <a:t>focused</a:t>
            </a:r>
            <a:r>
              <a:rPr lang="tr-TR" sz="3200" b="1" dirty="0" smtClean="0"/>
              <a:t> on  </a:t>
            </a:r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external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genitalia</a:t>
            </a:r>
            <a:r>
              <a:rPr lang="tr-TR" sz="3200" b="1" dirty="0" smtClean="0"/>
              <a:t>:</a:t>
            </a:r>
            <a:endParaRPr lang="tr-TR" sz="3200" b="1" dirty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Ambigus</a:t>
            </a:r>
            <a:r>
              <a:rPr lang="en-US" dirty="0"/>
              <a:t> genitalia </a:t>
            </a:r>
            <a:r>
              <a:rPr lang="tr-TR" dirty="0" err="1" smtClean="0"/>
              <a:t>with</a:t>
            </a:r>
            <a:r>
              <a:rPr lang="en-US" dirty="0" smtClean="0"/>
              <a:t> </a:t>
            </a:r>
            <a:r>
              <a:rPr lang="en-US" dirty="0"/>
              <a:t>gonads are not </a:t>
            </a:r>
            <a:r>
              <a:rPr lang="en-US" dirty="0" smtClean="0"/>
              <a:t>palpable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Palpation </a:t>
            </a:r>
            <a:r>
              <a:rPr lang="en-US" dirty="0"/>
              <a:t>of the gonad excludes it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The absence of vaginal opening is the result of labia </a:t>
            </a:r>
            <a:r>
              <a:rPr lang="en-US" dirty="0" err="1"/>
              <a:t>majora</a:t>
            </a:r>
            <a:r>
              <a:rPr lang="en-US" dirty="0"/>
              <a:t> fusion</a:t>
            </a:r>
            <a:r>
              <a:rPr lang="tr-TR" dirty="0" smtClean="0"/>
              <a:t>. </a:t>
            </a:r>
            <a:endParaRPr lang="tr-TR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Not to be confused with fusion of the labia </a:t>
            </a:r>
            <a:r>
              <a:rPr lang="en-US" dirty="0" err="1"/>
              <a:t>minora</a:t>
            </a:r>
            <a:r>
              <a:rPr lang="tr-TR" dirty="0" smtClean="0"/>
              <a:t>.</a:t>
            </a:r>
            <a:endParaRPr lang="tr-TR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Although genital hyperpigmentation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tr-TR" dirty="0" err="1" smtClean="0"/>
              <a:t>clue</a:t>
            </a:r>
            <a:r>
              <a:rPr lang="en-US" dirty="0" smtClean="0"/>
              <a:t> </a:t>
            </a:r>
            <a:r>
              <a:rPr lang="tr-TR" dirty="0" smtClean="0"/>
              <a:t>but</a:t>
            </a:r>
            <a:r>
              <a:rPr lang="en-US" dirty="0" smtClean="0"/>
              <a:t> </a:t>
            </a:r>
            <a:r>
              <a:rPr lang="en-US" dirty="0"/>
              <a:t>it makes the approach difficult in the dark skinned baby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17OHP values should be interpreted with family history, physical examination, and baby's </a:t>
            </a:r>
            <a:r>
              <a:rPr lang="tr-TR" dirty="0" err="1" smtClean="0"/>
              <a:t>gestation</a:t>
            </a:r>
            <a:r>
              <a:rPr lang="tr-TR" dirty="0" smtClean="0"/>
              <a:t> </a:t>
            </a:r>
            <a:r>
              <a:rPr lang="en-US" dirty="0" smtClean="0"/>
              <a:t>age </a:t>
            </a:r>
            <a:r>
              <a:rPr lang="en-US" dirty="0"/>
              <a:t>and birth weight.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85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2" y="142852"/>
            <a:ext cx="8443942" cy="18573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46,XY </a:t>
            </a:r>
            <a:r>
              <a:rPr lang="tr-TR" sz="4000" b="1" dirty="0" err="1" smtClean="0">
                <a:effectLst>
                  <a:outerShdw blurRad="38100" dist="38100" dir="2700000" algn="tl">
                    <a:srgbClr val="010199"/>
                  </a:outerShdw>
                </a:effectLst>
              </a:rPr>
              <a:t>DSDs</a:t>
            </a:r>
            <a:r>
              <a:rPr lang="tr-TR" sz="3200" dirty="0"/>
              <a:t/>
            </a:r>
            <a:br>
              <a:rPr lang="tr-TR" sz="3200" dirty="0"/>
            </a:br>
            <a:endParaRPr lang="en-US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209800"/>
            <a:ext cx="7924800" cy="4648200"/>
          </a:xfrm>
        </p:spPr>
        <p:txBody>
          <a:bodyPr>
            <a:normAutofit/>
          </a:bodyPr>
          <a:lstStyle/>
          <a:p>
            <a:pPr eaLnBrk="1" hangingPunct="1">
              <a:spcAft>
                <a:spcPct val="30000"/>
              </a:spcAft>
              <a:defRPr/>
            </a:pPr>
            <a:r>
              <a:rPr lang="tr-TR" dirty="0" err="1" smtClean="0"/>
              <a:t>Karyotype</a:t>
            </a:r>
            <a:r>
              <a:rPr lang="tr-TR" dirty="0" smtClean="0"/>
              <a:t> 	: 	46, XY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tr-TR" dirty="0" err="1" smtClean="0"/>
              <a:t>Gonads</a:t>
            </a:r>
            <a:r>
              <a:rPr lang="tr-TR" dirty="0" smtClean="0"/>
              <a:t>		:	</a:t>
            </a:r>
            <a:r>
              <a:rPr lang="tr-TR" dirty="0" err="1" smtClean="0"/>
              <a:t>Bilateral</a:t>
            </a:r>
            <a:r>
              <a:rPr lang="tr-TR" dirty="0" smtClean="0"/>
              <a:t> Testis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None/>
              <a:defRPr/>
            </a:pPr>
            <a:r>
              <a:rPr lang="tr-TR" dirty="0" smtClean="0"/>
              <a:t>		(</a:t>
            </a:r>
            <a:r>
              <a:rPr lang="tr-TR" dirty="0" err="1" smtClean="0"/>
              <a:t>Intra</a:t>
            </a:r>
            <a:r>
              <a:rPr lang="tr-TR" dirty="0" smtClean="0"/>
              <a:t> </a:t>
            </a:r>
            <a:r>
              <a:rPr lang="tr-TR" dirty="0" err="1"/>
              <a:t>a</a:t>
            </a:r>
            <a:r>
              <a:rPr lang="tr-TR" dirty="0" err="1" smtClean="0"/>
              <a:t>bdominal</a:t>
            </a:r>
            <a:r>
              <a:rPr lang="tr-TR" dirty="0" smtClean="0"/>
              <a:t> – </a:t>
            </a:r>
            <a:r>
              <a:rPr lang="tr-TR" dirty="0" err="1" smtClean="0"/>
              <a:t>inguinal</a:t>
            </a:r>
            <a:r>
              <a:rPr lang="tr-TR" dirty="0" smtClean="0"/>
              <a:t> – </a:t>
            </a:r>
            <a:r>
              <a:rPr lang="tr-TR" dirty="0" err="1" smtClean="0"/>
              <a:t>scrotal</a:t>
            </a:r>
            <a:r>
              <a:rPr lang="tr-TR" dirty="0" smtClean="0"/>
              <a:t>, </a:t>
            </a:r>
            <a:endParaRPr lang="tr-TR" dirty="0"/>
          </a:p>
          <a:p>
            <a:pPr eaLnBrk="1" hangingPunct="1">
              <a:spcAft>
                <a:spcPct val="30000"/>
              </a:spcAft>
              <a:buFont typeface="Wingdings" pitchFamily="2" charset="2"/>
              <a:buNone/>
              <a:defRPr/>
            </a:pPr>
            <a:r>
              <a:rPr lang="tr-TR" dirty="0" smtClean="0"/>
              <a:t> </a:t>
            </a:r>
            <a:r>
              <a:rPr lang="tr-TR" dirty="0" err="1" smtClean="0"/>
              <a:t>Uterus</a:t>
            </a:r>
            <a:r>
              <a:rPr lang="tr-TR" dirty="0" smtClean="0"/>
              <a:t>		:	±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tr-TR" dirty="0" err="1" smtClean="0"/>
              <a:t>Wolf</a:t>
            </a:r>
            <a:r>
              <a:rPr lang="tr-TR" dirty="0" smtClean="0"/>
              <a:t>	</a:t>
            </a:r>
            <a:r>
              <a:rPr lang="tr-TR" dirty="0" err="1" smtClean="0"/>
              <a:t>fian</a:t>
            </a:r>
            <a:r>
              <a:rPr lang="tr-TR" dirty="0"/>
              <a:t> </a:t>
            </a:r>
            <a:r>
              <a:rPr lang="tr-TR" dirty="0" err="1" smtClean="0"/>
              <a:t>duct</a:t>
            </a:r>
            <a:r>
              <a:rPr lang="tr-TR" dirty="0" smtClean="0"/>
              <a:t>	:	±</a:t>
            </a:r>
          </a:p>
          <a:p>
            <a:pPr eaLnBrk="1" hangingPunct="1">
              <a:spcAft>
                <a:spcPct val="30000"/>
              </a:spcAft>
              <a:defRPr/>
            </a:pPr>
            <a:r>
              <a:rPr lang="tr-TR" dirty="0" err="1" smtClean="0"/>
              <a:t>Prostate</a:t>
            </a:r>
            <a:r>
              <a:rPr lang="tr-TR" dirty="0" smtClean="0"/>
              <a:t>		:	±</a:t>
            </a:r>
            <a:endParaRPr lang="en-US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7810513" y="1571612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İnsidance</a:t>
            </a:r>
            <a:r>
              <a:rPr lang="tr-TR" dirty="0" smtClean="0"/>
              <a:t>: </a:t>
            </a:r>
            <a:r>
              <a:rPr lang="tr-TR" dirty="0"/>
              <a:t>1/20 000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895" y="3943350"/>
            <a:ext cx="37338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585811"/>
            <a:ext cx="10515600" cy="1325563"/>
          </a:xfrm>
        </p:spPr>
        <p:txBody>
          <a:bodyPr/>
          <a:lstStyle/>
          <a:p>
            <a:r>
              <a:rPr lang="en-US" dirty="0"/>
              <a:t>What are the features of </a:t>
            </a:r>
            <a:r>
              <a:rPr lang="en-US" dirty="0" smtClean="0"/>
              <a:t>bronchiolitis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6053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ChangeArrowheads="1"/>
          </p:cNvSpPr>
          <p:nvPr/>
        </p:nvSpPr>
        <p:spPr bwMode="auto">
          <a:xfrm>
            <a:off x="3335338" y="266701"/>
            <a:ext cx="5281124" cy="867507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001F5C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sz="3200" b="1" i="1" dirty="0">
                <a:solidFill>
                  <a:srgbClr val="C00000"/>
                </a:solidFill>
              </a:rPr>
              <a:t>DIFFERENTIAL DIAGNOSIS</a:t>
            </a: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18746" y="4038600"/>
            <a:ext cx="5275384" cy="2227016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282575" eaLnBrk="0" hangingPunct="0"/>
            <a:r>
              <a:rPr lang="tr-TR" b="1" u="sng" dirty="0" err="1" smtClean="0">
                <a:solidFill>
                  <a:schemeClr val="bg1"/>
                </a:solidFill>
              </a:rPr>
              <a:t>Lab</a:t>
            </a:r>
            <a:endParaRPr lang="tr-TR" b="1" u="sng" dirty="0" smtClean="0">
              <a:solidFill>
                <a:schemeClr val="bg1"/>
              </a:solidFill>
            </a:endParaRPr>
          </a:p>
          <a:p>
            <a:pPr marL="282575" eaLnBrk="0" hangingPunct="0"/>
            <a:r>
              <a:rPr lang="tr-TR" b="1" dirty="0" err="1" smtClean="0">
                <a:solidFill>
                  <a:schemeClr val="bg1"/>
                </a:solidFill>
              </a:rPr>
              <a:t>Imaging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structures</a:t>
            </a:r>
            <a:r>
              <a:rPr lang="tr-TR" b="1" dirty="0">
                <a:solidFill>
                  <a:schemeClr val="bg1"/>
                </a:solidFill>
              </a:rPr>
              <a:t>  </a:t>
            </a:r>
            <a:r>
              <a:rPr lang="tr-TR" b="1" dirty="0" smtClean="0">
                <a:solidFill>
                  <a:schemeClr val="bg1"/>
                </a:solidFill>
              </a:rPr>
              <a:t>of   </a:t>
            </a:r>
            <a:r>
              <a:rPr lang="tr-TR" b="1" dirty="0" err="1" smtClean="0">
                <a:solidFill>
                  <a:schemeClr val="bg1"/>
                </a:solidFill>
              </a:rPr>
              <a:t>gonads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b="1" dirty="0">
              <a:solidFill>
                <a:schemeClr val="bg1"/>
              </a:solidFill>
            </a:endParaRPr>
          </a:p>
          <a:p>
            <a:pPr marL="282575" eaLnBrk="0" hangingPunct="0"/>
            <a:r>
              <a:rPr lang="tr-TR" b="1" dirty="0" err="1" smtClean="0">
                <a:solidFill>
                  <a:schemeClr val="bg1"/>
                </a:solidFill>
              </a:rPr>
              <a:t>Uterus</a:t>
            </a:r>
            <a:r>
              <a:rPr lang="tr-TR" b="1" dirty="0" smtClean="0">
                <a:solidFill>
                  <a:schemeClr val="bg1"/>
                </a:solidFill>
              </a:rPr>
              <a:t> ?</a:t>
            </a:r>
            <a:endParaRPr lang="tr-TR" b="1" dirty="0">
              <a:solidFill>
                <a:schemeClr val="bg1"/>
              </a:solidFill>
            </a:endParaRPr>
          </a:p>
          <a:p>
            <a:pPr marL="282575" eaLnBrk="0" hangingPunct="0"/>
            <a:r>
              <a:rPr lang="tr-TR" b="1" dirty="0" err="1" smtClean="0">
                <a:solidFill>
                  <a:schemeClr val="bg1"/>
                </a:solidFill>
              </a:rPr>
              <a:t>Karyotype</a:t>
            </a:r>
            <a:r>
              <a:rPr lang="tr-TR" b="1" dirty="0" smtClean="0">
                <a:solidFill>
                  <a:schemeClr val="bg1"/>
                </a:solidFill>
              </a:rPr>
              <a:t>  </a:t>
            </a:r>
            <a:r>
              <a:rPr lang="tr-TR" b="1" dirty="0">
                <a:solidFill>
                  <a:schemeClr val="bg1"/>
                </a:solidFill>
              </a:rPr>
              <a:t>?</a:t>
            </a:r>
          </a:p>
          <a:p>
            <a:pPr marL="282575" eaLnBrk="0" hangingPunct="0"/>
            <a:r>
              <a:rPr lang="tr-TR" b="1" dirty="0">
                <a:solidFill>
                  <a:schemeClr val="bg1"/>
                </a:solidFill>
              </a:rPr>
              <a:t>17 - OHP </a:t>
            </a:r>
            <a:r>
              <a:rPr lang="tr-TR" b="1" dirty="0" smtClean="0">
                <a:solidFill>
                  <a:schemeClr val="bg1"/>
                </a:solidFill>
              </a:rPr>
              <a:t> ?/</a:t>
            </a:r>
            <a:r>
              <a:rPr lang="tr-TR" b="1" dirty="0" err="1" smtClean="0">
                <a:solidFill>
                  <a:schemeClr val="bg1"/>
                </a:solidFill>
              </a:rPr>
              <a:t>Hormonal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studies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5943599" y="4038600"/>
            <a:ext cx="4800601" cy="2538046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284163" eaLnBrk="0" hangingPunct="0"/>
            <a:r>
              <a:rPr lang="en-US" b="1" dirty="0">
                <a:solidFill>
                  <a:schemeClr val="bg1"/>
                </a:solidFill>
              </a:rPr>
              <a:t>What is the Structure of the Gonad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tr-TR" b="1" dirty="0">
              <a:solidFill>
                <a:schemeClr val="bg1"/>
              </a:solidFill>
            </a:endParaRPr>
          </a:p>
          <a:p>
            <a:pPr marL="284163" eaLnBrk="0" hangingPunct="0"/>
            <a:r>
              <a:rPr lang="tr-TR" b="1" dirty="0" err="1">
                <a:solidFill>
                  <a:schemeClr val="bg1"/>
                </a:solidFill>
              </a:rPr>
              <a:t>Are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There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Wolffian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Structures</a:t>
            </a:r>
            <a:r>
              <a:rPr lang="tr-TR" b="1" dirty="0" smtClean="0">
                <a:solidFill>
                  <a:schemeClr val="bg1"/>
                </a:solidFill>
              </a:rPr>
              <a:t>?</a:t>
            </a:r>
            <a:endParaRPr lang="tr-TR" b="1" dirty="0">
              <a:solidFill>
                <a:schemeClr val="bg1"/>
              </a:solidFill>
            </a:endParaRPr>
          </a:p>
          <a:p>
            <a:pPr marL="284163" eaLnBrk="0" hangingPunct="0"/>
            <a:r>
              <a:rPr lang="en-US" b="1" dirty="0">
                <a:solidFill>
                  <a:schemeClr val="bg1"/>
                </a:solidFill>
              </a:rPr>
              <a:t>Functional Status of the Gonad</a:t>
            </a:r>
            <a:r>
              <a:rPr lang="tr-TR" b="1" dirty="0" smtClean="0">
                <a:solidFill>
                  <a:schemeClr val="bg1"/>
                </a:solidFill>
              </a:rPr>
              <a:t>?</a:t>
            </a:r>
            <a:endParaRPr lang="tr-TR" b="1" dirty="0">
              <a:solidFill>
                <a:schemeClr val="bg1"/>
              </a:solidFill>
            </a:endParaRPr>
          </a:p>
          <a:p>
            <a:pPr marL="284163" eaLnBrk="0" hangingPunct="0"/>
            <a:r>
              <a:rPr lang="tr-TR" b="1" dirty="0" err="1">
                <a:solidFill>
                  <a:schemeClr val="bg1"/>
                </a:solidFill>
              </a:rPr>
              <a:t>Risks</a:t>
            </a:r>
            <a:r>
              <a:rPr lang="tr-TR" b="1" dirty="0">
                <a:solidFill>
                  <a:schemeClr val="bg1"/>
                </a:solidFill>
              </a:rPr>
              <a:t> of </a:t>
            </a:r>
            <a:r>
              <a:rPr lang="tr-TR" b="1" dirty="0" err="1">
                <a:solidFill>
                  <a:schemeClr val="bg1"/>
                </a:solidFill>
              </a:rPr>
              <a:t>gonadal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malignancy</a:t>
            </a:r>
            <a:endParaRPr lang="tr-TR" b="1" dirty="0">
              <a:solidFill>
                <a:schemeClr val="bg1"/>
              </a:solidFill>
            </a:endParaRPr>
          </a:p>
          <a:p>
            <a:pPr marL="284163" eaLnBrk="0" hangingPunct="0"/>
            <a:r>
              <a:rPr lang="en-US" b="1" dirty="0" smtClean="0">
                <a:solidFill>
                  <a:schemeClr val="bg1"/>
                </a:solidFill>
              </a:rPr>
              <a:t>What </a:t>
            </a:r>
            <a:r>
              <a:rPr lang="en-US" b="1" dirty="0">
                <a:solidFill>
                  <a:schemeClr val="bg1"/>
                </a:solidFill>
              </a:rPr>
              <a:t>is the Response to </a:t>
            </a:r>
            <a:endParaRPr lang="tr-TR" b="1" dirty="0" smtClean="0">
              <a:solidFill>
                <a:schemeClr val="bg1"/>
              </a:solidFill>
            </a:endParaRPr>
          </a:p>
          <a:p>
            <a:pPr marL="284163" eaLnBrk="0" hangingPunct="0"/>
            <a:r>
              <a:rPr lang="en-US" b="1" dirty="0" smtClean="0">
                <a:solidFill>
                  <a:schemeClr val="bg1"/>
                </a:solidFill>
              </a:rPr>
              <a:t>Exogenous </a:t>
            </a:r>
            <a:r>
              <a:rPr lang="en-US" b="1" dirty="0">
                <a:solidFill>
                  <a:schemeClr val="bg1"/>
                </a:solidFill>
              </a:rPr>
              <a:t>Testosterone Therapy</a:t>
            </a:r>
            <a:r>
              <a:rPr lang="tr-TR" b="1" dirty="0" smtClean="0">
                <a:solidFill>
                  <a:schemeClr val="bg1"/>
                </a:solidFill>
              </a:rPr>
              <a:t>?</a:t>
            </a:r>
          </a:p>
          <a:p>
            <a:pPr marL="284163" eaLnBrk="0" hangingPunct="0"/>
            <a:r>
              <a:rPr lang="tr-TR" b="1" dirty="0" err="1" smtClean="0">
                <a:solidFill>
                  <a:schemeClr val="bg1"/>
                </a:solidFill>
              </a:rPr>
              <a:t>Molecular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genetic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diagnosis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794238" y="4191000"/>
            <a:ext cx="331788" cy="290513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2316164" y="1785938"/>
            <a:ext cx="331787" cy="290512"/>
          </a:xfrm>
          <a:prstGeom prst="star5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70663" name="AutoShape 3"/>
          <p:cNvSpPr>
            <a:spLocks noChangeArrowheads="1"/>
          </p:cNvSpPr>
          <p:nvPr/>
        </p:nvSpPr>
        <p:spPr bwMode="auto">
          <a:xfrm>
            <a:off x="1524000" y="1295400"/>
            <a:ext cx="4343400" cy="1981200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282575" eaLnBrk="0" hangingPunct="0"/>
            <a:r>
              <a:rPr lang="tr-TR" b="1" u="sng" dirty="0" err="1" smtClean="0">
                <a:solidFill>
                  <a:schemeClr val="bg1"/>
                </a:solidFill>
              </a:rPr>
              <a:t>History</a:t>
            </a:r>
            <a:r>
              <a:rPr lang="tr-TR" b="1" u="sng" dirty="0" smtClean="0">
                <a:solidFill>
                  <a:schemeClr val="bg1"/>
                </a:solidFill>
              </a:rPr>
              <a:t>:</a:t>
            </a:r>
            <a:endParaRPr lang="tr-TR" b="1" u="sng" dirty="0">
              <a:solidFill>
                <a:schemeClr val="bg1"/>
              </a:solidFill>
            </a:endParaRPr>
          </a:p>
          <a:p>
            <a:pPr marL="282575" eaLnBrk="0" hangingPunct="0"/>
            <a:r>
              <a:rPr lang="en-US" b="1" dirty="0">
                <a:solidFill>
                  <a:schemeClr val="bg1"/>
                </a:solidFill>
              </a:rPr>
              <a:t>Maternal drug use during </a:t>
            </a:r>
            <a:r>
              <a:rPr lang="en-US" b="1" dirty="0" smtClean="0">
                <a:solidFill>
                  <a:schemeClr val="bg1"/>
                </a:solidFill>
              </a:rPr>
              <a:t>pregnancy</a:t>
            </a:r>
            <a:endParaRPr lang="tr-TR" b="1" dirty="0" smtClean="0">
              <a:solidFill>
                <a:schemeClr val="bg1"/>
              </a:solidFill>
            </a:endParaRPr>
          </a:p>
          <a:p>
            <a:pPr marL="282575" eaLnBrk="0" hangingPunct="0"/>
            <a:r>
              <a:rPr lang="tr-TR" b="1" dirty="0" err="1" smtClean="0">
                <a:solidFill>
                  <a:schemeClr val="bg1"/>
                </a:solidFill>
              </a:rPr>
              <a:t>Maternal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chemeClr val="bg1"/>
                </a:solidFill>
              </a:rPr>
              <a:t>v</a:t>
            </a:r>
            <a:r>
              <a:rPr lang="en-US" b="1" dirty="0" err="1" smtClean="0">
                <a:solidFill>
                  <a:schemeClr val="bg1"/>
                </a:solidFill>
              </a:rPr>
              <a:t>irilization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history </a:t>
            </a:r>
            <a:endParaRPr lang="tr-TR" b="1" dirty="0" smtClean="0">
              <a:solidFill>
                <a:schemeClr val="bg1"/>
              </a:solidFill>
            </a:endParaRPr>
          </a:p>
          <a:p>
            <a:pPr marL="282575" eaLnBrk="0" hangingPunct="0"/>
            <a:r>
              <a:rPr lang="tr-TR" b="1" dirty="0" smtClean="0">
                <a:solidFill>
                  <a:schemeClr val="bg1"/>
                </a:solidFill>
              </a:rPr>
              <a:t>prenatal </a:t>
            </a:r>
            <a:r>
              <a:rPr lang="tr-TR" b="1" dirty="0" err="1" smtClean="0">
                <a:solidFill>
                  <a:schemeClr val="bg1"/>
                </a:solidFill>
              </a:rPr>
              <a:t>history</a:t>
            </a:r>
            <a:endParaRPr lang="tr-TR" b="1" dirty="0">
              <a:solidFill>
                <a:schemeClr val="bg1"/>
              </a:solidFill>
            </a:endParaRPr>
          </a:p>
          <a:p>
            <a:pPr marL="282575" eaLnBrk="0" hangingPunct="0"/>
            <a:r>
              <a:rPr lang="en-US" b="1" dirty="0" smtClean="0">
                <a:solidFill>
                  <a:schemeClr val="bg1"/>
                </a:solidFill>
              </a:rPr>
              <a:t>Consanguinity</a:t>
            </a:r>
            <a:endParaRPr lang="tr-TR" b="1" dirty="0" smtClean="0">
              <a:solidFill>
                <a:schemeClr val="bg1"/>
              </a:solidFill>
            </a:endParaRPr>
          </a:p>
          <a:p>
            <a:pPr marL="282575" eaLnBrk="0" hangingPunct="0"/>
            <a:r>
              <a:rPr lang="en-US" b="1" dirty="0" smtClean="0">
                <a:solidFill>
                  <a:schemeClr val="bg1"/>
                </a:solidFill>
              </a:rPr>
              <a:t>Presence </a:t>
            </a:r>
            <a:r>
              <a:rPr lang="en-US" b="1" dirty="0">
                <a:solidFill>
                  <a:schemeClr val="bg1"/>
                </a:solidFill>
              </a:rPr>
              <a:t>of a similar </a:t>
            </a:r>
            <a:r>
              <a:rPr lang="en-US" b="1" dirty="0" smtClean="0">
                <a:solidFill>
                  <a:schemeClr val="bg1"/>
                </a:solidFill>
              </a:rPr>
              <a:t>history</a:t>
            </a:r>
            <a:endParaRPr lang="tr-TR" b="1" dirty="0" smtClean="0">
              <a:solidFill>
                <a:schemeClr val="bg1"/>
              </a:solidFill>
            </a:endParaRPr>
          </a:p>
          <a:p>
            <a:pPr marL="282575" eaLnBrk="0" hangingPunct="0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in the family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0664" name="AutoShape 3"/>
          <p:cNvSpPr>
            <a:spLocks noChangeArrowheads="1"/>
          </p:cNvSpPr>
          <p:nvPr/>
        </p:nvSpPr>
        <p:spPr bwMode="auto">
          <a:xfrm>
            <a:off x="6096000" y="1371599"/>
            <a:ext cx="4982308" cy="2039815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282575" eaLnBrk="0" hangingPunct="0"/>
            <a:r>
              <a:rPr lang="tr-TR" b="1" u="sng" dirty="0" smtClean="0">
                <a:solidFill>
                  <a:schemeClr val="bg1"/>
                </a:solidFill>
              </a:rPr>
              <a:t>PE:</a:t>
            </a:r>
            <a:endParaRPr lang="tr-TR" b="1" u="sng" dirty="0">
              <a:solidFill>
                <a:schemeClr val="bg1"/>
              </a:solidFill>
            </a:endParaRPr>
          </a:p>
          <a:p>
            <a:pPr marL="282575" eaLnBrk="0" hangingPunct="0"/>
            <a:r>
              <a:rPr lang="tr-TR" b="1" dirty="0">
                <a:solidFill>
                  <a:schemeClr val="bg1"/>
                </a:solidFill>
              </a:rPr>
              <a:t>Presence of </a:t>
            </a:r>
            <a:r>
              <a:rPr lang="tr-TR" b="1" dirty="0" err="1">
                <a:solidFill>
                  <a:schemeClr val="bg1"/>
                </a:solidFill>
              </a:rPr>
              <a:t>palpable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gonad</a:t>
            </a:r>
            <a:endParaRPr lang="tr-TR" b="1" dirty="0" smtClean="0">
              <a:solidFill>
                <a:schemeClr val="bg1"/>
              </a:solidFill>
            </a:endParaRPr>
          </a:p>
          <a:p>
            <a:pPr marL="282575" eaLnBrk="0" hangingPunct="0"/>
            <a:r>
              <a:rPr lang="tr-TR" b="1" dirty="0" err="1">
                <a:solidFill>
                  <a:schemeClr val="bg1"/>
                </a:solidFill>
              </a:rPr>
              <a:t>Accompanying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other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system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findings</a:t>
            </a:r>
            <a:endParaRPr lang="tr-TR" b="1" dirty="0" smtClean="0">
              <a:solidFill>
                <a:schemeClr val="bg1"/>
              </a:solidFill>
            </a:endParaRPr>
          </a:p>
          <a:p>
            <a:pPr marL="282575" eaLnBrk="0" hangingPunct="0"/>
            <a:r>
              <a:rPr lang="en-US" b="1" dirty="0">
                <a:solidFill>
                  <a:schemeClr val="bg1"/>
                </a:solidFill>
              </a:rPr>
              <a:t>location of the urogenital </a:t>
            </a:r>
            <a:r>
              <a:rPr lang="tr-TR" b="1" dirty="0" err="1" smtClean="0">
                <a:solidFill>
                  <a:schemeClr val="bg1"/>
                </a:solidFill>
              </a:rPr>
              <a:t>sinus</a:t>
            </a:r>
            <a:endParaRPr lang="tr-TR" b="1" dirty="0" smtClean="0">
              <a:solidFill>
                <a:schemeClr val="bg1"/>
              </a:solidFill>
            </a:endParaRPr>
          </a:p>
          <a:p>
            <a:pPr marL="282575" eaLnBrk="0" hangingPunct="0"/>
            <a:r>
              <a:rPr lang="tr-TR" b="1" dirty="0" err="1" smtClean="0">
                <a:solidFill>
                  <a:schemeClr val="bg1"/>
                </a:solidFill>
              </a:rPr>
              <a:t>Genital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hyperpigmentation</a:t>
            </a:r>
            <a:endParaRPr lang="tr-TR" b="1" dirty="0">
              <a:solidFill>
                <a:schemeClr val="bg1"/>
              </a:solidFill>
            </a:endParaRPr>
          </a:p>
          <a:p>
            <a:pPr marL="282575" eaLnBrk="0" hangingPunct="0"/>
            <a:r>
              <a:rPr lang="en-US" sz="2400" b="1" dirty="0">
                <a:solidFill>
                  <a:schemeClr val="bg1"/>
                </a:solidFill>
              </a:rPr>
              <a:t>It should be especially </a:t>
            </a:r>
            <a:r>
              <a:rPr lang="tr-TR" sz="2400" b="1" dirty="0" err="1" smtClean="0">
                <a:solidFill>
                  <a:schemeClr val="bg1"/>
                </a:solidFill>
              </a:rPr>
              <a:t>evaluated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100702" y="4166272"/>
            <a:ext cx="331788" cy="290513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524000" y="990601"/>
            <a:ext cx="331788" cy="290513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238876" y="928671"/>
            <a:ext cx="331788" cy="290513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5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3960" y="2210412"/>
            <a:ext cx="10515600" cy="1325563"/>
          </a:xfrm>
        </p:spPr>
        <p:txBody>
          <a:bodyPr/>
          <a:lstStyle/>
          <a:p>
            <a:r>
              <a:rPr lang="tr-TR" dirty="0" err="1" smtClean="0"/>
              <a:t>Why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 NST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babies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99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942703" y="93735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newborn babies </a:t>
            </a:r>
            <a:r>
              <a:rPr lang="en-US" b="1" dirty="0" smtClean="0"/>
              <a:t>have </a:t>
            </a:r>
            <a:r>
              <a:rPr lang="en-US" b="1" dirty="0"/>
              <a:t>few or no clinical manifestations </a:t>
            </a:r>
            <a:r>
              <a:rPr lang="en-US" dirty="0"/>
              <a:t>of thyroid hormone deficiency.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/>
              <a:t>T</a:t>
            </a:r>
            <a:r>
              <a:rPr lang="tr-TR" dirty="0" err="1" smtClean="0"/>
              <a:t>he</a:t>
            </a:r>
            <a:r>
              <a:rPr lang="tr-TR" dirty="0" smtClean="0"/>
              <a:t> </a:t>
            </a:r>
            <a:r>
              <a:rPr lang="tr-TR" dirty="0" err="1"/>
              <a:t>majority</a:t>
            </a:r>
            <a:r>
              <a:rPr lang="tr-TR" dirty="0"/>
              <a:t> of </a:t>
            </a:r>
            <a:r>
              <a:rPr lang="tr-TR" dirty="0" err="1"/>
              <a:t>cases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b="1" dirty="0" err="1"/>
              <a:t>sporadic</a:t>
            </a:r>
            <a:r>
              <a:rPr lang="tr-TR" dirty="0"/>
              <a:t>, </a:t>
            </a:r>
            <a:r>
              <a:rPr lang="tr-TR" dirty="0" err="1"/>
              <a:t>so</a:t>
            </a:r>
            <a:r>
              <a:rPr lang="tr-TR" dirty="0"/>
              <a:t> it is not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predict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infants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likely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affected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en-US" dirty="0"/>
              <a:t>It is aimed to diagnose </a:t>
            </a:r>
            <a:r>
              <a:rPr lang="en-US" b="1" dirty="0"/>
              <a:t>as early as possible </a:t>
            </a:r>
            <a:r>
              <a:rPr lang="en-US" dirty="0"/>
              <a:t>by measuring thyroxine (T4) or thyrotropin (thyroid stimulating hormone [TSH]) in blood samples taken from the heel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/>
              <a:t>preventable</a:t>
            </a:r>
            <a:r>
              <a:rPr lang="tr-TR" dirty="0"/>
              <a:t> </a:t>
            </a:r>
            <a:r>
              <a:rPr lang="tr-TR" dirty="0" err="1"/>
              <a:t>mental</a:t>
            </a:r>
            <a:r>
              <a:rPr lang="tr-TR" dirty="0"/>
              <a:t> </a:t>
            </a:r>
            <a:r>
              <a:rPr lang="tr-TR" dirty="0" err="1"/>
              <a:t>retardation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4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037171"/>
            <a:ext cx="10515600" cy="1325563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causes</a:t>
            </a:r>
            <a:r>
              <a:rPr lang="tr-TR" dirty="0" smtClean="0"/>
              <a:t> of  CH?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18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Etiology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235235" y="2156098"/>
            <a:ext cx="547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Congenital</a:t>
            </a:r>
            <a:r>
              <a:rPr lang="tr-TR" sz="2400" dirty="0" smtClean="0"/>
              <a:t> </a:t>
            </a:r>
            <a:r>
              <a:rPr lang="tr-TR" sz="2400" dirty="0" err="1" smtClean="0"/>
              <a:t>Hypothyroidism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4349931" y="2834640"/>
            <a:ext cx="496390" cy="625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4911634" y="2799023"/>
            <a:ext cx="1332412" cy="88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2754086" y="3559523"/>
            <a:ext cx="34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Permanant </a:t>
            </a:r>
            <a:r>
              <a:rPr lang="tr-TR" dirty="0" err="1" smtClean="0"/>
              <a:t>Congenital</a:t>
            </a:r>
            <a:r>
              <a:rPr lang="tr-TR" dirty="0" smtClean="0"/>
              <a:t> </a:t>
            </a:r>
            <a:r>
              <a:rPr lang="tr-TR" dirty="0" err="1" smtClean="0"/>
              <a:t>Hypothyroidism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743302" y="3822225"/>
            <a:ext cx="34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Transient</a:t>
            </a:r>
            <a:r>
              <a:rPr lang="tr-TR" dirty="0" smtClean="0"/>
              <a:t> </a:t>
            </a:r>
            <a:r>
              <a:rPr lang="tr-TR" dirty="0" err="1" smtClean="0"/>
              <a:t>Congenital</a:t>
            </a:r>
            <a:r>
              <a:rPr lang="tr-TR" dirty="0" smtClean="0"/>
              <a:t> </a:t>
            </a:r>
            <a:r>
              <a:rPr lang="tr-TR" dirty="0" err="1" smtClean="0"/>
              <a:t>Hypothyroidism</a:t>
            </a:r>
            <a:r>
              <a:rPr lang="tr-TR" dirty="0" smtClean="0"/>
              <a:t> </a:t>
            </a:r>
            <a:endParaRPr lang="tr-TR" dirty="0"/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3138350" y="4145390"/>
            <a:ext cx="966652" cy="100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4330335" y="4238353"/>
            <a:ext cx="783772" cy="1015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4785361" y="5254017"/>
            <a:ext cx="14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Central 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2646317" y="5147614"/>
            <a:ext cx="14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Primary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4911634" y="649685"/>
            <a:ext cx="6953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embryologic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defect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thyroid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gland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development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dysgenesis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tr-TR" dirty="0" smtClean="0">
              <a:solidFill>
                <a:srgbClr val="23232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r>
              <a:rPr lang="tr-TR" dirty="0" smtClean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defect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thyroid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hormone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synthesis</a:t>
            </a:r>
            <a:r>
              <a:rPr lang="tr-TR" dirty="0" smtClean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tr-TR" dirty="0" err="1" smtClean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dyshormonogenesis</a:t>
            </a:r>
            <a:r>
              <a:rPr lang="tr-TR" dirty="0">
                <a:solidFill>
                  <a:srgbClr val="23232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). </a:t>
            </a:r>
            <a:endParaRPr lang="tr-TR" dirty="0"/>
          </a:p>
        </p:txBody>
      </p:sp>
      <p:sp>
        <p:nvSpPr>
          <p:cNvPr id="19" name="Sağ Ok 18"/>
          <p:cNvSpPr/>
          <p:nvPr/>
        </p:nvSpPr>
        <p:spPr>
          <a:xfrm>
            <a:off x="3487783" y="925341"/>
            <a:ext cx="679268" cy="250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8144692" y="3691597"/>
            <a:ext cx="4047307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/>
              <a:t>Transfer </a:t>
            </a:r>
            <a:r>
              <a:rPr lang="tr-TR" dirty="0"/>
              <a:t>of </a:t>
            </a:r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err="1"/>
              <a:t>antithyroid</a:t>
            </a:r>
            <a:r>
              <a:rPr lang="tr-TR" dirty="0"/>
              <a:t> </a:t>
            </a:r>
            <a:r>
              <a:rPr lang="tr-TR" dirty="0" err="1"/>
              <a:t>drugs</a:t>
            </a:r>
            <a:r>
              <a:rPr lang="tr-TR" dirty="0"/>
              <a:t>, 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/>
              <a:t>thyroid-stimulating</a:t>
            </a:r>
            <a:r>
              <a:rPr lang="tr-TR" dirty="0"/>
              <a:t> </a:t>
            </a:r>
            <a:r>
              <a:rPr lang="tr-TR" dirty="0" err="1"/>
              <a:t>hormone</a:t>
            </a:r>
            <a:r>
              <a:rPr lang="tr-TR" dirty="0"/>
              <a:t> (TSH) </a:t>
            </a:r>
            <a:r>
              <a:rPr lang="tr-TR" dirty="0" err="1"/>
              <a:t>receptor-blocking</a:t>
            </a:r>
            <a:r>
              <a:rPr lang="tr-TR" dirty="0"/>
              <a:t> </a:t>
            </a:r>
            <a:r>
              <a:rPr lang="tr-TR" dirty="0" err="1"/>
              <a:t>antibodies</a:t>
            </a:r>
            <a:r>
              <a:rPr lang="tr-TR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 </a:t>
            </a:r>
            <a:r>
              <a:rPr lang="tr-TR" dirty="0" err="1"/>
              <a:t>E</a:t>
            </a:r>
            <a:r>
              <a:rPr lang="tr-TR" dirty="0" err="1" smtClean="0"/>
              <a:t>xposure</a:t>
            </a:r>
            <a:r>
              <a:rPr lang="tr-TR" dirty="0" smtClean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excess</a:t>
            </a:r>
            <a:r>
              <a:rPr lang="tr-TR" dirty="0"/>
              <a:t> </a:t>
            </a:r>
            <a:r>
              <a:rPr lang="tr-TR" dirty="0" err="1"/>
              <a:t>iodine</a:t>
            </a:r>
            <a:r>
              <a:rPr lang="tr-TR" dirty="0"/>
              <a:t>, </a:t>
            </a:r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err="1"/>
              <a:t>L</a:t>
            </a:r>
            <a:r>
              <a:rPr lang="tr-TR" dirty="0" err="1" smtClean="0"/>
              <a:t>arge</a:t>
            </a:r>
            <a:r>
              <a:rPr lang="tr-TR" dirty="0" smtClean="0"/>
              <a:t> </a:t>
            </a:r>
            <a:r>
              <a:rPr lang="tr-TR" dirty="0" err="1"/>
              <a:t>hepatic</a:t>
            </a:r>
            <a:r>
              <a:rPr lang="tr-TR" dirty="0"/>
              <a:t> </a:t>
            </a:r>
            <a:r>
              <a:rPr lang="tr-TR" dirty="0" err="1"/>
              <a:t>hemangiomas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DUOX2 gene </a:t>
            </a:r>
            <a:r>
              <a:rPr lang="tr-TR" dirty="0" err="1"/>
              <a:t>mutations</a:t>
            </a:r>
            <a:endParaRPr lang="tr-TR" dirty="0"/>
          </a:p>
        </p:txBody>
      </p:sp>
      <p:sp>
        <p:nvSpPr>
          <p:cNvPr id="21" name="Sağ Ok 20"/>
          <p:cNvSpPr/>
          <p:nvPr/>
        </p:nvSpPr>
        <p:spPr>
          <a:xfrm>
            <a:off x="7014754" y="4898571"/>
            <a:ext cx="1018903" cy="169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3" name="Düz Ok Bağlayıcısı 22"/>
          <p:cNvCxnSpPr/>
          <p:nvPr/>
        </p:nvCxnSpPr>
        <p:spPr>
          <a:xfrm flipH="1" flipV="1">
            <a:off x="2205988" y="4919390"/>
            <a:ext cx="510541" cy="554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>
            <a:off x="2011680" y="5535169"/>
            <a:ext cx="611774" cy="464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/>
          <p:cNvSpPr txBox="1"/>
          <p:nvPr/>
        </p:nvSpPr>
        <p:spPr>
          <a:xfrm>
            <a:off x="702127" y="4596224"/>
            <a:ext cx="17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Dysgenesis</a:t>
            </a:r>
            <a:endParaRPr lang="tr-TR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0" y="6056242"/>
            <a:ext cx="210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Dyshormonogenesis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80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3697" y="1906542"/>
            <a:ext cx="10515600" cy="1325563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risk </a:t>
            </a:r>
            <a:r>
              <a:rPr lang="tr-TR" dirty="0" err="1" smtClean="0"/>
              <a:t>for</a:t>
            </a:r>
            <a:r>
              <a:rPr lang="tr-TR" dirty="0" smtClean="0"/>
              <a:t> Central CH?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38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011045"/>
            <a:ext cx="10515600" cy="1325563"/>
          </a:xfrm>
        </p:spPr>
        <p:txBody>
          <a:bodyPr/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it </a:t>
            </a:r>
            <a:r>
              <a:rPr lang="tr-TR" dirty="0" err="1" smtClean="0"/>
              <a:t>mean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Transient</a:t>
            </a:r>
            <a:r>
              <a:rPr lang="tr-TR" dirty="0" smtClean="0"/>
              <a:t> CH?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37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98171" y="2220051"/>
            <a:ext cx="9538064" cy="980349"/>
          </a:xfrm>
        </p:spPr>
        <p:txBody>
          <a:bodyPr/>
          <a:lstStyle/>
          <a:p>
            <a:r>
              <a:rPr lang="en-US" dirty="0"/>
              <a:t>What should be the treatment dose?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11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531883" y="2593318"/>
            <a:ext cx="8915400" cy="1325563"/>
          </a:xfrm>
        </p:spPr>
        <p:txBody>
          <a:bodyPr/>
          <a:lstStyle/>
          <a:p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poisoning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9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5138" y="1079391"/>
            <a:ext cx="10515600" cy="48274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	</a:t>
            </a:r>
            <a:r>
              <a:rPr lang="en-US" sz="2000" dirty="0" smtClean="0"/>
              <a:t>An 11-month-old boy who has no prior medical history presents with ingestion of paracetamol. He has no complaints. In his story, you learn that he drank the medicine called </a:t>
            </a:r>
            <a:r>
              <a:rPr lang="en-US" sz="2000" dirty="0" err="1" smtClean="0"/>
              <a:t>Calpol</a:t>
            </a:r>
            <a:r>
              <a:rPr lang="en-US" sz="2000" dirty="0" smtClean="0"/>
              <a:t> suspension, which was written for his brother, and the bottle was half full. Two hours have passed since taking the drug.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	On examination, he is playing with his toys on the stretcher. The boy weighs 8 kg, and his vital signs are rectal temperature, 36.5°C; heart rate, 105 beats/min; blood pressure, 90/65 mm Hg; respiratory rate, 22 breaths/min; oxygen saturation, 97% on room air. His abdomen is soft, with no tenderness elicited on palpation. His capillary refill is &lt;2 seconds. He has a watery, yellow-colored stool in his diaper. </a:t>
            </a:r>
            <a:endParaRPr lang="tr-T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/>
              <a:t>	</a:t>
            </a:r>
            <a:r>
              <a:rPr lang="en-US" sz="2000" dirty="0" smtClean="0"/>
              <a:t>How do you manage the patient?</a:t>
            </a:r>
            <a:endParaRPr lang="tr-TR" sz="20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385447" y="451946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Case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seen under 2 years of </a:t>
            </a:r>
            <a:r>
              <a:rPr lang="en-US" dirty="0" smtClean="0"/>
              <a:t>age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More often in autumn and </a:t>
            </a:r>
            <a:r>
              <a:rPr lang="en-US" dirty="0" err="1"/>
              <a:t>winterbeing</a:t>
            </a:r>
            <a:r>
              <a:rPr lang="en-US" dirty="0"/>
              <a:t> </a:t>
            </a:r>
            <a:r>
              <a:rPr lang="en-US" dirty="0" smtClean="0"/>
              <a:t>seen </a:t>
            </a:r>
            <a:endParaRPr lang="tr-TR" dirty="0" smtClean="0"/>
          </a:p>
          <a:p>
            <a:r>
              <a:rPr lang="en-US" dirty="0" smtClean="0"/>
              <a:t>Risk </a:t>
            </a:r>
            <a:r>
              <a:rPr lang="en-US" dirty="0"/>
              <a:t>of hospitalization between 2-6 </a:t>
            </a:r>
            <a:r>
              <a:rPr lang="en-US" dirty="0" err="1" smtClean="0"/>
              <a:t>monthshigher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under 5 years old especially under 2 years </a:t>
            </a:r>
            <a:r>
              <a:rPr lang="en-US" dirty="0" smtClean="0"/>
              <a:t>old</a:t>
            </a:r>
            <a:r>
              <a:rPr lang="tr-TR" dirty="0" smtClean="0"/>
              <a:t>  </a:t>
            </a:r>
            <a:r>
              <a:rPr lang="en-US" dirty="0" smtClean="0"/>
              <a:t>most </a:t>
            </a:r>
            <a:r>
              <a:rPr lang="en-US" dirty="0"/>
              <a:t>frequent hospitalization in children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9765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cilcalisanlari.com/wp-content/uploads/2022/04/Parasetamol-Plus-240-mg-5-ml-%C5%9Eurup-Uygulama-Ak%C4%B1l-Kart%C4%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57379" r="72058" b="15492"/>
          <a:stretch/>
        </p:blipFill>
        <p:spPr bwMode="auto">
          <a:xfrm>
            <a:off x="167296" y="1862949"/>
            <a:ext cx="2832175" cy="2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57" y="1862949"/>
            <a:ext cx="2791326" cy="279132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28911" y="4963885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 150 ml</a:t>
            </a:r>
            <a:endParaRPr lang="tr-TR" sz="24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6852769" y="2058762"/>
            <a:ext cx="4882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150/2= 75 ml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75 ml=15 </a:t>
            </a:r>
            <a:r>
              <a:rPr lang="tr-TR" sz="2400" b="1" dirty="0" err="1" smtClean="0"/>
              <a:t>scupe</a:t>
            </a:r>
            <a:endParaRPr lang="tr-TR" sz="2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15x120=1800 mg </a:t>
            </a:r>
            <a:r>
              <a:rPr lang="tr-TR" sz="2400" b="1" dirty="0" err="1" smtClean="0"/>
              <a:t>paracetamol</a:t>
            </a:r>
            <a:endParaRPr lang="tr-TR" sz="2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/>
              <a:t>1800/8=225 mg/kg</a:t>
            </a:r>
          </a:p>
        </p:txBody>
      </p:sp>
    </p:spTree>
    <p:extLst>
      <p:ext uri="{BB962C8B-B14F-4D97-AF65-F5344CB8AC3E}">
        <p14:creationId xmlns:p14="http://schemas.microsoft.com/office/powerpoint/2010/main" val="20332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7C1E0811-8B9F-384B-8130-9864DA04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895" y="960748"/>
            <a:ext cx="4086209" cy="854076"/>
          </a:xfrm>
        </p:spPr>
        <p:txBody>
          <a:bodyPr>
            <a:normAutofit/>
          </a:bodyPr>
          <a:lstStyle/>
          <a:p>
            <a:pPr algn="ctr"/>
            <a:r>
              <a:rPr lang="tr-TR" altLang="en-US" sz="2400" b="1" dirty="0">
                <a:solidFill>
                  <a:srgbClr val="C00000"/>
                </a:solidFill>
                <a:latin typeface="+mn-lt"/>
                <a:cs typeface="Malgun Gothic" panose="020B0503020000020004" pitchFamily="34" charset="-127"/>
              </a:rPr>
              <a:t>  </a:t>
            </a:r>
            <a:r>
              <a:rPr lang="en-US" altLang="en-TR" sz="2400" b="1" dirty="0" err="1">
                <a:solidFill>
                  <a:srgbClr val="C00000"/>
                </a:solidFill>
                <a:latin typeface="+mn-lt"/>
                <a:cs typeface="Malgun Gothic" panose="020B0503020000020004" pitchFamily="34" charset="-127"/>
              </a:rPr>
              <a:t>Rumack</a:t>
            </a:r>
            <a:r>
              <a:rPr lang="en-US" altLang="en-TR" sz="2400" b="1" dirty="0">
                <a:solidFill>
                  <a:srgbClr val="C00000"/>
                </a:solidFill>
                <a:latin typeface="+mn-lt"/>
                <a:cs typeface="Malgun Gothic" panose="020B0503020000020004" pitchFamily="34" charset="-127"/>
              </a:rPr>
              <a:t>-Matthew </a:t>
            </a:r>
            <a:r>
              <a:rPr lang="tr-TR" altLang="en-TR" sz="2400" b="1" dirty="0">
                <a:solidFill>
                  <a:srgbClr val="C00000"/>
                </a:solidFill>
                <a:latin typeface="+mn-lt"/>
                <a:cs typeface="Malgun Gothic" panose="020B0503020000020004" pitchFamily="34" charset="-127"/>
              </a:rPr>
              <a:t>N</a:t>
            </a:r>
            <a:r>
              <a:rPr lang="en-US" altLang="en-TR" sz="2400" b="1" dirty="0" err="1">
                <a:solidFill>
                  <a:srgbClr val="C00000"/>
                </a:solidFill>
                <a:latin typeface="+mn-lt"/>
                <a:cs typeface="Malgun Gothic" panose="020B0503020000020004" pitchFamily="34" charset="-127"/>
              </a:rPr>
              <a:t>omogram</a:t>
            </a:r>
            <a:endParaRPr lang="en-US" altLang="en-TR" sz="2400" b="1" dirty="0">
              <a:solidFill>
                <a:srgbClr val="C00000"/>
              </a:solidFill>
              <a:latin typeface="+mn-lt"/>
              <a:cs typeface="Malgun Gothic" panose="020B0503020000020004" pitchFamily="34" charset="-127"/>
            </a:endParaRPr>
          </a:p>
        </p:txBody>
      </p:sp>
      <p:pic>
        <p:nvPicPr>
          <p:cNvPr id="37890" name="Content Placeholder 3">
            <a:extLst>
              <a:ext uri="{FF2B5EF4-FFF2-40B4-BE49-F238E27FC236}">
                <a16:creationId xmlns:a16="http://schemas.microsoft.com/office/drawing/2014/main" id="{7805B1E0-4E87-7F46-88AB-F4EFEE98F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3164" y="2014862"/>
            <a:ext cx="5605670" cy="436252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90EF68-E2CB-F28E-4F05-07EEAA68F5C0}"/>
              </a:ext>
            </a:extLst>
          </p:cNvPr>
          <p:cNvSpPr/>
          <p:nvPr/>
        </p:nvSpPr>
        <p:spPr>
          <a:xfrm>
            <a:off x="231494" y="345999"/>
            <a:ext cx="53475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C00000"/>
                </a:solidFill>
              </a:rPr>
              <a:t>Paracetamol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幼圆" pitchFamily="49" charset="-122"/>
                <a:cs typeface="Malgun Gothic" panose="020B0503020000020004" charset="-127"/>
                <a:sym typeface="+mn-ea"/>
              </a:rPr>
              <a:t>(A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cetaminophen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幼圆" pitchFamily="49" charset="-122"/>
                <a:cs typeface="Malgun Gothic" panose="020B0503020000020004" charset="-127"/>
                <a:sym typeface="+mn-ea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0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549D33-8C75-B917-D13A-CEA54513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37" y="1423217"/>
            <a:ext cx="8484725" cy="48289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18F489-5EE3-556F-F248-805C6C85BF04}"/>
              </a:ext>
            </a:extLst>
          </p:cNvPr>
          <p:cNvSpPr/>
          <p:nvPr/>
        </p:nvSpPr>
        <p:spPr>
          <a:xfrm>
            <a:off x="231494" y="345999"/>
            <a:ext cx="53475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C00000"/>
                </a:solidFill>
              </a:rPr>
              <a:t>Paracetamol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幼圆" pitchFamily="49" charset="-122"/>
                <a:cs typeface="Malgun Gothic" panose="020B0503020000020004" charset="-127"/>
                <a:sym typeface="+mn-ea"/>
              </a:rPr>
              <a:t>(A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cetaminophen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幼圆" pitchFamily="49" charset="-122"/>
                <a:cs typeface="Malgun Gothic" panose="020B0503020000020004" charset="-127"/>
                <a:sym typeface="+mn-ea"/>
              </a:rPr>
              <a:t>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B2B4C-8297-0F4F-9823-5BEF95E9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7749" y="6379496"/>
            <a:ext cx="5456499" cy="365125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https://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www.rch.org.au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clinicalguide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guideline_index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Paracetamol_poisoning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endParaRPr lang="en-TR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F26C5E-CC17-0BA3-7734-653CFD8A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60" y="1822852"/>
            <a:ext cx="8794174" cy="41959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E55959-C798-F8A5-55D4-9AE0DFAA006F}"/>
              </a:ext>
            </a:extLst>
          </p:cNvPr>
          <p:cNvSpPr/>
          <p:nvPr/>
        </p:nvSpPr>
        <p:spPr>
          <a:xfrm>
            <a:off x="231494" y="345999"/>
            <a:ext cx="53475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C00000"/>
                </a:solidFill>
              </a:rPr>
              <a:t>Paracetamol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幼圆" pitchFamily="49" charset="-122"/>
                <a:cs typeface="Malgun Gothic" panose="020B0503020000020004" charset="-127"/>
                <a:sym typeface="+mn-ea"/>
              </a:rPr>
              <a:t>(A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cetaminophen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幼圆" pitchFamily="49" charset="-122"/>
                <a:cs typeface="Malgun Gothic" panose="020B0503020000020004" charset="-127"/>
                <a:sym typeface="+mn-ea"/>
              </a:rPr>
              <a:t>)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B2829530-1082-5B10-D4F9-408983F8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7749" y="6379496"/>
            <a:ext cx="5456499" cy="365125"/>
          </a:xfrm>
        </p:spPr>
        <p:txBody>
          <a:bodyPr/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https://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www.rch.org.au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clinicalguide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guideline_index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Paracetamol_poisoning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/</a:t>
            </a:r>
            <a:endParaRPr lang="en-TR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DA55DC4-443E-764F-80A6-A6141C59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675" y="1162717"/>
            <a:ext cx="4184650" cy="926656"/>
          </a:xfrm>
        </p:spPr>
        <p:txBody>
          <a:bodyPr>
            <a:normAutofit/>
          </a:bodyPr>
          <a:lstStyle/>
          <a:p>
            <a:pPr algn="ctr"/>
            <a:r>
              <a:rPr lang="tr-TR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Malgun Gothic" panose="020B0503020000020004" pitchFamily="34" charset="-127"/>
              </a:rPr>
              <a:t>N-</a:t>
            </a:r>
            <a:r>
              <a:rPr lang="tr-TR" alt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Malgun Gothic" panose="020B0503020000020004" pitchFamily="34" charset="-127"/>
              </a:rPr>
              <a:t>Acetyl</a:t>
            </a:r>
            <a:r>
              <a:rPr lang="tr-TR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Malgun Gothic" panose="020B0503020000020004" pitchFamily="34" charset="-127"/>
              </a:rPr>
              <a:t> </a:t>
            </a:r>
            <a:r>
              <a:rPr lang="tr-TR" alt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Malgun Gothic" panose="020B0503020000020004" pitchFamily="34" charset="-127"/>
              </a:rPr>
              <a:t>Cysteine</a:t>
            </a:r>
            <a:endParaRPr lang="tr-TR" altLang="en-US" sz="2800" b="1" dirty="0">
              <a:solidFill>
                <a:schemeClr val="accent6">
                  <a:lumMod val="75000"/>
                </a:schemeClr>
              </a:solidFill>
              <a:latin typeface="+mn-lt"/>
              <a:cs typeface="Malgun Gothic" panose="020B0503020000020004" pitchFamily="34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317D-2DF8-E044-9196-584DAE9C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495" y="2229140"/>
            <a:ext cx="4184650" cy="31777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TR" altLang="en-TR" sz="2000" b="1" dirty="0">
              <a:cs typeface="Malgun Gothic" panose="020B0503020000020004" pitchFamily="34" charset="-127"/>
              <a:sym typeface="+mn-ea"/>
            </a:endParaRPr>
          </a:p>
          <a:p>
            <a:pPr>
              <a:buFont typeface="Wingdings 2" pitchFamily="2" charset="2"/>
              <a:buNone/>
            </a:pPr>
            <a:endParaRPr lang="en-US" altLang="en-TR" sz="2000" b="1" dirty="0">
              <a:cs typeface="Malgun Gothic" panose="020B0503020000020004" pitchFamily="34" charset="-127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1C30639-70CC-DC47-9814-5E8C6F2C6D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2478385"/>
          <a:ext cx="8127999" cy="267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28109502"/>
                    </a:ext>
                  </a:extLst>
                </a:gridCol>
                <a:gridCol w="2921108">
                  <a:extLst>
                    <a:ext uri="{9D8B030D-6E8A-4147-A177-3AD203B41FA5}">
                      <a16:colId xmlns:a16="http://schemas.microsoft.com/office/drawing/2014/main" val="2646866716"/>
                    </a:ext>
                  </a:extLst>
                </a:gridCol>
                <a:gridCol w="2497558">
                  <a:extLst>
                    <a:ext uri="{9D8B030D-6E8A-4147-A177-3AD203B41FA5}">
                      <a16:colId xmlns:a16="http://schemas.microsoft.com/office/drawing/2014/main" val="3986222217"/>
                    </a:ext>
                  </a:extLst>
                </a:gridCol>
              </a:tblGrid>
              <a:tr h="669814">
                <a:tc>
                  <a:txBody>
                    <a:bodyPr/>
                    <a:lstStyle/>
                    <a:p>
                      <a:pPr algn="ctr"/>
                      <a:endParaRPr lang="en-T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R" sz="2000" b="1" dirty="0">
                          <a:solidFill>
                            <a:srgbClr val="C00000"/>
                          </a:solidFill>
                        </a:rPr>
                        <a:t>ORAL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R" sz="2000" b="1" dirty="0">
                          <a:solidFill>
                            <a:srgbClr val="C00000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39547"/>
                  </a:ext>
                </a:extLst>
              </a:tr>
              <a:tr h="669814">
                <a:tc>
                  <a:txBody>
                    <a:bodyPr/>
                    <a:lstStyle/>
                    <a:p>
                      <a:r>
                        <a:rPr lang="en-TR" sz="2000" b="1" dirty="0"/>
                        <a:t>Total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TR" dirty="0"/>
                        <a:t>1330 mg /kg/ 72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R" dirty="0"/>
                        <a:t>300 mg/kg/21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44006"/>
                  </a:ext>
                </a:extLst>
              </a:tr>
              <a:tr h="669814">
                <a:tc>
                  <a:txBody>
                    <a:bodyPr/>
                    <a:lstStyle/>
                    <a:p>
                      <a:r>
                        <a:rPr lang="en-TR" sz="2000" b="1" dirty="0"/>
                        <a:t>Loading dose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TR" dirty="0"/>
                        <a:t>140 mg/kg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R" dirty="0"/>
                        <a:t>150 mg/kg/60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73869"/>
                  </a:ext>
                </a:extLst>
              </a:tr>
              <a:tr h="669814">
                <a:tc>
                  <a:txBody>
                    <a:bodyPr/>
                    <a:lstStyle/>
                    <a:p>
                      <a:endParaRPr lang="en-TR" sz="20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TR" dirty="0"/>
                        <a:t>70 mg/kg</a:t>
                      </a:r>
                    </a:p>
                    <a:p>
                      <a:pPr algn="r"/>
                      <a:r>
                        <a:rPr lang="en-US" dirty="0"/>
                        <a:t>17 times at 4-hour intervals</a:t>
                      </a:r>
                      <a:endParaRPr lang="en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TR" dirty="0"/>
                        <a:t>50 mg /kg/ 4 h</a:t>
                      </a:r>
                    </a:p>
                    <a:p>
                      <a:pPr algn="r"/>
                      <a:r>
                        <a:rPr lang="en-TR" dirty="0"/>
                        <a:t>100 mg/kg/16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9603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449AEBF-9003-2322-19AC-47257BBD026A}"/>
              </a:ext>
            </a:extLst>
          </p:cNvPr>
          <p:cNvSpPr/>
          <p:nvPr/>
        </p:nvSpPr>
        <p:spPr>
          <a:xfrm>
            <a:off x="231494" y="345999"/>
            <a:ext cx="534750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C00000"/>
                </a:solidFill>
              </a:rPr>
              <a:t>Paracetamol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幼圆" pitchFamily="49" charset="-122"/>
                <a:cs typeface="Malgun Gothic" panose="020B0503020000020004" charset="-127"/>
                <a:sym typeface="+mn-ea"/>
              </a:rPr>
              <a:t>(A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cetaminophen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幼圆" pitchFamily="49" charset="-122"/>
                <a:cs typeface="Malgun Gothic" panose="020B0503020000020004" charset="-127"/>
                <a:sym typeface="+mn-ea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6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/>
              <a:t>type</a:t>
            </a:r>
            <a:r>
              <a:rPr lang="tr-TR" dirty="0"/>
              <a:t> of </a:t>
            </a:r>
            <a:r>
              <a:rPr lang="tr-TR" dirty="0" err="1"/>
              <a:t>undernutrition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irreversible</a:t>
            </a:r>
            <a:r>
              <a:rPr lang="tr-TR" dirty="0"/>
              <a:t>?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A</a:t>
            </a:r>
            <a:r>
              <a:rPr lang="tr-TR" dirty="0" smtClean="0"/>
              <a:t>) </a:t>
            </a:r>
            <a:r>
              <a:rPr lang="tr-TR" dirty="0" err="1" smtClean="0"/>
              <a:t>Underweight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B) </a:t>
            </a:r>
            <a:r>
              <a:rPr lang="tr-TR" dirty="0" err="1" smtClean="0"/>
              <a:t>Wasting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C) </a:t>
            </a:r>
            <a:r>
              <a:rPr lang="tr-TR" dirty="0" err="1" smtClean="0"/>
              <a:t>Stunting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D) </a:t>
            </a:r>
            <a:r>
              <a:rPr lang="tr-TR" dirty="0" err="1" smtClean="0"/>
              <a:t>Micronutrient</a:t>
            </a:r>
            <a:r>
              <a:rPr lang="tr-TR" dirty="0" smtClean="0"/>
              <a:t> </a:t>
            </a:r>
            <a:r>
              <a:rPr lang="tr-TR" dirty="0" err="1" smtClean="0"/>
              <a:t>deficiency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02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0635" y="1867354"/>
            <a:ext cx="10515600" cy="1325563"/>
          </a:xfrm>
        </p:spPr>
        <p:txBody>
          <a:bodyPr/>
          <a:lstStyle/>
          <a:p>
            <a:r>
              <a:rPr lang="tr-TR" dirty="0" err="1"/>
              <a:t>Please</a:t>
            </a:r>
            <a:r>
              <a:rPr lang="tr-TR" dirty="0"/>
              <a:t> </a:t>
            </a:r>
            <a:r>
              <a:rPr lang="tr-TR" dirty="0" err="1"/>
              <a:t>tell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risk </a:t>
            </a:r>
            <a:r>
              <a:rPr lang="tr-TR" dirty="0" err="1"/>
              <a:t>factors</a:t>
            </a:r>
            <a:r>
              <a:rPr lang="tr-TR" dirty="0"/>
              <a:t> of </a:t>
            </a:r>
            <a:r>
              <a:rPr lang="tr-TR" dirty="0" err="1"/>
              <a:t>malnutrition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55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Risk </a:t>
            </a:r>
            <a:r>
              <a:rPr lang="tr-TR" dirty="0" err="1"/>
              <a:t>factors</a:t>
            </a:r>
            <a:endParaRPr lang="tr-TR" dirty="0"/>
          </a:p>
          <a:p>
            <a:pPr lvl="1"/>
            <a:r>
              <a:rPr lang="tr-TR" dirty="0" err="1"/>
              <a:t>Prematurity</a:t>
            </a:r>
            <a:endParaRPr lang="tr-TR" dirty="0"/>
          </a:p>
          <a:p>
            <a:pPr lvl="1"/>
            <a:r>
              <a:rPr lang="tr-TR" dirty="0"/>
              <a:t>Small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gestational</a:t>
            </a:r>
            <a:r>
              <a:rPr lang="tr-TR" dirty="0"/>
              <a:t> </a:t>
            </a:r>
            <a:r>
              <a:rPr lang="tr-TR" dirty="0" err="1"/>
              <a:t>age</a:t>
            </a:r>
            <a:endParaRPr lang="tr-TR" dirty="0"/>
          </a:p>
          <a:p>
            <a:pPr lvl="1"/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 (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, </a:t>
            </a:r>
            <a:r>
              <a:rPr lang="tr-TR" dirty="0" err="1"/>
              <a:t>depression</a:t>
            </a:r>
            <a:r>
              <a:rPr lang="tr-TR" dirty="0"/>
              <a:t>…)</a:t>
            </a:r>
          </a:p>
          <a:p>
            <a:pPr lvl="1"/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child</a:t>
            </a:r>
            <a:r>
              <a:rPr lang="tr-TR" dirty="0"/>
              <a:t> (</a:t>
            </a:r>
            <a:r>
              <a:rPr lang="tr-TR" dirty="0" err="1"/>
              <a:t>allergy</a:t>
            </a:r>
            <a:r>
              <a:rPr lang="tr-TR" dirty="0"/>
              <a:t>,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,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liver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, </a:t>
            </a:r>
            <a:r>
              <a:rPr lang="tr-TR" dirty="0" err="1"/>
              <a:t>cystic</a:t>
            </a:r>
            <a:r>
              <a:rPr lang="tr-TR" dirty="0"/>
              <a:t> </a:t>
            </a:r>
            <a:r>
              <a:rPr lang="tr-TR" dirty="0" err="1"/>
              <a:t>fibrozis</a:t>
            </a:r>
            <a:r>
              <a:rPr lang="tr-TR" dirty="0"/>
              <a:t>, </a:t>
            </a:r>
            <a:r>
              <a:rPr lang="tr-TR" dirty="0" err="1"/>
              <a:t>chromosomal</a:t>
            </a:r>
            <a:r>
              <a:rPr lang="tr-TR" dirty="0"/>
              <a:t> </a:t>
            </a:r>
            <a:r>
              <a:rPr lang="tr-TR" dirty="0" err="1"/>
              <a:t>abnormallities</a:t>
            </a:r>
            <a:r>
              <a:rPr lang="tr-TR" dirty="0"/>
              <a:t>, </a:t>
            </a:r>
            <a:r>
              <a:rPr lang="tr-TR" dirty="0" err="1"/>
              <a:t>conjenital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defects</a:t>
            </a:r>
            <a:r>
              <a:rPr lang="tr-TR" dirty="0"/>
              <a:t>, </a:t>
            </a:r>
            <a:r>
              <a:rPr lang="tr-TR" dirty="0" err="1"/>
              <a:t>malignency</a:t>
            </a:r>
            <a:r>
              <a:rPr lang="tr-TR" dirty="0"/>
              <a:t>, </a:t>
            </a:r>
            <a:r>
              <a:rPr lang="tr-TR" dirty="0" err="1"/>
              <a:t>malabsorption</a:t>
            </a:r>
            <a:r>
              <a:rPr lang="tr-TR" dirty="0"/>
              <a:t>….)</a:t>
            </a:r>
          </a:p>
          <a:p>
            <a:pPr lvl="1"/>
            <a:r>
              <a:rPr lang="tr-TR" dirty="0" err="1"/>
              <a:t>Socioeconomic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(</a:t>
            </a:r>
            <a:r>
              <a:rPr lang="tr-TR" dirty="0" err="1"/>
              <a:t>poverty</a:t>
            </a:r>
            <a:r>
              <a:rPr lang="tr-TR" dirty="0"/>
              <a:t>, </a:t>
            </a:r>
            <a:r>
              <a:rPr lang="tr-TR" dirty="0" err="1"/>
              <a:t>low</a:t>
            </a:r>
            <a:r>
              <a:rPr lang="tr-TR" dirty="0"/>
              <a:t> </a:t>
            </a:r>
            <a:r>
              <a:rPr lang="tr-TR" dirty="0" err="1"/>
              <a:t>education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…)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551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906542"/>
            <a:ext cx="10515600" cy="1325563"/>
          </a:xfrm>
        </p:spPr>
        <p:txBody>
          <a:bodyPr/>
          <a:lstStyle/>
          <a:p>
            <a:r>
              <a:rPr lang="tr-TR" dirty="0" err="1" smtClean="0"/>
              <a:t>Factors</a:t>
            </a:r>
            <a:r>
              <a:rPr lang="tr-TR" dirty="0" smtClean="0"/>
              <a:t>???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609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Factors</a:t>
            </a:r>
            <a:r>
              <a:rPr lang="tr-TR" dirty="0" smtClean="0"/>
              <a:t>??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060371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RSV </a:t>
            </a:r>
            <a:endParaRPr lang="tr-TR" dirty="0" smtClean="0"/>
          </a:p>
          <a:p>
            <a:r>
              <a:rPr lang="tr-TR" dirty="0" err="1" smtClean="0"/>
              <a:t>Parainfluenza</a:t>
            </a:r>
            <a:r>
              <a:rPr lang="tr-TR" dirty="0" smtClean="0"/>
              <a:t>  </a:t>
            </a:r>
          </a:p>
          <a:p>
            <a:r>
              <a:rPr lang="tr-TR" dirty="0" err="1" smtClean="0"/>
              <a:t>İnfluenza</a:t>
            </a:r>
            <a:r>
              <a:rPr lang="tr-TR" dirty="0" smtClean="0"/>
              <a:t> virüs</a:t>
            </a:r>
          </a:p>
          <a:p>
            <a:r>
              <a:rPr lang="tr-TR" dirty="0" smtClean="0"/>
              <a:t> </a:t>
            </a:r>
            <a:r>
              <a:rPr lang="tr-TR" dirty="0" err="1"/>
              <a:t>Adenovirüs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err="1" smtClean="0"/>
              <a:t>Rhinovirüs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Enterovirüs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Bocavirüs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Metapnömovirüs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Coronavirüs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355525" y="2628874"/>
            <a:ext cx="2664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Mycoplasma</a:t>
            </a:r>
            <a:r>
              <a:rPr lang="tr-TR" dirty="0"/>
              <a:t> </a:t>
            </a:r>
            <a:r>
              <a:rPr lang="tr-TR" dirty="0" err="1"/>
              <a:t>pneumoniae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err="1" smtClean="0"/>
              <a:t>Chlamydia</a:t>
            </a:r>
            <a:r>
              <a:rPr lang="tr-TR" dirty="0" smtClean="0"/>
              <a:t> </a:t>
            </a:r>
            <a:r>
              <a:rPr lang="tr-TR" dirty="0" err="1"/>
              <a:t>trachomatis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273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598874"/>
            <a:ext cx="10515600" cy="1325563"/>
          </a:xfrm>
        </p:spPr>
        <p:txBody>
          <a:bodyPr/>
          <a:lstStyle/>
          <a:p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classify</a:t>
            </a:r>
            <a:r>
              <a:rPr lang="tr-TR" dirty="0" smtClean="0"/>
              <a:t> </a:t>
            </a:r>
            <a:r>
              <a:rPr lang="tr-TR" dirty="0" err="1"/>
              <a:t>community-acquired</a:t>
            </a:r>
            <a:r>
              <a:rPr lang="tr-TR" dirty="0"/>
              <a:t> </a:t>
            </a:r>
            <a:r>
              <a:rPr lang="tr-TR" dirty="0" err="1"/>
              <a:t>pneumonia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91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factor and involvement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58" y="2539773"/>
            <a:ext cx="3731224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79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28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1180</Words>
  <Application>Microsoft Office PowerPoint</Application>
  <PresentationFormat>Geniş ekran</PresentationFormat>
  <Paragraphs>269</Paragraphs>
  <Slides>57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7" baseType="lpstr">
      <vt:lpstr>Malgun Gothic</vt:lpstr>
      <vt:lpstr>Arial</vt:lpstr>
      <vt:lpstr>Calibri</vt:lpstr>
      <vt:lpstr>Calibri Light</vt:lpstr>
      <vt:lpstr>Helvetica</vt:lpstr>
      <vt:lpstr>Times New Roman</vt:lpstr>
      <vt:lpstr>Wingdings</vt:lpstr>
      <vt:lpstr>Wingdings 2</vt:lpstr>
      <vt:lpstr>幼圆</vt:lpstr>
      <vt:lpstr>Office Teması</vt:lpstr>
      <vt:lpstr>What  is the pathological short stature? </vt:lpstr>
      <vt:lpstr>PowerPoint Sunusu</vt:lpstr>
      <vt:lpstr>What is the contitustional short stature ?</vt:lpstr>
      <vt:lpstr>What are the features of bronchiolitis?</vt:lpstr>
      <vt:lpstr>PowerPoint Sunusu</vt:lpstr>
      <vt:lpstr>Factors???</vt:lpstr>
      <vt:lpstr>Factors??</vt:lpstr>
      <vt:lpstr>Would you classify community-acquired pneumonia</vt:lpstr>
      <vt:lpstr>PowerPoint Sunusu</vt:lpstr>
      <vt:lpstr>Which patient should be hospitalized?</vt:lpstr>
      <vt:lpstr>PowerPoint Sunusu</vt:lpstr>
      <vt:lpstr>PowerPoint Sunusu</vt:lpstr>
      <vt:lpstr>PowerPoint Sunusu</vt:lpstr>
      <vt:lpstr>??</vt:lpstr>
      <vt:lpstr>PowerPoint Sunusu</vt:lpstr>
      <vt:lpstr>PowerPoint Sunusu</vt:lpstr>
      <vt:lpstr>What are the complications of disease which is shown ?</vt:lpstr>
      <vt:lpstr>PowerPoint Sunusu</vt:lpstr>
      <vt:lpstr>PowerPoint Sunusu</vt:lpstr>
      <vt:lpstr>What are common problems seen in an infant of a diabetic mother?</vt:lpstr>
      <vt:lpstr>PowerPoint Sunusu</vt:lpstr>
      <vt:lpstr>Is it necessary to check blood sugar level in all newborns?</vt:lpstr>
      <vt:lpstr>Answer is NO</vt:lpstr>
      <vt:lpstr>Which infants are at risk for hypoglycemia?</vt:lpstr>
      <vt:lpstr>PowerPoint Sunusu</vt:lpstr>
      <vt:lpstr>Please list physiological skin findings in a newborn (5 will be enough) </vt:lpstr>
      <vt:lpstr>PowerPoint Sunusu</vt:lpstr>
      <vt:lpstr>When do you suspect an abnormal external genitalia ?</vt:lpstr>
      <vt:lpstr>  Internal and external reproductive organs in male </vt:lpstr>
      <vt:lpstr>PowerPoint Sunusu</vt:lpstr>
      <vt:lpstr>What are the pathlogical findings for external genitalia in a girl?</vt:lpstr>
      <vt:lpstr>  Internal and external reproductive organs in female </vt:lpstr>
      <vt:lpstr>PowerPoint Sunusu</vt:lpstr>
      <vt:lpstr>PowerPoint Sunusu</vt:lpstr>
      <vt:lpstr>PowerPoint Sunusu</vt:lpstr>
      <vt:lpstr>When do you think androgen excess in a girl? </vt:lpstr>
      <vt:lpstr>46,XX  DSD’s with androgene ecsess </vt:lpstr>
      <vt:lpstr>PowerPoint Sunusu</vt:lpstr>
      <vt:lpstr>46,XY DSDs </vt:lpstr>
      <vt:lpstr>PowerPoint Sunusu</vt:lpstr>
      <vt:lpstr>Why is the important NST for babies?</vt:lpstr>
      <vt:lpstr>PowerPoint Sunusu</vt:lpstr>
      <vt:lpstr>What are the causes of  CH?</vt:lpstr>
      <vt:lpstr>Etiology </vt:lpstr>
      <vt:lpstr> Which patients have risk for Central CH?</vt:lpstr>
      <vt:lpstr>What does it mean that Transient CH?</vt:lpstr>
      <vt:lpstr>What should be the treatment dose?</vt:lpstr>
      <vt:lpstr>Management of childhood poisoning</vt:lpstr>
      <vt:lpstr>PowerPoint Sunusu</vt:lpstr>
      <vt:lpstr>PowerPoint Sunusu</vt:lpstr>
      <vt:lpstr>  Rumack-Matthew Nomogram</vt:lpstr>
      <vt:lpstr>PowerPoint Sunusu</vt:lpstr>
      <vt:lpstr>PowerPoint Sunusu</vt:lpstr>
      <vt:lpstr>N-Acetyl Cysteine</vt:lpstr>
      <vt:lpstr>What type of undernutrition may be irreversible? </vt:lpstr>
      <vt:lpstr>Please tell the risk factors of malnutrition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definition of high risk newborn?</dc:title>
  <dc:creator>Microsoft Office User</dc:creator>
  <cp:lastModifiedBy>ronaldinho424</cp:lastModifiedBy>
  <cp:revision>14</cp:revision>
  <dcterms:created xsi:type="dcterms:W3CDTF">2022-11-16T07:26:34Z</dcterms:created>
  <dcterms:modified xsi:type="dcterms:W3CDTF">2022-11-18T09:21:42Z</dcterms:modified>
</cp:coreProperties>
</file>