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61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F25E-2479-4951-805B-E0CC2A3943F3}" type="datetimeFigureOut">
              <a:rPr lang="tr-TR" smtClean="0"/>
              <a:t>14.11.2022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147C4-FE46-4405-A6F4-50A06FED2B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6953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F25E-2479-4951-805B-E0CC2A3943F3}" type="datetimeFigureOut">
              <a:rPr lang="tr-TR" smtClean="0"/>
              <a:t>14.11.2022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147C4-FE46-4405-A6F4-50A06FED2B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2997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F25E-2479-4951-805B-E0CC2A3943F3}" type="datetimeFigureOut">
              <a:rPr lang="tr-TR" smtClean="0"/>
              <a:t>14.11.2022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147C4-FE46-4405-A6F4-50A06FED2B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9862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F25E-2479-4951-805B-E0CC2A3943F3}" type="datetimeFigureOut">
              <a:rPr lang="tr-TR" smtClean="0"/>
              <a:t>14.11.2022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147C4-FE46-4405-A6F4-50A06FED2B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8117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F25E-2479-4951-805B-E0CC2A3943F3}" type="datetimeFigureOut">
              <a:rPr lang="tr-TR" smtClean="0"/>
              <a:t>14.11.2022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147C4-FE46-4405-A6F4-50A06FED2B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043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F25E-2479-4951-805B-E0CC2A3943F3}" type="datetimeFigureOut">
              <a:rPr lang="tr-TR" smtClean="0"/>
              <a:t>14.11.2022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147C4-FE46-4405-A6F4-50A06FED2B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3784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F25E-2479-4951-805B-E0CC2A3943F3}" type="datetimeFigureOut">
              <a:rPr lang="tr-TR" smtClean="0"/>
              <a:t>14.11.2022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147C4-FE46-4405-A6F4-50A06FED2B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6593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F25E-2479-4951-805B-E0CC2A3943F3}" type="datetimeFigureOut">
              <a:rPr lang="tr-TR" smtClean="0"/>
              <a:t>14.11.2022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147C4-FE46-4405-A6F4-50A06FED2B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895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F25E-2479-4951-805B-E0CC2A3943F3}" type="datetimeFigureOut">
              <a:rPr lang="tr-TR" smtClean="0"/>
              <a:t>14.11.2022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147C4-FE46-4405-A6F4-50A06FED2B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029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F25E-2479-4951-805B-E0CC2A3943F3}" type="datetimeFigureOut">
              <a:rPr lang="tr-TR" smtClean="0"/>
              <a:t>14.11.2022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147C4-FE46-4405-A6F4-50A06FED2B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3044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F25E-2479-4951-805B-E0CC2A3943F3}" type="datetimeFigureOut">
              <a:rPr lang="tr-TR" smtClean="0"/>
              <a:t>14.11.2022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147C4-FE46-4405-A6F4-50A06FED2B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4024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8F25E-2479-4951-805B-E0CC2A3943F3}" type="datetimeFigureOut">
              <a:rPr lang="tr-TR" smtClean="0"/>
              <a:t>14.11.2022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147C4-FE46-4405-A6F4-50A06FED2B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8134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ptodate.com/external-redirect.do?target_url=https://omim.org/entry/609977&amp;token=87jLzclRwWxNoI%2BQq5Gg738xsJi2e91uhZHDq5gCVBZvrtnzS2%2BlL5GyQ%2BecPU6Y&amp;TOPIC_ID=5836" TargetMode="External"/><Relationship Id="rId3" Type="http://schemas.openxmlformats.org/officeDocument/2006/relationships/hyperlink" Target="https://www.uptodate.com/external-redirect.do?target_url=https://omim.org/entry/602617&amp;token=87jLzclRwWxNoI%2BQq5Gg7yc87gRXaGc1q0Qd8TpcLQMqe8RrWMmqQFwIk3LF9F4G&amp;TOPIC_ID=5836" TargetMode="External"/><Relationship Id="rId7" Type="http://schemas.openxmlformats.org/officeDocument/2006/relationships/hyperlink" Target="https://www.uptodate.com/external-redirect.do?target_url=https://omim.org/entry/601920&amp;token=87jLzclRwWxNoI%2BQq5Gg774xSAoGh1xfv48zrsTU3sqguhOZACU1cxJ/Jwdr%2BZkS&amp;TOPIC_ID=5836" TargetMode="External"/><Relationship Id="rId2" Type="http://schemas.openxmlformats.org/officeDocument/2006/relationships/hyperlink" Target="https://www.uptodate.com/external-redirect.do?target_url=https://omim.org/entry/167415&amp;token=87jLzclRwWxNoI%2BQq5Gg7xOCHQuyl3JY55/RSVeX2fz6E6EXqAXt1b0DEbGbmQYy&amp;TOPIC_ID=5836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uptodate.com/external-redirect.do?target_url=https://omim.org/entry/610192&amp;token=87jLzclRwWxNoI%2BQq5Gg778hZbCU1TV75unTZwTooYMHgzsj5dp5FQIGwXWWMes8&amp;TOPIC_ID=5836" TargetMode="External"/><Relationship Id="rId5" Type="http://schemas.openxmlformats.org/officeDocument/2006/relationships/hyperlink" Target="https://www.uptodate.com/external-redirect.do?target_url=https://omim.org/entry/600584&amp;token=87jLzclRwWxNoI%2BQq5Gg796OWoVPEX17dRlk2/tJX2S5IiEbjK3yuyBcqAHRnUUC&amp;TOPIC_ID=5836" TargetMode="External"/><Relationship Id="rId4" Type="http://schemas.openxmlformats.org/officeDocument/2006/relationships/hyperlink" Target="https://www.uptodate.com/external-redirect.do?target_url=https://omim.org/entry/600635&amp;token=87jLzclRwWxNoI%2BQq5Gg74YfCClLTytcfnC2FwultPY9gsYigproONGPI%2BdaeVOa&amp;TOPIC_ID=5836" TargetMode="External"/><Relationship Id="rId9" Type="http://schemas.openxmlformats.org/officeDocument/2006/relationships/hyperlink" Target="https://www.uptodate.com/external-redirect.do?target_url=https://omim.org/entry/606765&amp;token=87jLzclRwWxNoI%2BQq5Gg71zYHYZ/P3M3fVS6POOi9a3iQu3Q96VtDWGIbaJUKWgr&amp;TOPIC_ID=5836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Congenital</a:t>
            </a:r>
            <a:r>
              <a:rPr lang="tr-TR" dirty="0" smtClean="0"/>
              <a:t> </a:t>
            </a:r>
            <a:r>
              <a:rPr lang="tr-TR" dirty="0" err="1" smtClean="0"/>
              <a:t>Hypothyroidi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Dr.ELİF</a:t>
            </a:r>
            <a:r>
              <a:rPr lang="tr-TR" dirty="0" smtClean="0"/>
              <a:t> ÖZSU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8554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1672047" y="690559"/>
            <a:ext cx="952282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●Defects </a:t>
            </a:r>
            <a:r>
              <a:rPr lang="en-US" dirty="0"/>
              <a:t>in iodide transport into thyroid follicular cells (step 1 in the figure), caused by a mutation in the SLC5A5 gene (sodium/iodide symporter</a:t>
            </a:r>
            <a:r>
              <a:rPr lang="en-US" dirty="0" smtClean="0"/>
              <a:t>)</a:t>
            </a:r>
            <a:r>
              <a:rPr lang="en-US" dirty="0"/>
              <a:t> 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Defects </a:t>
            </a:r>
            <a:r>
              <a:rPr lang="en-US" dirty="0"/>
              <a:t>in transport across the apical membrane (step 3 in the figure), caused by a mutation in the </a:t>
            </a:r>
            <a:r>
              <a:rPr lang="en-US" dirty="0" err="1"/>
              <a:t>Pendrin</a:t>
            </a:r>
            <a:r>
              <a:rPr lang="en-US" dirty="0"/>
              <a:t> gene, SLC26A4 (also termed PDS</a:t>
            </a:r>
            <a:endParaRPr lang="tr-TR" dirty="0"/>
          </a:p>
          <a:p>
            <a:endParaRPr lang="tr-TR" dirty="0" smtClean="0"/>
          </a:p>
          <a:p>
            <a:r>
              <a:rPr lang="en-US" dirty="0" smtClean="0"/>
              <a:t> ●</a:t>
            </a:r>
            <a:r>
              <a:rPr lang="en-US" dirty="0"/>
              <a:t>A defect in thyroid peroxidase activity </a:t>
            </a:r>
            <a:r>
              <a:rPr lang="en-US" dirty="0" smtClean="0"/>
              <a:t>that </a:t>
            </a:r>
            <a:r>
              <a:rPr lang="en-US" dirty="0"/>
              <a:t>results in impaired iodide oxidation and </a:t>
            </a:r>
            <a:r>
              <a:rPr lang="en-US" dirty="0" err="1"/>
              <a:t>organification</a:t>
            </a:r>
            <a:r>
              <a:rPr lang="en-US" dirty="0"/>
              <a:t> </a:t>
            </a:r>
            <a:r>
              <a:rPr lang="en-US" dirty="0" smtClean="0"/>
              <a:t>this </a:t>
            </a:r>
            <a:r>
              <a:rPr lang="en-US" dirty="0"/>
              <a:t>is the most common defect reported in cases from the Netherlands. (See "Approach to congenital goiter in newborns and infants", section on 'Inborn errors of thyroid hormone production'.)</a:t>
            </a:r>
          </a:p>
          <a:p>
            <a:r>
              <a:rPr lang="en-US" dirty="0"/>
              <a:t>●Defects in the generation of hydrogen peroxide (step 4 in the figure), a substrate for thyroid peroxidase in the oxidation of iodide, caused by mutations in the DUOX2 gene </a:t>
            </a:r>
            <a:endParaRPr lang="tr-TR" dirty="0" smtClean="0"/>
          </a:p>
          <a:p>
            <a:r>
              <a:rPr lang="en-US" dirty="0" smtClean="0"/>
              <a:t>●</a:t>
            </a:r>
            <a:r>
              <a:rPr lang="en-US" dirty="0"/>
              <a:t>Production of abnormal thyroglobulin molecules (top of figure), caused by mutations in the TG gene </a:t>
            </a:r>
            <a:r>
              <a:rPr lang="en-US" dirty="0" smtClean="0"/>
              <a:t>Mutations </a:t>
            </a:r>
            <a:r>
              <a:rPr lang="en-US" dirty="0"/>
              <a:t>in TG are among the most common inborn errors in Great Britain, European, and Middle Eastern populations </a:t>
            </a:r>
          </a:p>
          <a:p>
            <a:r>
              <a:rPr lang="en-US" dirty="0"/>
              <a:t>●</a:t>
            </a:r>
            <a:r>
              <a:rPr lang="en-US" dirty="0" err="1"/>
              <a:t>Iodotyrosine</a:t>
            </a:r>
            <a:r>
              <a:rPr lang="en-US" dirty="0"/>
              <a:t> deiodinase </a:t>
            </a:r>
            <a:r>
              <a:rPr lang="en-US" dirty="0" smtClean="0"/>
              <a:t>deficiency(DEHAL1</a:t>
            </a:r>
            <a:r>
              <a:rPr lang="en-US" dirty="0"/>
              <a:t>) </a:t>
            </a:r>
            <a:endParaRPr lang="tr-TR" dirty="0" smtClean="0"/>
          </a:p>
          <a:p>
            <a:r>
              <a:rPr lang="en-US" dirty="0" smtClean="0"/>
              <a:t>Altogether</a:t>
            </a:r>
            <a:r>
              <a:rPr lang="en-US" dirty="0"/>
              <a:t>, these disorders account for approximately 15 percent of cases of permanent congenital hypothyroidism. (See "Thyroid hormone synthesis and physiology".)</a:t>
            </a:r>
          </a:p>
        </p:txBody>
      </p:sp>
    </p:spTree>
    <p:extLst>
      <p:ext uri="{BB962C8B-B14F-4D97-AF65-F5344CB8AC3E}">
        <p14:creationId xmlns:p14="http://schemas.microsoft.com/office/powerpoint/2010/main" val="1886764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84672"/>
          </a:xfrm>
        </p:spPr>
        <p:txBody>
          <a:bodyPr/>
          <a:lstStyle/>
          <a:p>
            <a:r>
              <a:rPr lang="tr-TR" dirty="0" err="1" smtClean="0"/>
              <a:t>Resistance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TSH</a:t>
            </a:r>
          </a:p>
          <a:p>
            <a:r>
              <a:rPr lang="tr-TR" dirty="0" err="1" smtClean="0"/>
              <a:t>Defect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Thyroid</a:t>
            </a:r>
            <a:r>
              <a:rPr lang="tr-TR" dirty="0" smtClean="0"/>
              <a:t> </a:t>
            </a:r>
            <a:r>
              <a:rPr lang="tr-TR" dirty="0" err="1" smtClean="0"/>
              <a:t>Hormone</a:t>
            </a:r>
            <a:r>
              <a:rPr lang="tr-TR" dirty="0" smtClean="0"/>
              <a:t> Transport</a:t>
            </a:r>
          </a:p>
          <a:p>
            <a:r>
              <a:rPr lang="tr-TR" dirty="0" err="1" smtClean="0"/>
              <a:t>Defects</a:t>
            </a:r>
            <a:r>
              <a:rPr lang="tr-TR" dirty="0" smtClean="0"/>
              <a:t> in </a:t>
            </a:r>
            <a:r>
              <a:rPr lang="tr-TR" dirty="0" err="1" smtClean="0"/>
              <a:t>thyroid</a:t>
            </a:r>
            <a:r>
              <a:rPr lang="tr-TR" dirty="0" smtClean="0"/>
              <a:t> hormon </a:t>
            </a:r>
            <a:r>
              <a:rPr lang="tr-TR" dirty="0" err="1" smtClean="0"/>
              <a:t>metabolism</a:t>
            </a:r>
            <a:r>
              <a:rPr lang="tr-TR" dirty="0" smtClean="0"/>
              <a:t> </a:t>
            </a:r>
          </a:p>
          <a:p>
            <a:r>
              <a:rPr lang="en-US" dirty="0"/>
              <a:t>Defects in thyroid hormone action: Resistance to thyroid hormone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13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Central </a:t>
            </a:r>
            <a:r>
              <a:rPr lang="tr-TR" dirty="0" err="1" smtClean="0"/>
              <a:t>Hypothyroidism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2425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Transient</a:t>
            </a:r>
            <a:r>
              <a:rPr lang="tr-TR" dirty="0" smtClean="0"/>
              <a:t> </a:t>
            </a:r>
            <a:r>
              <a:rPr lang="tr-TR" dirty="0" err="1" smtClean="0"/>
              <a:t>Congenital</a:t>
            </a:r>
            <a:r>
              <a:rPr lang="tr-TR" dirty="0" smtClean="0"/>
              <a:t> </a:t>
            </a:r>
            <a:r>
              <a:rPr lang="tr-TR" dirty="0" err="1" smtClean="0"/>
              <a:t>Hypothyroidim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48204"/>
          </a:xfrm>
          <a:solidFill>
            <a:schemeClr val="accent4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most common cause of congenital hypothyroidism that resolves during the first few months or years of life (transient hypothyroidism) is iodine deficiency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7123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Transient</a:t>
            </a:r>
            <a:r>
              <a:rPr lang="tr-TR" dirty="0" smtClean="0"/>
              <a:t>  CH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13026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tr-TR" dirty="0"/>
              <a:t>●</a:t>
            </a:r>
            <a:r>
              <a:rPr lang="tr-TR" dirty="0" err="1"/>
              <a:t>Iodine</a:t>
            </a:r>
            <a:r>
              <a:rPr lang="tr-TR" dirty="0"/>
              <a:t> </a:t>
            </a:r>
            <a:r>
              <a:rPr lang="tr-TR" dirty="0" err="1"/>
              <a:t>deficiency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 smtClean="0"/>
              <a:t>●</a:t>
            </a:r>
            <a:r>
              <a:rPr lang="tr-TR" dirty="0" err="1"/>
              <a:t>Iodine</a:t>
            </a:r>
            <a:r>
              <a:rPr lang="tr-TR" dirty="0"/>
              <a:t> </a:t>
            </a:r>
            <a:r>
              <a:rPr lang="tr-TR" dirty="0" err="1"/>
              <a:t>exposure</a:t>
            </a:r>
            <a:r>
              <a:rPr lang="tr-TR" dirty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●</a:t>
            </a:r>
            <a:r>
              <a:rPr lang="tr-TR" dirty="0" err="1"/>
              <a:t>Maternal</a:t>
            </a:r>
            <a:r>
              <a:rPr lang="tr-TR" dirty="0"/>
              <a:t> </a:t>
            </a:r>
            <a:r>
              <a:rPr lang="tr-TR" dirty="0" err="1"/>
              <a:t>blocking</a:t>
            </a:r>
            <a:r>
              <a:rPr lang="tr-TR" dirty="0"/>
              <a:t> </a:t>
            </a:r>
            <a:r>
              <a:rPr lang="tr-TR" dirty="0" err="1"/>
              <a:t>antibodies</a:t>
            </a:r>
            <a:r>
              <a:rPr lang="tr-TR" dirty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●</a:t>
            </a:r>
            <a:r>
              <a:rPr lang="tr-TR" dirty="0" err="1"/>
              <a:t>Maternal</a:t>
            </a:r>
            <a:r>
              <a:rPr lang="tr-TR" dirty="0"/>
              <a:t> </a:t>
            </a:r>
            <a:r>
              <a:rPr lang="tr-TR" dirty="0" err="1"/>
              <a:t>antithyroid</a:t>
            </a:r>
            <a:r>
              <a:rPr lang="tr-TR" dirty="0"/>
              <a:t> </a:t>
            </a:r>
            <a:r>
              <a:rPr lang="tr-TR" dirty="0" err="1"/>
              <a:t>drugs</a:t>
            </a:r>
            <a:r>
              <a:rPr lang="tr-TR" dirty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●</a:t>
            </a:r>
            <a:r>
              <a:rPr lang="tr-TR" dirty="0" err="1"/>
              <a:t>Large</a:t>
            </a:r>
            <a:r>
              <a:rPr lang="tr-TR" dirty="0"/>
              <a:t> </a:t>
            </a:r>
            <a:r>
              <a:rPr lang="tr-TR" dirty="0" err="1"/>
              <a:t>hepatic</a:t>
            </a:r>
            <a:r>
              <a:rPr lang="tr-TR" dirty="0"/>
              <a:t> </a:t>
            </a:r>
            <a:r>
              <a:rPr lang="tr-TR" dirty="0" err="1"/>
              <a:t>hemangiomas</a:t>
            </a:r>
            <a:r>
              <a:rPr lang="tr-TR" dirty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en-US" dirty="0"/>
              <a:t>●Mutations in the DUOX2 gene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●</a:t>
            </a:r>
            <a:r>
              <a:rPr lang="tr-TR" dirty="0" err="1"/>
              <a:t>Gland</a:t>
            </a:r>
            <a:r>
              <a:rPr lang="tr-TR" dirty="0"/>
              <a:t> in </a:t>
            </a:r>
            <a:r>
              <a:rPr lang="tr-TR" dirty="0" err="1"/>
              <a:t>situ</a:t>
            </a: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21267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Clinical</a:t>
            </a:r>
            <a:r>
              <a:rPr lang="tr-TR" dirty="0" smtClean="0"/>
              <a:t> </a:t>
            </a:r>
            <a:r>
              <a:rPr lang="tr-TR" dirty="0" err="1" smtClean="0"/>
              <a:t>Manifestation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45038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tr-TR" dirty="0" err="1" smtClean="0"/>
              <a:t>Asymptomatic</a:t>
            </a:r>
            <a:r>
              <a:rPr lang="tr-TR" dirty="0" smtClean="0"/>
              <a:t> </a:t>
            </a:r>
            <a:r>
              <a:rPr lang="tr-TR" dirty="0" err="1" smtClean="0"/>
              <a:t>Newborn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Symptomatic</a:t>
            </a:r>
            <a:r>
              <a:rPr lang="tr-TR" dirty="0" smtClean="0"/>
              <a:t> </a:t>
            </a:r>
            <a:r>
              <a:rPr lang="tr-TR" dirty="0" err="1" smtClean="0"/>
              <a:t>Infant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4372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6161" y="1461815"/>
            <a:ext cx="5172891" cy="3637189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2194560" y="431074"/>
            <a:ext cx="5956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three</a:t>
            </a:r>
            <a:r>
              <a:rPr lang="tr-TR" dirty="0" smtClean="0"/>
              <a:t> </a:t>
            </a:r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common</a:t>
            </a:r>
            <a:r>
              <a:rPr lang="tr-TR" dirty="0" smtClean="0"/>
              <a:t> </a:t>
            </a:r>
            <a:r>
              <a:rPr lang="tr-TR" dirty="0" err="1" smtClean="0"/>
              <a:t>etiology</a:t>
            </a:r>
            <a:r>
              <a:rPr lang="tr-TR" dirty="0" smtClean="0"/>
              <a:t> of CH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2854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Congenital primary hypothyroidism,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81506"/>
          </a:xfrm>
        </p:spPr>
        <p:txBody>
          <a:bodyPr/>
          <a:lstStyle/>
          <a:p>
            <a:r>
              <a:rPr lang="en-US" dirty="0" smtClean="0"/>
              <a:t>occurring </a:t>
            </a:r>
            <a:r>
              <a:rPr lang="en-US" dirty="0"/>
              <a:t>in approximately 1:2000 to 1:4000 newborns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smtClean="0"/>
              <a:t> </a:t>
            </a:r>
            <a:r>
              <a:rPr lang="en-US" dirty="0"/>
              <a:t>one of the most common preventable causes of intellectual disability worldwide. </a:t>
            </a:r>
            <a:endParaRPr lang="tr-TR" dirty="0" smtClean="0"/>
          </a:p>
          <a:p>
            <a:r>
              <a:rPr lang="en-US" dirty="0" smtClean="0"/>
              <a:t>There </a:t>
            </a:r>
            <a:r>
              <a:rPr lang="en-US" dirty="0"/>
              <a:t>is an inverse relationship between treatment time and </a:t>
            </a:r>
            <a:r>
              <a:rPr lang="en-US" dirty="0" smtClean="0"/>
              <a:t>IQ</a:t>
            </a:r>
            <a:r>
              <a:rPr lang="tr-TR" dirty="0" err="1" smtClean="0"/>
              <a:t>so</a:t>
            </a:r>
            <a:r>
              <a:rPr lang="en-US" dirty="0" smtClean="0"/>
              <a:t> </a:t>
            </a:r>
            <a:r>
              <a:rPr lang="en-US" dirty="0"/>
              <a:t>early diagnosis is very important.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5" name="Aşağı Ok 4"/>
          <p:cNvSpPr/>
          <p:nvPr/>
        </p:nvSpPr>
        <p:spPr>
          <a:xfrm>
            <a:off x="5434148" y="4408714"/>
            <a:ext cx="470263" cy="7968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4075611" y="5525589"/>
            <a:ext cx="3696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 </a:t>
            </a:r>
            <a:r>
              <a:rPr lang="tr-TR" dirty="0" err="1" smtClean="0"/>
              <a:t>Newborn</a:t>
            </a:r>
            <a:r>
              <a:rPr lang="tr-TR" dirty="0" smtClean="0"/>
              <a:t> </a:t>
            </a:r>
            <a:r>
              <a:rPr lang="tr-TR" dirty="0" err="1" smtClean="0"/>
              <a:t>Screening</a:t>
            </a:r>
            <a:r>
              <a:rPr lang="tr-TR" dirty="0" smtClean="0"/>
              <a:t> </a:t>
            </a:r>
            <a:r>
              <a:rPr lang="tr-TR" dirty="0" err="1" smtClean="0"/>
              <a:t>Programme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0821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newborn babies </a:t>
            </a:r>
            <a:r>
              <a:rPr lang="en-US" dirty="0" smtClean="0"/>
              <a:t>have </a:t>
            </a:r>
            <a:r>
              <a:rPr lang="en-US" dirty="0"/>
              <a:t>few or no clinical manifestations of thyroid hormone deficiency.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majority</a:t>
            </a:r>
            <a:r>
              <a:rPr lang="tr-TR" dirty="0"/>
              <a:t> of </a:t>
            </a:r>
            <a:r>
              <a:rPr lang="tr-TR" dirty="0" err="1"/>
              <a:t>cases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sporadic</a:t>
            </a:r>
            <a:r>
              <a:rPr lang="tr-TR" dirty="0"/>
              <a:t>, </a:t>
            </a:r>
            <a:r>
              <a:rPr lang="tr-TR" dirty="0" err="1"/>
              <a:t>so</a:t>
            </a:r>
            <a:r>
              <a:rPr lang="tr-TR" dirty="0"/>
              <a:t> it is not </a:t>
            </a:r>
            <a:r>
              <a:rPr lang="tr-TR" dirty="0" err="1"/>
              <a:t>possible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predict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infants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likely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affected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en-US" dirty="0"/>
              <a:t>It is aimed to diagnose as early as possible by measuring thyroxine (T4) or thyrotropin (thyroid stimulating hormone [TSH]) in blood samples taken from the heel.</a:t>
            </a:r>
            <a:endParaRPr lang="tr-TR" dirty="0"/>
          </a:p>
        </p:txBody>
      </p:sp>
      <p:sp>
        <p:nvSpPr>
          <p:cNvPr id="4" name="Unvan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 </a:t>
            </a:r>
            <a:r>
              <a:rPr lang="tr-TR" dirty="0" err="1" smtClean="0"/>
              <a:t>Newborn</a:t>
            </a:r>
            <a:r>
              <a:rPr lang="tr-TR" dirty="0" smtClean="0"/>
              <a:t> </a:t>
            </a:r>
            <a:r>
              <a:rPr lang="tr-TR" dirty="0" err="1" smtClean="0"/>
              <a:t>Screening</a:t>
            </a:r>
            <a:r>
              <a:rPr lang="tr-TR" dirty="0" smtClean="0"/>
              <a:t> </a:t>
            </a:r>
            <a:r>
              <a:rPr lang="tr-TR" dirty="0" err="1" smtClean="0"/>
              <a:t>Programme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3702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Epidemiology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frequency varies by country and ethnicity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smtClean="0"/>
              <a:t>1/2000-1/3000</a:t>
            </a:r>
          </a:p>
          <a:p>
            <a:r>
              <a:rPr lang="tr-TR" dirty="0" err="1" smtClean="0"/>
              <a:t>Transient</a:t>
            </a:r>
            <a:r>
              <a:rPr lang="tr-TR" dirty="0" smtClean="0"/>
              <a:t>         1/800</a:t>
            </a:r>
          </a:p>
          <a:p>
            <a:endParaRPr lang="tr-TR" dirty="0"/>
          </a:p>
          <a:p>
            <a:r>
              <a:rPr lang="tr-TR" dirty="0" smtClean="0"/>
              <a:t>1970;  1/4000                                2010; 1/2000</a:t>
            </a:r>
          </a:p>
          <a:p>
            <a:endParaRPr lang="tr-TR" dirty="0"/>
          </a:p>
          <a:p>
            <a:r>
              <a:rPr lang="en-US" dirty="0" smtClean="0"/>
              <a:t>screening </a:t>
            </a:r>
            <a:r>
              <a:rPr lang="en-US" dirty="0"/>
              <a:t>programs report a female preponderance, </a:t>
            </a:r>
            <a:r>
              <a:rPr lang="en-US" dirty="0" smtClean="0"/>
              <a:t>2:1 </a:t>
            </a:r>
            <a:r>
              <a:rPr lang="en-US" dirty="0"/>
              <a:t>female-to-male ratio. </a:t>
            </a:r>
            <a:endParaRPr lang="tr-TR" dirty="0"/>
          </a:p>
        </p:txBody>
      </p:sp>
      <p:sp>
        <p:nvSpPr>
          <p:cNvPr id="4" name="Sağ Ok 3"/>
          <p:cNvSpPr/>
          <p:nvPr/>
        </p:nvSpPr>
        <p:spPr>
          <a:xfrm>
            <a:off x="2743200" y="2926080"/>
            <a:ext cx="352697" cy="3004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Sağ Ok 4"/>
          <p:cNvSpPr/>
          <p:nvPr/>
        </p:nvSpPr>
        <p:spPr>
          <a:xfrm>
            <a:off x="3291840" y="3940039"/>
            <a:ext cx="2468880" cy="3918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1037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Etiology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3235235" y="2156098"/>
            <a:ext cx="5477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err="1" smtClean="0"/>
              <a:t>Congenital</a:t>
            </a:r>
            <a:r>
              <a:rPr lang="tr-TR" sz="2400" dirty="0" smtClean="0"/>
              <a:t> </a:t>
            </a:r>
            <a:r>
              <a:rPr lang="tr-TR" sz="2400" dirty="0" err="1" smtClean="0"/>
              <a:t>Hypothyroidism</a:t>
            </a:r>
            <a:r>
              <a:rPr lang="tr-TR" sz="2400" dirty="0" smtClean="0"/>
              <a:t> </a:t>
            </a:r>
            <a:endParaRPr lang="tr-TR" sz="2400" dirty="0"/>
          </a:p>
        </p:txBody>
      </p:sp>
      <p:cxnSp>
        <p:nvCxnSpPr>
          <p:cNvPr id="6" name="Düz Ok Bağlayıcısı 5"/>
          <p:cNvCxnSpPr/>
          <p:nvPr/>
        </p:nvCxnSpPr>
        <p:spPr>
          <a:xfrm flipH="1">
            <a:off x="4349931" y="2834640"/>
            <a:ext cx="496390" cy="625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>
            <a:off x="4911634" y="2799023"/>
            <a:ext cx="1332412" cy="8847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etin kutusu 8"/>
          <p:cNvSpPr txBox="1"/>
          <p:nvPr/>
        </p:nvSpPr>
        <p:spPr>
          <a:xfrm>
            <a:off x="2754086" y="3559523"/>
            <a:ext cx="3435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Permanant </a:t>
            </a:r>
            <a:r>
              <a:rPr lang="tr-TR" dirty="0" err="1" smtClean="0"/>
              <a:t>Congenital</a:t>
            </a:r>
            <a:r>
              <a:rPr lang="tr-TR" dirty="0" smtClean="0"/>
              <a:t> </a:t>
            </a:r>
            <a:r>
              <a:rPr lang="tr-TR" dirty="0" err="1" smtClean="0"/>
              <a:t>Hypothyroidism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10" name="Metin kutusu 9"/>
          <p:cNvSpPr txBox="1"/>
          <p:nvPr/>
        </p:nvSpPr>
        <p:spPr>
          <a:xfrm>
            <a:off x="5743302" y="3822225"/>
            <a:ext cx="3435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Transient</a:t>
            </a:r>
            <a:r>
              <a:rPr lang="tr-TR" dirty="0" smtClean="0"/>
              <a:t> </a:t>
            </a:r>
            <a:r>
              <a:rPr lang="tr-TR" dirty="0" err="1" smtClean="0"/>
              <a:t>Congenital</a:t>
            </a:r>
            <a:r>
              <a:rPr lang="tr-TR" dirty="0" smtClean="0"/>
              <a:t> </a:t>
            </a:r>
            <a:r>
              <a:rPr lang="tr-TR" dirty="0" err="1" smtClean="0"/>
              <a:t>Hypothyroidism</a:t>
            </a:r>
            <a:r>
              <a:rPr lang="tr-TR" dirty="0" smtClean="0"/>
              <a:t> </a:t>
            </a:r>
            <a:endParaRPr lang="tr-TR" dirty="0"/>
          </a:p>
        </p:txBody>
      </p:sp>
      <p:cxnSp>
        <p:nvCxnSpPr>
          <p:cNvPr id="12" name="Düz Ok Bağlayıcısı 11"/>
          <p:cNvCxnSpPr/>
          <p:nvPr/>
        </p:nvCxnSpPr>
        <p:spPr>
          <a:xfrm flipH="1">
            <a:off x="3138350" y="4145390"/>
            <a:ext cx="966652" cy="1005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Düz Ok Bağlayıcısı 13"/>
          <p:cNvCxnSpPr/>
          <p:nvPr/>
        </p:nvCxnSpPr>
        <p:spPr>
          <a:xfrm>
            <a:off x="4330335" y="4238353"/>
            <a:ext cx="783772" cy="1015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Metin kutusu 15"/>
          <p:cNvSpPr txBox="1"/>
          <p:nvPr/>
        </p:nvSpPr>
        <p:spPr>
          <a:xfrm>
            <a:off x="4785361" y="5254017"/>
            <a:ext cx="1458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Central </a:t>
            </a:r>
            <a:endParaRPr lang="tr-TR" dirty="0"/>
          </a:p>
        </p:txBody>
      </p:sp>
      <p:sp>
        <p:nvSpPr>
          <p:cNvPr id="17" name="Metin kutusu 16"/>
          <p:cNvSpPr txBox="1"/>
          <p:nvPr/>
        </p:nvSpPr>
        <p:spPr>
          <a:xfrm>
            <a:off x="2646317" y="5147614"/>
            <a:ext cx="1458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Primary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18" name="Dikdörtgen 17"/>
          <p:cNvSpPr/>
          <p:nvPr/>
        </p:nvSpPr>
        <p:spPr>
          <a:xfrm>
            <a:off x="4911634" y="649685"/>
            <a:ext cx="69537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embryologic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defect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in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thyroid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gland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development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dysgenesis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)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or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endParaRPr lang="tr-TR" dirty="0" smtClean="0">
              <a:solidFill>
                <a:srgbClr val="232323"/>
              </a:solidFill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r>
              <a:rPr lang="tr-TR" dirty="0" smtClean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a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defect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in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thyroid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hormone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dirty="0" err="1" smtClean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synthesis</a:t>
            </a:r>
            <a:r>
              <a:rPr lang="tr-TR" dirty="0" smtClean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tr-TR" dirty="0" err="1" smtClean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dyshormonogenesis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). </a:t>
            </a:r>
            <a:endParaRPr lang="tr-TR" dirty="0"/>
          </a:p>
        </p:txBody>
      </p:sp>
      <p:sp>
        <p:nvSpPr>
          <p:cNvPr id="19" name="Sağ Ok 18"/>
          <p:cNvSpPr/>
          <p:nvPr/>
        </p:nvSpPr>
        <p:spPr>
          <a:xfrm>
            <a:off x="3487783" y="925341"/>
            <a:ext cx="679268" cy="2503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Dikdörtgen 19"/>
          <p:cNvSpPr/>
          <p:nvPr/>
        </p:nvSpPr>
        <p:spPr>
          <a:xfrm>
            <a:off x="8499567" y="3691597"/>
            <a:ext cx="3300548" cy="23083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tr-TR" dirty="0" smtClean="0"/>
              <a:t>Transfer </a:t>
            </a:r>
            <a:r>
              <a:rPr lang="tr-TR" dirty="0"/>
              <a:t>of </a:t>
            </a:r>
            <a:r>
              <a:rPr lang="tr-TR" dirty="0" err="1"/>
              <a:t>maternal</a:t>
            </a:r>
            <a:r>
              <a:rPr lang="tr-TR" dirty="0"/>
              <a:t> </a:t>
            </a:r>
            <a:r>
              <a:rPr lang="tr-TR" dirty="0" err="1"/>
              <a:t>antithyroid</a:t>
            </a:r>
            <a:r>
              <a:rPr lang="tr-TR" dirty="0"/>
              <a:t> </a:t>
            </a:r>
            <a:r>
              <a:rPr lang="tr-TR" dirty="0" err="1"/>
              <a:t>drugs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maternal</a:t>
            </a:r>
            <a:r>
              <a:rPr lang="tr-TR" dirty="0" smtClean="0"/>
              <a:t> </a:t>
            </a:r>
            <a:r>
              <a:rPr lang="tr-TR" dirty="0" err="1"/>
              <a:t>thyroid-stimulating</a:t>
            </a:r>
            <a:r>
              <a:rPr lang="tr-TR" dirty="0"/>
              <a:t> </a:t>
            </a:r>
            <a:r>
              <a:rPr lang="tr-TR" dirty="0" err="1"/>
              <a:t>hormone</a:t>
            </a:r>
            <a:r>
              <a:rPr lang="tr-TR" dirty="0"/>
              <a:t> (TSH) </a:t>
            </a:r>
            <a:r>
              <a:rPr lang="tr-TR" dirty="0" err="1"/>
              <a:t>receptor-blocking</a:t>
            </a:r>
            <a:r>
              <a:rPr lang="tr-TR" dirty="0"/>
              <a:t> </a:t>
            </a:r>
            <a:r>
              <a:rPr lang="tr-TR" dirty="0" err="1"/>
              <a:t>antibodies</a:t>
            </a:r>
            <a:r>
              <a:rPr lang="tr-TR" dirty="0" smtClean="0"/>
              <a:t>,</a:t>
            </a:r>
          </a:p>
          <a:p>
            <a:r>
              <a:rPr lang="tr-TR" dirty="0" smtClean="0"/>
              <a:t> </a:t>
            </a:r>
            <a:r>
              <a:rPr lang="tr-TR" dirty="0" err="1"/>
              <a:t>exposure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excess</a:t>
            </a:r>
            <a:r>
              <a:rPr lang="tr-TR" dirty="0"/>
              <a:t> </a:t>
            </a:r>
            <a:r>
              <a:rPr lang="tr-TR" dirty="0" err="1"/>
              <a:t>iodine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large</a:t>
            </a:r>
            <a:r>
              <a:rPr lang="tr-TR" dirty="0" smtClean="0"/>
              <a:t> </a:t>
            </a:r>
            <a:r>
              <a:rPr lang="tr-TR" dirty="0" err="1"/>
              <a:t>hepatic</a:t>
            </a:r>
            <a:r>
              <a:rPr lang="tr-TR" dirty="0"/>
              <a:t> </a:t>
            </a:r>
            <a:r>
              <a:rPr lang="tr-TR" dirty="0" err="1"/>
              <a:t>hemangiomas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DUOX2 gene </a:t>
            </a:r>
            <a:r>
              <a:rPr lang="tr-TR" dirty="0" err="1"/>
              <a:t>mutations</a:t>
            </a:r>
            <a:endParaRPr lang="tr-TR" dirty="0"/>
          </a:p>
        </p:txBody>
      </p:sp>
      <p:sp>
        <p:nvSpPr>
          <p:cNvPr id="21" name="Sağ Ok 20"/>
          <p:cNvSpPr/>
          <p:nvPr/>
        </p:nvSpPr>
        <p:spPr>
          <a:xfrm>
            <a:off x="7014754" y="4898571"/>
            <a:ext cx="1018903" cy="169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3" name="Düz Ok Bağlayıcısı 22"/>
          <p:cNvCxnSpPr/>
          <p:nvPr/>
        </p:nvCxnSpPr>
        <p:spPr>
          <a:xfrm flipH="1" flipV="1">
            <a:off x="2205988" y="4919390"/>
            <a:ext cx="510541" cy="5543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Ok Bağlayıcısı 26"/>
          <p:cNvCxnSpPr/>
          <p:nvPr/>
        </p:nvCxnSpPr>
        <p:spPr>
          <a:xfrm flipH="1">
            <a:off x="2011680" y="5535169"/>
            <a:ext cx="611774" cy="4647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Metin kutusu 31"/>
          <p:cNvSpPr txBox="1"/>
          <p:nvPr/>
        </p:nvSpPr>
        <p:spPr>
          <a:xfrm>
            <a:off x="702127" y="4596224"/>
            <a:ext cx="1718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Dysgenesis</a:t>
            </a:r>
            <a:endParaRPr lang="tr-TR" dirty="0"/>
          </a:p>
        </p:txBody>
      </p:sp>
      <p:sp>
        <p:nvSpPr>
          <p:cNvPr id="33" name="Metin kutusu 32"/>
          <p:cNvSpPr txBox="1"/>
          <p:nvPr/>
        </p:nvSpPr>
        <p:spPr>
          <a:xfrm>
            <a:off x="0" y="6056242"/>
            <a:ext cx="2108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Dyshormonogenesis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1427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Primary</a:t>
            </a:r>
            <a:r>
              <a:rPr lang="tr-TR" dirty="0" smtClean="0"/>
              <a:t> </a:t>
            </a:r>
            <a:r>
              <a:rPr lang="tr-TR" dirty="0" err="1" smtClean="0"/>
              <a:t>Hypothyroidism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Primary hypothyroidism refers to inadequate thyroid hormone production in the </a:t>
            </a:r>
            <a:r>
              <a:rPr lang="en-US" dirty="0" smtClean="0"/>
              <a:t>gland </a:t>
            </a:r>
            <a:r>
              <a:rPr lang="en-US" dirty="0"/>
              <a:t>itself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A</a:t>
            </a:r>
            <a:r>
              <a:rPr lang="en-US" dirty="0" err="1" smtClean="0"/>
              <a:t>pproximately</a:t>
            </a:r>
            <a:r>
              <a:rPr lang="en-US" dirty="0" smtClean="0"/>
              <a:t> </a:t>
            </a:r>
            <a:r>
              <a:rPr lang="en-US" dirty="0"/>
              <a:t>85 percent were caused by thyroid dysgenesis, while 15 percent were caused by one of the inborn errors in thyroid hormone </a:t>
            </a:r>
            <a:r>
              <a:rPr lang="en-US" dirty="0" smtClean="0"/>
              <a:t>synthesis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9185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     </a:t>
            </a:r>
            <a:r>
              <a:rPr lang="tr-TR" dirty="0" err="1" smtClean="0"/>
              <a:t>Thyroid</a:t>
            </a:r>
            <a:r>
              <a:rPr lang="tr-TR" dirty="0" smtClean="0"/>
              <a:t> </a:t>
            </a:r>
            <a:r>
              <a:rPr lang="tr-TR" dirty="0" err="1" smtClean="0"/>
              <a:t>Dysgenesis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470366" y="1551305"/>
            <a:ext cx="2625634" cy="2001792"/>
          </a:xfrm>
        </p:spPr>
        <p:txBody>
          <a:bodyPr/>
          <a:lstStyle/>
          <a:p>
            <a:r>
              <a:rPr lang="tr-TR" dirty="0" err="1" smtClean="0"/>
              <a:t>Agenesis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/>
              <a:t>H</a:t>
            </a:r>
            <a:r>
              <a:rPr lang="tr-TR" dirty="0" err="1" smtClean="0"/>
              <a:t>ypoplasia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/>
              <a:t>E</a:t>
            </a:r>
            <a:r>
              <a:rPr lang="tr-TR" dirty="0" err="1" smtClean="0"/>
              <a:t>ctopy</a:t>
            </a:r>
            <a:endParaRPr lang="tr-TR" dirty="0"/>
          </a:p>
        </p:txBody>
      </p:sp>
      <p:sp>
        <p:nvSpPr>
          <p:cNvPr id="5" name="Aşağı Ok 4"/>
          <p:cNvSpPr/>
          <p:nvPr/>
        </p:nvSpPr>
        <p:spPr>
          <a:xfrm>
            <a:off x="3944983" y="3344091"/>
            <a:ext cx="692331" cy="15675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3718560" y="5021834"/>
            <a:ext cx="212924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dirty="0" err="1" smtClean="0"/>
              <a:t>Sporadic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3690256" y="5501366"/>
            <a:ext cx="215101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dirty="0" smtClean="0"/>
              <a:t>%2 </a:t>
            </a:r>
            <a:r>
              <a:rPr lang="tr-TR" dirty="0" err="1" smtClean="0"/>
              <a:t>Familial</a:t>
            </a:r>
            <a:r>
              <a:rPr lang="tr-TR" dirty="0" smtClean="0"/>
              <a:t>/</a:t>
            </a:r>
            <a:r>
              <a:rPr lang="tr-TR" dirty="0" err="1" smtClean="0"/>
              <a:t>Genetic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3547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36023" y="288509"/>
            <a:ext cx="10672354" cy="625094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81000">
              <a:lnSpc>
                <a:spcPct val="115000"/>
              </a:lnSpc>
              <a:spcAft>
                <a:spcPts val="0"/>
              </a:spcAft>
            </a:pPr>
            <a:r>
              <a:rPr lang="tr-TR" dirty="0">
                <a:solidFill>
                  <a:srgbClr val="005B92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PAX8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gene (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paired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box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8) </a:t>
            </a:r>
            <a:r>
              <a:rPr lang="en-US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Anomalies of the urogenital tract (horseshoe kidney, </a:t>
            </a:r>
            <a:r>
              <a:rPr lang="en-US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ureterocele</a:t>
            </a:r>
            <a:r>
              <a:rPr lang="en-US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undescended testes, and hydrocele), </a:t>
            </a:r>
            <a:endParaRPr lang="tr-TR" dirty="0" smtClean="0">
              <a:solidFill>
                <a:srgbClr val="232323"/>
              </a:solidFill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0">
              <a:lnSpc>
                <a:spcPct val="115000"/>
              </a:lnSpc>
              <a:spcAft>
                <a:spcPts val="0"/>
              </a:spcAft>
            </a:pPr>
            <a:endParaRPr lang="tr-TR" dirty="0" smtClean="0">
              <a:solidFill>
                <a:srgbClr val="232323"/>
              </a:solidFill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0">
              <a:lnSpc>
                <a:spcPct val="115000"/>
              </a:lnSpc>
              <a:spcAft>
                <a:spcPts val="0"/>
              </a:spcAft>
            </a:pPr>
            <a:r>
              <a:rPr lang="tr-TR" sz="1400" dirty="0" smtClean="0">
                <a:solidFill>
                  <a:srgbClr val="23232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tr-TR" dirty="0">
                <a:solidFill>
                  <a:srgbClr val="005B92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TTF2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gene (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thyroid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transcription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factor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2;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termed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i="1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FOXE1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Cleft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palate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spiky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hair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bilateral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choanal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atresia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Bamforth-Lazarus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syndrome</a:t>
            </a:r>
            <a:r>
              <a:rPr lang="tr-TR" dirty="0" smtClean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381000">
              <a:lnSpc>
                <a:spcPct val="115000"/>
              </a:lnSpc>
              <a:spcAft>
                <a:spcPts val="0"/>
              </a:spcAft>
            </a:pPr>
            <a:endParaRPr lang="tr-TR" dirty="0" smtClean="0">
              <a:solidFill>
                <a:srgbClr val="232323"/>
              </a:solidFill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0">
              <a:lnSpc>
                <a:spcPct val="115000"/>
              </a:lnSpc>
              <a:spcAft>
                <a:spcPts val="0"/>
              </a:spcAft>
            </a:pPr>
            <a:r>
              <a:rPr lang="tr-TR" sz="1400" dirty="0" smtClean="0">
                <a:solidFill>
                  <a:srgbClr val="23232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tr-TR" dirty="0">
                <a:solidFill>
                  <a:srgbClr val="005B92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NKX2-1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gene (NK2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homeobox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1;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formerly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termed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i="1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TTF1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Anomalies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lungs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respiratory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distress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syndrome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central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nervous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ataxia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including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pituitary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hormone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deficiencies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 smtClean="0">
              <a:solidFill>
                <a:srgbClr val="232323"/>
              </a:solidFill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0">
              <a:lnSpc>
                <a:spcPct val="115000"/>
              </a:lnSpc>
              <a:spcAft>
                <a:spcPts val="0"/>
              </a:spcAft>
            </a:pPr>
            <a:endParaRPr lang="tr-TR" dirty="0">
              <a:solidFill>
                <a:srgbClr val="232323"/>
              </a:solidFill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0">
              <a:lnSpc>
                <a:spcPct val="115000"/>
              </a:lnSpc>
              <a:spcAft>
                <a:spcPts val="0"/>
              </a:spcAft>
            </a:pPr>
            <a:r>
              <a:rPr lang="tr-TR" sz="1400" dirty="0" smtClean="0">
                <a:solidFill>
                  <a:srgbClr val="23232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tr-TR" dirty="0">
                <a:solidFill>
                  <a:srgbClr val="005B92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NKX2-5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gene (NK2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homeobox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5) –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congenital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heart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defects</a:t>
            </a:r>
            <a:endParaRPr lang="tr-TR" dirty="0" smtClean="0">
              <a:solidFill>
                <a:srgbClr val="232323"/>
              </a:solidFill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0">
              <a:lnSpc>
                <a:spcPct val="115000"/>
              </a:lnSpc>
              <a:spcAft>
                <a:spcPts val="0"/>
              </a:spcAft>
            </a:pP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1000">
              <a:lnSpc>
                <a:spcPct val="115000"/>
              </a:lnSpc>
              <a:spcAft>
                <a:spcPts val="0"/>
              </a:spcAft>
            </a:pPr>
            <a:r>
              <a:rPr lang="tr-TR" sz="1400" dirty="0">
                <a:solidFill>
                  <a:srgbClr val="23232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tr-TR" dirty="0">
                <a:solidFill>
                  <a:srgbClr val="005B92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GLIS3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gene (GLIS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zinc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finger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protein 3) –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Neonatal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diabetes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mellitus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congenital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glaucoma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hepatic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fibrosis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polycystic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kidneys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 smtClean="0">
              <a:solidFill>
                <a:srgbClr val="232323"/>
              </a:solidFill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0">
              <a:lnSpc>
                <a:spcPct val="115000"/>
              </a:lnSpc>
              <a:spcAft>
                <a:spcPts val="0"/>
              </a:spcAft>
            </a:pP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1000">
              <a:lnSpc>
                <a:spcPct val="115000"/>
              </a:lnSpc>
              <a:spcAft>
                <a:spcPts val="0"/>
              </a:spcAft>
            </a:pPr>
            <a:r>
              <a:rPr lang="tr-TR" sz="1400" dirty="0">
                <a:solidFill>
                  <a:srgbClr val="23232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tr-TR" dirty="0">
                <a:solidFill>
                  <a:srgbClr val="005B92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JAG1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gene (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jagged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1) –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Alagille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syndrome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381000">
              <a:lnSpc>
                <a:spcPct val="115000"/>
              </a:lnSpc>
              <a:spcAft>
                <a:spcPts val="0"/>
              </a:spcAft>
            </a:pPr>
            <a:r>
              <a:rPr lang="tr-TR" dirty="0" smtClean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>
              <a:solidFill>
                <a:srgbClr val="232323"/>
              </a:solidFill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0">
              <a:lnSpc>
                <a:spcPct val="115000"/>
              </a:lnSpc>
              <a:spcAft>
                <a:spcPts val="0"/>
              </a:spcAft>
            </a:pPr>
            <a:r>
              <a:rPr lang="tr-TR" sz="1400" dirty="0" smtClean="0">
                <a:solidFill>
                  <a:srgbClr val="23232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tr-TR" dirty="0">
                <a:solidFill>
                  <a:srgbClr val="005B92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CDCA8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gene (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borealin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– No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nonthyroidal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anomalies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identified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 smtClean="0">
              <a:solidFill>
                <a:srgbClr val="232323"/>
              </a:solidFill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0">
              <a:lnSpc>
                <a:spcPct val="115000"/>
              </a:lnSpc>
              <a:spcAft>
                <a:spcPts val="0"/>
              </a:spcAft>
            </a:pPr>
            <a:endParaRPr lang="tr-TR" dirty="0">
              <a:solidFill>
                <a:srgbClr val="232323"/>
              </a:solidFill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0">
              <a:lnSpc>
                <a:spcPct val="115000"/>
              </a:lnSpc>
              <a:spcAft>
                <a:spcPts val="0"/>
              </a:spcAft>
            </a:pPr>
            <a:r>
              <a:rPr lang="tr-TR" sz="1400" dirty="0" smtClean="0">
                <a:solidFill>
                  <a:srgbClr val="23232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●</a:t>
            </a:r>
            <a:r>
              <a:rPr lang="tr-TR" dirty="0">
                <a:solidFill>
                  <a:srgbClr val="005B92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TPO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 gene (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thyroid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peroxidase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) –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Usually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associated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with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dyshormonogenesis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and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goiter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and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also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reported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to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cause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thyroid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hypoplasia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, a form of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thyroid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dysgenesis</a:t>
            </a:r>
            <a:r>
              <a:rPr lang="tr-TR" dirty="0">
                <a:solidFill>
                  <a:srgbClr val="23232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9764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Dyshormonogenesis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Defects</a:t>
            </a:r>
            <a:r>
              <a:rPr lang="tr-TR" dirty="0" smtClean="0"/>
              <a:t> in </a:t>
            </a:r>
            <a:r>
              <a:rPr lang="tr-TR" dirty="0" err="1" smtClean="0"/>
              <a:t>Thyroid</a:t>
            </a:r>
            <a:r>
              <a:rPr lang="tr-TR" dirty="0" smtClean="0"/>
              <a:t> hormon </a:t>
            </a:r>
            <a:r>
              <a:rPr lang="tr-TR" dirty="0" err="1" smtClean="0"/>
              <a:t>biosyntesis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%15 </a:t>
            </a:r>
            <a:r>
              <a:rPr lang="tr-TR" dirty="0" err="1" smtClean="0"/>
              <a:t>cases</a:t>
            </a:r>
            <a:r>
              <a:rPr lang="tr-TR" dirty="0" smtClean="0"/>
              <a:t> of  permanant CH</a:t>
            </a:r>
          </a:p>
          <a:p>
            <a:endParaRPr lang="tr-TR" dirty="0"/>
          </a:p>
          <a:p>
            <a:r>
              <a:rPr lang="tr-TR" dirty="0" err="1" smtClean="0"/>
              <a:t>Abnormal</a:t>
            </a:r>
            <a:r>
              <a:rPr lang="tr-TR" dirty="0" smtClean="0"/>
              <a:t> </a:t>
            </a:r>
            <a:r>
              <a:rPr lang="tr-TR" dirty="0" err="1" smtClean="0"/>
              <a:t>Thyroid</a:t>
            </a:r>
            <a:r>
              <a:rPr lang="tr-TR" dirty="0" smtClean="0"/>
              <a:t> </a:t>
            </a:r>
            <a:r>
              <a:rPr lang="tr-TR" dirty="0" err="1" smtClean="0"/>
              <a:t>peroxidase</a:t>
            </a:r>
            <a:r>
              <a:rPr lang="tr-TR" dirty="0" smtClean="0"/>
              <a:t> </a:t>
            </a:r>
            <a:r>
              <a:rPr lang="tr-TR" dirty="0" err="1" smtClean="0"/>
              <a:t>activity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common</a:t>
            </a:r>
            <a:r>
              <a:rPr lang="tr-TR" dirty="0" smtClean="0"/>
              <a:t> </a:t>
            </a:r>
            <a:r>
              <a:rPr lang="tr-TR" dirty="0" err="1" smtClean="0"/>
              <a:t>cause</a:t>
            </a:r>
            <a:r>
              <a:rPr lang="tr-TR" dirty="0" smtClean="0"/>
              <a:t> ….</a:t>
            </a:r>
            <a:r>
              <a:rPr lang="tr-TR" dirty="0" err="1" smtClean="0"/>
              <a:t>impaired</a:t>
            </a:r>
            <a:r>
              <a:rPr lang="tr-TR" dirty="0" smtClean="0"/>
              <a:t> </a:t>
            </a:r>
            <a:r>
              <a:rPr lang="tr-TR" dirty="0" err="1" smtClean="0"/>
              <a:t>ıodine</a:t>
            </a:r>
            <a:r>
              <a:rPr lang="tr-TR" dirty="0" smtClean="0"/>
              <a:t> </a:t>
            </a:r>
            <a:r>
              <a:rPr lang="tr-TR" dirty="0" err="1" smtClean="0"/>
              <a:t>oxidation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organification</a:t>
            </a:r>
            <a:r>
              <a:rPr lang="tr-TR" dirty="0" smtClean="0"/>
              <a:t>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01361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594</Words>
  <Application>Microsoft Office PowerPoint</Application>
  <PresentationFormat>Geniş ekran</PresentationFormat>
  <Paragraphs>95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Helvetica</vt:lpstr>
      <vt:lpstr>Times New Roman</vt:lpstr>
      <vt:lpstr>Office Teması</vt:lpstr>
      <vt:lpstr>Congenital Hypothyroidi</vt:lpstr>
      <vt:lpstr>Congenital primary hypothyroidism, </vt:lpstr>
      <vt:lpstr> Newborn Screening Programme </vt:lpstr>
      <vt:lpstr>Epidemiology </vt:lpstr>
      <vt:lpstr>Etiology </vt:lpstr>
      <vt:lpstr>Primary Hypothyroidism </vt:lpstr>
      <vt:lpstr>            Thyroid Dysgenesis</vt:lpstr>
      <vt:lpstr>PowerPoint Sunusu</vt:lpstr>
      <vt:lpstr>Dyshormonogenesis </vt:lpstr>
      <vt:lpstr>PowerPoint Sunusu</vt:lpstr>
      <vt:lpstr>PowerPoint Sunusu</vt:lpstr>
      <vt:lpstr>Central Hypothyroidism </vt:lpstr>
      <vt:lpstr>Transient Congenital Hypothyroidim </vt:lpstr>
      <vt:lpstr>Transient  CH</vt:lpstr>
      <vt:lpstr>Clinical Manifestation </vt:lpstr>
      <vt:lpstr>PowerPoint Sunusu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Congenital Hypothyroidi</dc:title>
  <dc:creator>ronaldinho424</dc:creator>
  <cp:lastModifiedBy>ronaldinho424</cp:lastModifiedBy>
  <cp:revision>14</cp:revision>
  <dcterms:created xsi:type="dcterms:W3CDTF">2022-11-09T14:48:05Z</dcterms:created>
  <dcterms:modified xsi:type="dcterms:W3CDTF">2022-11-14T11:20:54Z</dcterms:modified>
</cp:coreProperties>
</file>