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40" r:id="rId1"/>
  </p:sldMasterIdLst>
  <p:notesMasterIdLst>
    <p:notesMasterId r:id="rId67"/>
  </p:notesMasterIdLst>
  <p:sldIdLst>
    <p:sldId id="488" r:id="rId2"/>
    <p:sldId id="335" r:id="rId3"/>
    <p:sldId id="261" r:id="rId4"/>
    <p:sldId id="321" r:id="rId5"/>
    <p:sldId id="322" r:id="rId6"/>
    <p:sldId id="336" r:id="rId7"/>
    <p:sldId id="355" r:id="rId8"/>
    <p:sldId id="323" r:id="rId9"/>
    <p:sldId id="337" r:id="rId10"/>
    <p:sldId id="340" r:id="rId11"/>
    <p:sldId id="483" r:id="rId12"/>
    <p:sldId id="484" r:id="rId13"/>
    <p:sldId id="489" r:id="rId14"/>
    <p:sldId id="487" r:id="rId15"/>
    <p:sldId id="358" r:id="rId16"/>
    <p:sldId id="264" r:id="rId17"/>
    <p:sldId id="357" r:id="rId18"/>
    <p:sldId id="326" r:id="rId19"/>
    <p:sldId id="318" r:id="rId20"/>
    <p:sldId id="320" r:id="rId21"/>
    <p:sldId id="343" r:id="rId22"/>
    <p:sldId id="287" r:id="rId23"/>
    <p:sldId id="490" r:id="rId24"/>
    <p:sldId id="288" r:id="rId25"/>
    <p:sldId id="344" r:id="rId26"/>
    <p:sldId id="289" r:id="rId27"/>
    <p:sldId id="345" r:id="rId28"/>
    <p:sldId id="360" r:id="rId29"/>
    <p:sldId id="324" r:id="rId30"/>
    <p:sldId id="346" r:id="rId31"/>
    <p:sldId id="302" r:id="rId32"/>
    <p:sldId id="325" r:id="rId33"/>
    <p:sldId id="303" r:id="rId34"/>
    <p:sldId id="362" r:id="rId35"/>
    <p:sldId id="364" r:id="rId36"/>
    <p:sldId id="474" r:id="rId37"/>
    <p:sldId id="293" r:id="rId38"/>
    <p:sldId id="294" r:id="rId39"/>
    <p:sldId id="296" r:id="rId40"/>
    <p:sldId id="460" r:id="rId41"/>
    <p:sldId id="304" r:id="rId42"/>
    <p:sldId id="367" r:id="rId43"/>
    <p:sldId id="295" r:id="rId44"/>
    <p:sldId id="463" r:id="rId45"/>
    <p:sldId id="462" r:id="rId46"/>
    <p:sldId id="481" r:id="rId47"/>
    <p:sldId id="464" r:id="rId48"/>
    <p:sldId id="465" r:id="rId49"/>
    <p:sldId id="466" r:id="rId50"/>
    <p:sldId id="472" r:id="rId51"/>
    <p:sldId id="477" r:id="rId52"/>
    <p:sldId id="471" r:id="rId53"/>
    <p:sldId id="468" r:id="rId54"/>
    <p:sldId id="473" r:id="rId55"/>
    <p:sldId id="475" r:id="rId56"/>
    <p:sldId id="476" r:id="rId57"/>
    <p:sldId id="479" r:id="rId58"/>
    <p:sldId id="297" r:id="rId59"/>
    <p:sldId id="299" r:id="rId60"/>
    <p:sldId id="461" r:id="rId61"/>
    <p:sldId id="429" r:id="rId62"/>
    <p:sldId id="430" r:id="rId63"/>
    <p:sldId id="431" r:id="rId64"/>
    <p:sldId id="432" r:id="rId65"/>
    <p:sldId id="433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2A24FF"/>
    <a:srgbClr val="D50A02"/>
    <a:srgbClr val="C5C5C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162" autoAdjust="0"/>
  </p:normalViewPr>
  <p:slideViewPr>
    <p:cSldViewPr snapToGrid="0" snapToObjects="1">
      <p:cViewPr varScale="1">
        <p:scale>
          <a:sx n="69" d="100"/>
          <a:sy n="69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ACE8D-190D-40B9-BEE3-D58EE390BD32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5448-4F4A-4FF5-B10C-4248151CD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28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5448-4F4A-4FF5-B10C-4248151CD00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08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149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378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5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6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3D0C-06BC-714A-A537-CC657D4858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0376-5FAB-C144-AC81-F949FED4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2999" y="374073"/>
            <a:ext cx="7155873" cy="3135890"/>
          </a:xfrm>
        </p:spPr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>PUBERTE, </a:t>
            </a:r>
            <a:r>
              <a:rPr lang="en-US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>PUBERTE PREKOKS</a:t>
            </a:r>
            <a: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/>
            </a:r>
            <a:b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</a:br>
            <a: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/>
            </a:r>
            <a:b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</a:br>
            <a:r>
              <a:rPr lang="tr-TR" sz="4800" b="1" dirty="0">
                <a:solidFill>
                  <a:srgbClr val="CC00CC"/>
                </a:solidFill>
                <a:latin typeface="Avenir Black Oblique"/>
                <a:cs typeface="Avenir Black Oblique"/>
              </a:rPr>
              <a:t>PUBERTE PREKOKS VARYANTLARI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2999" y="4059238"/>
            <a:ext cx="6858000" cy="1655762"/>
          </a:xfrm>
        </p:spPr>
        <p:txBody>
          <a:bodyPr/>
          <a:lstStyle/>
          <a:p>
            <a:r>
              <a:rPr lang="tr-TR" sz="3200" i="1" dirty="0">
                <a:latin typeface="Times New Roman"/>
                <a:cs typeface="Times New Roman"/>
              </a:rPr>
              <a:t>Doç. </a:t>
            </a:r>
            <a:r>
              <a:rPr lang="tr-TR" sz="3200" i="1" dirty="0" err="1">
                <a:latin typeface="Times New Roman"/>
                <a:cs typeface="Times New Roman"/>
              </a:rPr>
              <a:t>Dr</a:t>
            </a:r>
            <a:r>
              <a:rPr lang="tr-TR" sz="3200" i="1" dirty="0">
                <a:latin typeface="Times New Roman"/>
                <a:cs typeface="Times New Roman"/>
              </a:rPr>
              <a:t> Elif </a:t>
            </a:r>
            <a:r>
              <a:rPr lang="tr-TR" sz="3200" i="1" dirty="0" smtClean="0">
                <a:latin typeface="Times New Roman"/>
                <a:cs typeface="Times New Roman"/>
              </a:rPr>
              <a:t>Özsu</a:t>
            </a:r>
          </a:p>
          <a:p>
            <a:r>
              <a:rPr lang="tr-TR" sz="3200" i="1" smtClean="0">
                <a:latin typeface="Times New Roman"/>
                <a:cs typeface="Times New Roman"/>
              </a:rPr>
              <a:t>10.3.2022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36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7100"/>
            <a:ext cx="7631156" cy="580497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38400" y="189429"/>
            <a:ext cx="3975100" cy="52177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 smtClean="0">
                <a:solidFill>
                  <a:srgbClr val="558ED5"/>
                </a:solidFill>
                <a:latin typeface="Avenir Black Oblique"/>
                <a:cs typeface="Avenir Black Oblique"/>
              </a:rPr>
              <a:t>TANNER EVRELEMESİ</a:t>
            </a:r>
            <a:endParaRPr lang="en-US" sz="2400" dirty="0">
              <a:solidFill>
                <a:srgbClr val="558ED5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679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719" y="152400"/>
            <a:ext cx="440848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0"/>
            <a:ext cx="38227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572913"/>
              </p:ext>
            </p:extLst>
          </p:nvPr>
        </p:nvGraphicFramePr>
        <p:xfrm>
          <a:off x="928254" y="346363"/>
          <a:ext cx="7869382" cy="6026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Evre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Pubik kıllanma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Meme Gelişimi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Eşlik eden diğer gelişmeler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Yok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İnfantil gelişme yok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err="1">
                          <a:effectLst/>
                        </a:rPr>
                        <a:t>Labiaların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medial</a:t>
                      </a:r>
                      <a:r>
                        <a:rPr lang="tr-TR" sz="1600" dirty="0">
                          <a:effectLst/>
                        </a:rPr>
                        <a:t> kenarlarında seyrek ,hafif kıvırcık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Meme ve papillada tomurcuklanma , areola çapında artma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Büyüme hızında artma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3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Koyu renkte kıllanma, kıllar </a:t>
                      </a:r>
                      <a:r>
                        <a:rPr lang="tr-TR" sz="1600" dirty="0" err="1">
                          <a:effectLst/>
                        </a:rPr>
                        <a:t>mons</a:t>
                      </a:r>
                      <a:r>
                        <a:rPr lang="tr-TR" sz="1600" dirty="0">
                          <a:effectLst/>
                        </a:rPr>
                        <a:t>  </a:t>
                      </a:r>
                      <a:r>
                        <a:rPr lang="tr-TR" sz="1600" dirty="0" err="1">
                          <a:effectLst/>
                        </a:rPr>
                        <a:t>pubis</a:t>
                      </a:r>
                      <a:r>
                        <a:rPr lang="tr-TR" sz="1600" dirty="0">
                          <a:effectLst/>
                        </a:rPr>
                        <a:t> üzerine yayılmaya başlamıştır. Ancak tüm bölgeyi kaplamamıştır.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Meme ve </a:t>
                      </a:r>
                      <a:r>
                        <a:rPr lang="tr-TR" sz="1600" dirty="0" err="1">
                          <a:effectLst/>
                        </a:rPr>
                        <a:t>areolada</a:t>
                      </a:r>
                      <a:r>
                        <a:rPr lang="tr-TR" sz="1600" dirty="0">
                          <a:effectLst/>
                        </a:rPr>
                        <a:t> belirgin büyüme, </a:t>
                      </a:r>
                      <a:r>
                        <a:rPr lang="tr-TR" sz="1600" dirty="0" err="1">
                          <a:effectLst/>
                        </a:rPr>
                        <a:t>papilla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areola</a:t>
                      </a:r>
                      <a:r>
                        <a:rPr lang="tr-TR" sz="1600" dirty="0">
                          <a:effectLst/>
                        </a:rPr>
                        <a:t> ikinci çıkıntı yapmamış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Zirve büyüme hızı , vaginal mukozada kalınlaşma,aksiller kıllanma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3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Kaba kıvırcık kıllanma ama erişkin kadar yaygın değildir, suprapubik bölgede sınırlıdır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Meme </a:t>
                      </a:r>
                      <a:r>
                        <a:rPr lang="tr-TR" sz="1600" dirty="0" err="1">
                          <a:effectLst/>
                        </a:rPr>
                        <a:t>büyümüş,areola</a:t>
                      </a:r>
                      <a:r>
                        <a:rPr lang="tr-TR" sz="1600" dirty="0">
                          <a:effectLst/>
                        </a:rPr>
                        <a:t> 2. Çıkıntı yapmış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err="1">
                          <a:effectLst/>
                        </a:rPr>
                        <a:t>Menarş</a:t>
                      </a:r>
                      <a:r>
                        <a:rPr lang="tr-TR" sz="1600" dirty="0">
                          <a:effectLst/>
                        </a:rPr>
                        <a:t> olabilir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5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Erişkin tipi bacakların medial kısmına yayılmış kıllanma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Erişkine yakın büyüklük,areoladaki kabarıklık gerilemiş, papilla belirgin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4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70013"/>
              </p:ext>
            </p:extLst>
          </p:nvPr>
        </p:nvGraphicFramePr>
        <p:xfrm>
          <a:off x="805295" y="0"/>
          <a:ext cx="8006195" cy="6937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Evre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Pubik kıllanma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Testis, skrotal,penis gelişimi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Eşlik eden bulgu ve testis uzun çapı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Prader Orşidometre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Pigmente kıl yok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Prepubertal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&lt;15mm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1-3 ml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2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Penis kökünde seyrek tüyler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Erken testis ve skrotal gelişim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25-33mm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4-9 ml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3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Kıllanma daha belirgin , koyu renkte </a:t>
                      </a:r>
                      <a:r>
                        <a:rPr lang="tr-TR" sz="1800" dirty="0" err="1">
                          <a:effectLst/>
                        </a:rPr>
                        <a:t>pubis</a:t>
                      </a:r>
                      <a:r>
                        <a:rPr lang="tr-TR" sz="1800" dirty="0">
                          <a:effectLst/>
                        </a:rPr>
                        <a:t> üzerine yayılır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Penis boy ve kalınlığında artma </a:t>
                      </a:r>
                      <a:r>
                        <a:rPr lang="tr-TR" sz="1800" dirty="0" err="1">
                          <a:effectLst/>
                        </a:rPr>
                        <a:t>skrotum</a:t>
                      </a:r>
                      <a:r>
                        <a:rPr lang="tr-TR" sz="1800" dirty="0">
                          <a:effectLst/>
                        </a:rPr>
                        <a:t> ve testislerde büyüme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Üst dudakta tüylenme, akne 33-40 mm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10-14 ml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4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koyu renkli kıvırcık Erişkine benzer kıllanma dağılımı ancak erişkin kadar yaygın değil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Penis </a:t>
                      </a:r>
                      <a:r>
                        <a:rPr lang="tr-TR" sz="1800" dirty="0" err="1">
                          <a:effectLst/>
                        </a:rPr>
                        <a:t>büyüklğünde</a:t>
                      </a:r>
                      <a:r>
                        <a:rPr lang="tr-TR" sz="1800" dirty="0">
                          <a:effectLst/>
                        </a:rPr>
                        <a:t> artma, </a:t>
                      </a:r>
                      <a:r>
                        <a:rPr lang="tr-TR" sz="1800" dirty="0" err="1">
                          <a:effectLst/>
                        </a:rPr>
                        <a:t>skrotumda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r>
                        <a:rPr lang="tr-TR" sz="1800" dirty="0" err="1">
                          <a:effectLst/>
                        </a:rPr>
                        <a:t>pigmentasyon</a:t>
                      </a:r>
                      <a:r>
                        <a:rPr lang="tr-TR" sz="1800" dirty="0">
                          <a:effectLst/>
                        </a:rPr>
                        <a:t> ve derisinde </a:t>
                      </a:r>
                      <a:r>
                        <a:rPr lang="tr-TR" sz="1800" dirty="0" err="1">
                          <a:effectLst/>
                        </a:rPr>
                        <a:t>pürtüklenme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Favorilerin çıkması, 40-45 mm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15-19 ml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4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5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Erişkin tipi bacakların medial yüzünde ve alt abdomene uzanan kıllanma 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Erişkin büyüklük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Sakal gelişimi,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&gt;45 mm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20-25 ml 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1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6225"/>
            <a:ext cx="6716712" cy="7318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36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Pubertal gelişim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6638"/>
            <a:ext cx="8839200" cy="4297362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Tx/>
              <a:buNone/>
            </a:pPr>
            <a:endParaRPr lang="tr-TR" sz="2800" dirty="0" smtClean="0"/>
          </a:p>
          <a:p>
            <a:pPr marL="495300" indent="-495300"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sz="2800" dirty="0" smtClean="0"/>
              <a:t>K</a:t>
            </a:r>
            <a:r>
              <a:rPr lang="tr-TR" sz="2800" dirty="0" smtClean="0">
                <a:cs typeface="Times New Roman" pitchFamily="18" charset="0"/>
              </a:rPr>
              <a:t>arma</a:t>
            </a:r>
            <a:r>
              <a:rPr lang="tr-TR" sz="2800" dirty="0" smtClean="0"/>
              <a:t>şı</a:t>
            </a:r>
            <a:r>
              <a:rPr lang="tr-TR" sz="2800" dirty="0" smtClean="0">
                <a:cs typeface="Times New Roman" pitchFamily="18" charset="0"/>
              </a:rPr>
              <a:t>k nöro-endokrin mekanizmalarla kontrol  edilmektedir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800" dirty="0" smtClean="0"/>
              <a:t>Başlangıç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800" dirty="0" smtClean="0"/>
              <a:t>İlerleme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800" dirty="0" smtClean="0"/>
              <a:t>Sonlanma 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tr-TR" dirty="0" smtClean="0"/>
              <a:t>          </a:t>
            </a:r>
          </a:p>
          <a:p>
            <a:pPr marL="763588" lvl="1" indent="-4191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tr-TR" sz="2400" dirty="0" smtClean="0"/>
              <a:t>                                                                     </a:t>
            </a:r>
            <a:r>
              <a:rPr lang="tr-TR" sz="2200" dirty="0" smtClean="0"/>
              <a:t>                    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70300" y="3990975"/>
            <a:ext cx="3511550" cy="1271588"/>
            <a:chOff x="1536" y="3312"/>
            <a:chExt cx="2212" cy="801"/>
          </a:xfrm>
        </p:grpSpPr>
        <p:sp>
          <p:nvSpPr>
            <p:cNvPr id="8207" name="Text Box 5"/>
            <p:cNvSpPr txBox="1">
              <a:spLocks noChangeArrowheads="1"/>
            </p:cNvSpPr>
            <p:nvPr/>
          </p:nvSpPr>
          <p:spPr bwMode="auto">
            <a:xfrm>
              <a:off x="1536" y="3744"/>
              <a:ext cx="2212" cy="369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tr-TR" sz="3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Pubertal tempo</a:t>
              </a:r>
              <a:endParaRPr lang="tr-TR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08" name="AutoShape 6"/>
            <p:cNvSpPr>
              <a:spLocks noChangeArrowheads="1"/>
            </p:cNvSpPr>
            <p:nvPr/>
          </p:nvSpPr>
          <p:spPr bwMode="auto">
            <a:xfrm>
              <a:off x="2448" y="3312"/>
              <a:ext cx="306" cy="384"/>
            </a:xfrm>
            <a:prstGeom prst="downArrow">
              <a:avLst>
                <a:gd name="adj1" fmla="val 50000"/>
                <a:gd name="adj2" fmla="val 3137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2987675" y="1196975"/>
            <a:ext cx="442913" cy="347663"/>
            <a:chOff x="576" y="837"/>
            <a:chExt cx="279" cy="219"/>
          </a:xfrm>
        </p:grpSpPr>
        <p:sp>
          <p:nvSpPr>
            <p:cNvPr id="8205" name="Oval 8"/>
            <p:cNvSpPr>
              <a:spLocks noChangeArrowheads="1"/>
            </p:cNvSpPr>
            <p:nvPr/>
          </p:nvSpPr>
          <p:spPr bwMode="auto">
            <a:xfrm>
              <a:off x="57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6" name="Line 9"/>
            <p:cNvSpPr>
              <a:spLocks noChangeShapeType="1"/>
            </p:cNvSpPr>
            <p:nvPr/>
          </p:nvSpPr>
          <p:spPr bwMode="auto">
            <a:xfrm flipV="1">
              <a:off x="711" y="837"/>
              <a:ext cx="144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2124075" y="1052513"/>
            <a:ext cx="257175" cy="547687"/>
            <a:chOff x="804" y="807"/>
            <a:chExt cx="162" cy="345"/>
          </a:xfrm>
        </p:grpSpPr>
        <p:sp>
          <p:nvSpPr>
            <p:cNvPr id="8201" name="Oval 11"/>
            <p:cNvSpPr>
              <a:spLocks noChangeArrowheads="1"/>
            </p:cNvSpPr>
            <p:nvPr/>
          </p:nvSpPr>
          <p:spPr bwMode="auto">
            <a:xfrm>
              <a:off x="804" y="807"/>
              <a:ext cx="144" cy="144"/>
            </a:xfrm>
            <a:prstGeom prst="ellips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8202" name="Group 12"/>
            <p:cNvGrpSpPr>
              <a:grpSpLocks/>
            </p:cNvGrpSpPr>
            <p:nvPr/>
          </p:nvGrpSpPr>
          <p:grpSpPr bwMode="auto">
            <a:xfrm>
              <a:off x="813" y="960"/>
              <a:ext cx="153" cy="192"/>
              <a:chOff x="231" y="1008"/>
              <a:chExt cx="183" cy="240"/>
            </a:xfrm>
          </p:grpSpPr>
          <p:sp>
            <p:nvSpPr>
              <p:cNvPr id="8203" name="Line 13"/>
              <p:cNvSpPr>
                <a:spLocks noChangeShapeType="1"/>
              </p:cNvSpPr>
              <p:nvPr/>
            </p:nvSpPr>
            <p:spPr bwMode="auto">
              <a:xfrm>
                <a:off x="323" y="100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4" name="Line 14"/>
              <p:cNvSpPr>
                <a:spLocks noChangeShapeType="1"/>
              </p:cNvSpPr>
              <p:nvPr/>
            </p:nvSpPr>
            <p:spPr bwMode="auto">
              <a:xfrm>
                <a:off x="231" y="1086"/>
                <a:ext cx="183" cy="0"/>
              </a:xfrm>
              <a:prstGeom prst="line">
                <a:avLst/>
              </a:prstGeom>
              <a:noFill/>
              <a:ln w="28575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8199" name="AutoShape 15"/>
          <p:cNvSpPr>
            <a:spLocks/>
          </p:cNvSpPr>
          <p:nvPr/>
        </p:nvSpPr>
        <p:spPr bwMode="auto">
          <a:xfrm>
            <a:off x="2987675" y="2708275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3708400" y="2636838"/>
            <a:ext cx="3048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r-TR" sz="2600" dirty="0">
                <a:latin typeface="Arial" charset="0"/>
              </a:rPr>
              <a:t>G</a:t>
            </a:r>
            <a:r>
              <a:rPr lang="tr-TR" sz="2600" dirty="0" smtClean="0">
                <a:latin typeface="Arial" charset="0"/>
              </a:rPr>
              <a:t>elişim </a:t>
            </a:r>
            <a:r>
              <a:rPr lang="tr-TR" sz="2600" dirty="0">
                <a:latin typeface="Arial" charset="0"/>
              </a:rPr>
              <a:t>aşamaları her bireyde aynı hızda  olmaz </a:t>
            </a:r>
          </a:p>
        </p:txBody>
      </p:sp>
    </p:spTree>
    <p:extLst>
      <p:ext uri="{BB962C8B-B14F-4D97-AF65-F5344CB8AC3E}">
        <p14:creationId xmlns:p14="http://schemas.microsoft.com/office/powerpoint/2010/main" val="36787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138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PUBERTE NE ZAMAN BAŞLAR?</a:t>
            </a:r>
            <a:endParaRPr lang="en-US" sz="3200" b="1" dirty="0">
              <a:solidFill>
                <a:srgbClr val="CC00CC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0999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Kızlar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8-13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yaş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Erkekler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9-14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yaş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55800" y="2641600"/>
            <a:ext cx="48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55800" y="2968625"/>
            <a:ext cx="48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299" y="3457575"/>
            <a:ext cx="51678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3962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Maturasyon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dirty="0" smtClean="0"/>
              <a:t>Somatik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dirty="0" smtClean="0"/>
              <a:t>Kemik yaşı (10-11)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99781" y="2203450"/>
            <a:ext cx="4038600" cy="4572000"/>
            <a:chOff x="2976" y="1344"/>
            <a:chExt cx="2544" cy="2880"/>
          </a:xfrm>
        </p:grpSpPr>
        <p:sp>
          <p:nvSpPr>
            <p:cNvPr id="7180" name="AutoShape 4"/>
            <p:cNvSpPr>
              <a:spLocks noChangeArrowheads="1"/>
            </p:cNvSpPr>
            <p:nvPr/>
          </p:nvSpPr>
          <p:spPr bwMode="auto">
            <a:xfrm>
              <a:off x="3456" y="1344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81" name="Text Box 5"/>
            <p:cNvSpPr txBox="1">
              <a:spLocks noChangeArrowheads="1"/>
            </p:cNvSpPr>
            <p:nvPr/>
          </p:nvSpPr>
          <p:spPr bwMode="auto">
            <a:xfrm>
              <a:off x="3168" y="1920"/>
              <a:ext cx="1313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tr-TR" sz="2400" dirty="0">
                  <a:latin typeface="Arial" charset="0"/>
                </a:rPr>
                <a:t>Pubertenin</a:t>
              </a:r>
            </a:p>
            <a:p>
              <a:pPr>
                <a:spcBef>
                  <a:spcPct val="20000"/>
                </a:spcBef>
              </a:pPr>
              <a:r>
                <a:rPr lang="tr-TR" sz="2400" dirty="0">
                  <a:latin typeface="Arial" charset="0"/>
                </a:rPr>
                <a:t>biyolojik saati </a:t>
              </a:r>
            </a:p>
          </p:txBody>
        </p:sp>
        <p:pic>
          <p:nvPicPr>
            <p:cNvPr id="718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496"/>
              <a:ext cx="1682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AutoShape 7"/>
            <p:cNvSpPr>
              <a:spLocks noChangeArrowheads="1"/>
            </p:cNvSpPr>
            <p:nvPr/>
          </p:nvSpPr>
          <p:spPr bwMode="auto">
            <a:xfrm rot="2700000">
              <a:off x="4268" y="1650"/>
              <a:ext cx="212" cy="615"/>
            </a:xfrm>
            <a:prstGeom prst="downArrow">
              <a:avLst>
                <a:gd name="adj1" fmla="val 50000"/>
                <a:gd name="adj2" fmla="val 72524"/>
              </a:avLst>
            </a:prstGeom>
            <a:solidFill>
              <a:srgbClr val="8D7EE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84" name="Text Box 8"/>
            <p:cNvSpPr txBox="1">
              <a:spLocks noChangeArrowheads="1"/>
            </p:cNvSpPr>
            <p:nvPr/>
          </p:nvSpPr>
          <p:spPr bwMode="auto">
            <a:xfrm>
              <a:off x="4594" y="1420"/>
              <a:ext cx="9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tr-TR" sz="2800" b="1">
                  <a:solidFill>
                    <a:srgbClr val="8D7EE6"/>
                  </a:solidFill>
                  <a:latin typeface="Arial" charset="0"/>
                </a:rPr>
                <a:t>genler</a:t>
              </a:r>
            </a:p>
          </p:txBody>
        </p:sp>
      </p:grpSp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393700" y="2824163"/>
            <a:ext cx="2244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tr-TR" sz="3200">
                <a:latin typeface="Arial" charset="0"/>
              </a:rPr>
              <a:t> Beslenme</a:t>
            </a:r>
            <a:endParaRPr lang="tr-TR" sz="2400">
              <a:latin typeface="Arial" charset="0"/>
            </a:endParaRPr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409575" y="3367088"/>
            <a:ext cx="1749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tr-TR" sz="3200" dirty="0">
                <a:latin typeface="Arial" charset="0"/>
              </a:rPr>
              <a:t> Aktivite</a:t>
            </a:r>
            <a:endParaRPr lang="tr-TR" sz="2400" dirty="0">
              <a:latin typeface="Arial" charset="0"/>
            </a:endParaRPr>
          </a:p>
        </p:txBody>
      </p:sp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365125" y="2209800"/>
            <a:ext cx="3709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tr-TR" sz="3200" dirty="0">
                <a:latin typeface="Arial" charset="0"/>
              </a:rPr>
              <a:t> Emosyonel durum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211638" y="765175"/>
            <a:ext cx="2301875" cy="3200400"/>
            <a:chOff x="2688" y="336"/>
            <a:chExt cx="1450" cy="2016"/>
          </a:xfrm>
        </p:grpSpPr>
        <p:sp>
          <p:nvSpPr>
            <p:cNvPr id="7178" name="AutoShape 13"/>
            <p:cNvSpPr>
              <a:spLocks/>
            </p:cNvSpPr>
            <p:nvPr/>
          </p:nvSpPr>
          <p:spPr bwMode="auto">
            <a:xfrm>
              <a:off x="2688" y="336"/>
              <a:ext cx="240" cy="2016"/>
            </a:xfrm>
            <a:prstGeom prst="rightBrace">
              <a:avLst>
                <a:gd name="adj1" fmla="val 70000"/>
                <a:gd name="adj2" fmla="val 4727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024" y="1152"/>
              <a:ext cx="1114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tr-TR" sz="2400" dirty="0">
                  <a:solidFill>
                    <a:schemeClr val="bg1"/>
                  </a:solidFill>
                  <a:latin typeface="Arial" charset="0"/>
                </a:rPr>
                <a:t>OPTİMAL</a:t>
              </a:r>
            </a:p>
          </p:txBody>
        </p:sp>
      </p:grpSp>
      <p:sp>
        <p:nvSpPr>
          <p:cNvPr id="7176" name="Rectangle 15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7921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Pubertenin başlamasını etkileyen faktörler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7524749" y="2852738"/>
            <a:ext cx="1490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% 82-86  genler sorumlu</a:t>
            </a:r>
          </a:p>
        </p:txBody>
      </p:sp>
    </p:spTree>
    <p:extLst>
      <p:ext uri="{BB962C8B-B14F-4D97-AF65-F5344CB8AC3E}">
        <p14:creationId xmlns:p14="http://schemas.microsoft.com/office/powerpoint/2010/main" val="1237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uiExpand="1" build="p" autoUpdateAnimBg="0"/>
      <p:bldP spid="451593" grpId="0" autoUpdateAnimBg="0"/>
      <p:bldP spid="451594" grpId="0" autoUpdateAnimBg="0"/>
      <p:bldP spid="4515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91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Puberte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başlangıç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yaşı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ve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temposunu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etkileyen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faktörler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Avenir Black Oblique"/>
                <a:cs typeface="Avenir Black Oblique"/>
              </a:rPr>
              <a:t>nelerdir</a:t>
            </a:r>
            <a:r>
              <a:rPr lang="en-US" sz="3200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? </a:t>
            </a:r>
            <a:endParaRPr lang="en-US" sz="3200" dirty="0">
              <a:solidFill>
                <a:srgbClr val="CC00CC"/>
              </a:solidFill>
              <a:latin typeface="Avenir Black Oblique"/>
              <a:cs typeface="Avenir Black Oblique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7667"/>
            <a:ext cx="7408333" cy="345069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Genetik</a:t>
            </a:r>
            <a:endParaRPr lang="tr-TR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Etnik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tr-TR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Nutrisyonel</a:t>
            </a:r>
            <a:endParaRPr lang="tr-TR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Çevresel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faktörler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4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367" y="503766"/>
            <a:ext cx="8691033" cy="582083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3200" b="1" dirty="0" smtClean="0">
                <a:solidFill>
                  <a:srgbClr val="CC00CC"/>
                </a:solidFill>
                <a:cs typeface="Arial"/>
              </a:rPr>
              <a:t>GENETİK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  %50-80 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Kompleks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poligenik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GWA-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menarş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yaşı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varyasyonunun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%2.7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si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endParaRPr lang="en-US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6q21(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Arial"/>
              </a:rPr>
              <a:t>LIN28B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)-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menarş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yaşı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erkence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meme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gelişimi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hızlı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pubertal tempo,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daha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kısa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Arial"/>
              </a:rPr>
              <a:t>erişkin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 boy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>
              <a:buFont typeface="Arial"/>
              <a:buChar char="•"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MKRN3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9q31.2 (TMEM38B)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>
              <a:buFont typeface="Arial"/>
              <a:buChar char="•"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>
              <a:buFont typeface="Arial"/>
              <a:buChar char="•"/>
            </a:pP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16p13.12 (</a:t>
            </a:r>
            <a:r>
              <a:rPr lang="nl-NL" sz="2400" dirty="0">
                <a:solidFill>
                  <a:schemeClr val="bg2">
                    <a:lumMod val="50000"/>
                  </a:schemeClr>
                </a:solidFill>
                <a:cs typeface="Arial"/>
              </a:rPr>
              <a:t>MKL2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) (Erkek)</a:t>
            </a:r>
            <a:endParaRPr lang="hr-HR" sz="2400" dirty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0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8700" y="2552700"/>
            <a:ext cx="4326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PUBERTE NEDİR ?</a:t>
            </a:r>
            <a:endParaRPr lang="en-US" sz="3600" b="1" dirty="0">
              <a:solidFill>
                <a:srgbClr val="CC00CC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0269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412491"/>
            <a:ext cx="5207000" cy="1843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500" y="584200"/>
            <a:ext cx="14287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GABRA1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NPYR1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LIN28B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LEP</a:t>
            </a:r>
          </a:p>
          <a:p>
            <a:r>
              <a:rPr lang="en-US" sz="2400" dirty="0" smtClean="0">
                <a:latin typeface="+mj-lt"/>
                <a:cs typeface="Times New Roman"/>
              </a:rPr>
              <a:t>LEPR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TAC3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TACR3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KISS1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KISS1R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MKRN3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TTF1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EAP1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E2Rα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408767" y="2662767"/>
            <a:ext cx="5973233" cy="702733"/>
          </a:xfrm>
          <a:solidFill>
            <a:srgbClr val="CC00C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KISS 1, KISS1R,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MKRN3, DLK1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15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401"/>
            <a:ext cx="8229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+mj-lt"/>
                <a:cs typeface="Arial"/>
              </a:rPr>
              <a:t>NUTRİSYONEL/ÇEVRESEL</a:t>
            </a:r>
            <a:endParaRPr lang="en-US" sz="2800" b="1" dirty="0">
              <a:solidFill>
                <a:srgbClr val="CC00CC"/>
              </a:solidFill>
              <a:latin typeface="+mj-lt"/>
              <a:cs typeface="Arial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558ED5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OBEZİTE</a:t>
            </a:r>
            <a:endParaRPr lang="en-US" sz="2800" b="1" dirty="0" smtClean="0">
              <a:solidFill>
                <a:srgbClr val="CC00CC"/>
              </a:solidFill>
              <a:latin typeface="+mj-lt"/>
            </a:endParaRPr>
          </a:p>
          <a:p>
            <a:r>
              <a:rPr lang="en-US" sz="2800" dirty="0" smtClean="0">
                <a:latin typeface="+mj-lt"/>
                <a:cs typeface="Times New Roman"/>
              </a:rPr>
              <a:t>Meme </a:t>
            </a:r>
            <a:r>
              <a:rPr lang="en-US" sz="2800" dirty="0" err="1" smtClean="0">
                <a:latin typeface="+mj-lt"/>
                <a:cs typeface="Times New Roman"/>
              </a:rPr>
              <a:t>gelişim</a:t>
            </a:r>
            <a:r>
              <a:rPr lang="en-US" sz="2800" dirty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yaşı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ve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menarş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yaşı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ile</a:t>
            </a:r>
            <a:r>
              <a:rPr lang="en-US" sz="2800" dirty="0" smtClean="0">
                <a:latin typeface="+mj-lt"/>
                <a:cs typeface="Times New Roman"/>
              </a:rPr>
              <a:t> VKİ  </a:t>
            </a:r>
            <a:r>
              <a:rPr lang="en-US" sz="2800" dirty="0" err="1" smtClean="0">
                <a:latin typeface="+mj-lt"/>
                <a:cs typeface="Times New Roman"/>
              </a:rPr>
              <a:t>arasında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negatif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korelasyon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1400" i="1" dirty="0" smtClean="0">
                <a:latin typeface="+mj-lt"/>
                <a:cs typeface="Times New Roman"/>
              </a:rPr>
              <a:t>                                                                                                          Pediatrics</a:t>
            </a:r>
            <a:r>
              <a:rPr lang="en-US" sz="1400" i="1" dirty="0">
                <a:latin typeface="+mj-lt"/>
                <a:cs typeface="Times New Roman"/>
              </a:rPr>
              <a:t>. 2008 Feb;121 </a:t>
            </a:r>
            <a:r>
              <a:rPr lang="en-US" sz="1400" i="1" dirty="0" err="1">
                <a:latin typeface="+mj-lt"/>
                <a:cs typeface="Times New Roman"/>
              </a:rPr>
              <a:t>Suppl</a:t>
            </a:r>
            <a:r>
              <a:rPr lang="en-US" sz="1400" i="1" dirty="0">
                <a:latin typeface="+mj-lt"/>
                <a:cs typeface="Times New Roman"/>
              </a:rPr>
              <a:t> 3:S208-</a:t>
            </a:r>
            <a:r>
              <a:rPr lang="en-US" sz="1400" i="1" dirty="0" smtClean="0">
                <a:latin typeface="+mj-lt"/>
                <a:cs typeface="Times New Roman"/>
              </a:rPr>
              <a:t>17</a:t>
            </a:r>
          </a:p>
          <a:p>
            <a:endParaRPr lang="en-US" sz="1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3440028"/>
            <a:ext cx="81915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 New Roman"/>
              </a:rPr>
              <a:t>Premature </a:t>
            </a:r>
            <a:r>
              <a:rPr lang="en-US" sz="2400" dirty="0" err="1">
                <a:latin typeface="+mj-lt"/>
                <a:cs typeface="Times New Roman"/>
              </a:rPr>
              <a:t>telarş</a:t>
            </a:r>
            <a:r>
              <a:rPr lang="en-US" sz="2400" dirty="0">
                <a:latin typeface="+mj-lt"/>
                <a:cs typeface="Times New Roman"/>
              </a:rPr>
              <a:t> </a:t>
            </a:r>
            <a:r>
              <a:rPr lang="en-US" sz="2400" dirty="0" err="1">
                <a:latin typeface="+mj-lt"/>
                <a:cs typeface="Times New Roman"/>
              </a:rPr>
              <a:t>ile</a:t>
            </a:r>
            <a:r>
              <a:rPr lang="en-US" sz="2400" dirty="0">
                <a:latin typeface="+mj-lt"/>
                <a:cs typeface="Times New Roman"/>
              </a:rPr>
              <a:t> VKİ Z </a:t>
            </a:r>
            <a:r>
              <a:rPr lang="en-US" sz="2400" dirty="0" err="1">
                <a:latin typeface="+mj-lt"/>
                <a:cs typeface="Times New Roman"/>
              </a:rPr>
              <a:t>skoru</a:t>
            </a:r>
            <a:r>
              <a:rPr lang="en-US" sz="2400" dirty="0">
                <a:latin typeface="+mj-lt"/>
                <a:cs typeface="Times New Roman"/>
              </a:rPr>
              <a:t> </a:t>
            </a:r>
            <a:r>
              <a:rPr lang="en-US" sz="2400" dirty="0" err="1">
                <a:latin typeface="+mj-lt"/>
                <a:cs typeface="Times New Roman"/>
              </a:rPr>
              <a:t>arasında</a:t>
            </a:r>
            <a:r>
              <a:rPr lang="en-US" sz="2400" dirty="0">
                <a:latin typeface="+mj-lt"/>
                <a:cs typeface="Times New Roman"/>
              </a:rPr>
              <a:t> </a:t>
            </a:r>
            <a:r>
              <a:rPr lang="en-US" sz="2400" dirty="0" err="1">
                <a:latin typeface="+mj-lt"/>
                <a:cs typeface="Times New Roman"/>
              </a:rPr>
              <a:t>güçlü</a:t>
            </a:r>
            <a:r>
              <a:rPr lang="en-US" sz="2400" dirty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bir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>
                <a:latin typeface="+mj-lt"/>
                <a:cs typeface="Times New Roman"/>
              </a:rPr>
              <a:t>korelasyon</a:t>
            </a:r>
            <a:r>
              <a:rPr lang="en-US" sz="2400" dirty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mevcut</a:t>
            </a:r>
            <a:r>
              <a:rPr lang="en-US" sz="2400" dirty="0" smtClean="0">
                <a:latin typeface="+mj-lt"/>
                <a:cs typeface="Times New Roman"/>
              </a:rPr>
              <a:t>.</a:t>
            </a:r>
            <a:r>
              <a:rPr lang="tr-TR" sz="2400" dirty="0" smtClean="0">
                <a:latin typeface="+mj-lt"/>
                <a:cs typeface="Times New Roman"/>
              </a:rPr>
              <a:t> </a:t>
            </a:r>
            <a:r>
              <a:rPr lang="en-US" sz="2400" dirty="0" smtClean="0">
                <a:latin typeface="+mj-lt"/>
                <a:cs typeface="Times New Roman"/>
              </a:rPr>
              <a:t>PT </a:t>
            </a:r>
            <a:r>
              <a:rPr lang="en-US" sz="2400" dirty="0" err="1">
                <a:latin typeface="+mj-lt"/>
                <a:cs typeface="Times New Roman"/>
              </a:rPr>
              <a:t>olan</a:t>
            </a:r>
            <a:r>
              <a:rPr lang="en-US" sz="2400" dirty="0">
                <a:latin typeface="+mj-lt"/>
                <a:cs typeface="Times New Roman"/>
              </a:rPr>
              <a:t> </a:t>
            </a:r>
            <a:r>
              <a:rPr lang="en-US" sz="2400" dirty="0" smtClean="0">
                <a:latin typeface="+mj-lt"/>
                <a:cs typeface="Times New Roman"/>
              </a:rPr>
              <a:t>   </a:t>
            </a:r>
            <a:r>
              <a:rPr lang="en-US" sz="2400" dirty="0" err="1" smtClean="0">
                <a:latin typeface="+mj-lt"/>
                <a:cs typeface="Times New Roman"/>
              </a:rPr>
              <a:t>kızların</a:t>
            </a:r>
            <a:r>
              <a:rPr lang="en-US" sz="2400" dirty="0" smtClean="0">
                <a:latin typeface="+mj-lt"/>
                <a:cs typeface="Times New Roman"/>
              </a:rPr>
              <a:t> %</a:t>
            </a:r>
            <a:r>
              <a:rPr lang="en-US" sz="2400" dirty="0">
                <a:latin typeface="+mj-lt"/>
                <a:cs typeface="Times New Roman"/>
              </a:rPr>
              <a:t>56 </a:t>
            </a:r>
            <a:r>
              <a:rPr lang="en-US" sz="2400" dirty="0" err="1">
                <a:latin typeface="+mj-lt"/>
                <a:cs typeface="Times New Roman"/>
              </a:rPr>
              <a:t>sında</a:t>
            </a:r>
            <a:r>
              <a:rPr lang="en-US" sz="2400" dirty="0">
                <a:latin typeface="+mj-lt"/>
                <a:cs typeface="Times New Roman"/>
              </a:rPr>
              <a:t> VKİ Z </a:t>
            </a:r>
            <a:r>
              <a:rPr lang="en-US" sz="2400" dirty="0" err="1">
                <a:latin typeface="+mj-lt"/>
                <a:cs typeface="Times New Roman"/>
              </a:rPr>
              <a:t>skoru</a:t>
            </a:r>
            <a:r>
              <a:rPr lang="en-US" sz="2400" dirty="0">
                <a:latin typeface="+mj-lt"/>
                <a:cs typeface="Times New Roman"/>
              </a:rPr>
              <a:t> </a:t>
            </a:r>
            <a:r>
              <a:rPr lang="en-US" sz="2400" dirty="0" smtClean="0">
                <a:latin typeface="+mj-lt"/>
                <a:cs typeface="Times New Roman"/>
              </a:rPr>
              <a:t>1 SDS </a:t>
            </a:r>
            <a:r>
              <a:rPr lang="en-US" sz="2400" dirty="0">
                <a:latin typeface="+mj-lt"/>
                <a:cs typeface="Times New Roman"/>
              </a:rPr>
              <a:t>in </a:t>
            </a:r>
            <a:r>
              <a:rPr lang="en-US" sz="2400" dirty="0" err="1">
                <a:latin typeface="+mj-lt"/>
                <a:cs typeface="Times New Roman"/>
              </a:rPr>
              <a:t>üzerinde</a:t>
            </a:r>
            <a:r>
              <a:rPr lang="en-US" sz="2400" dirty="0" smtClean="0">
                <a:latin typeface="+mj-lt"/>
                <a:cs typeface="Times New Roman"/>
              </a:rPr>
              <a:t>, PT </a:t>
            </a:r>
            <a:r>
              <a:rPr lang="en-US" sz="2400" dirty="0" err="1">
                <a:latin typeface="+mj-lt"/>
                <a:cs typeface="Times New Roman"/>
              </a:rPr>
              <a:t>olmayanlarda</a:t>
            </a:r>
            <a:r>
              <a:rPr lang="en-US" sz="2400" dirty="0">
                <a:latin typeface="+mj-lt"/>
                <a:cs typeface="Times New Roman"/>
              </a:rPr>
              <a:t> </a:t>
            </a:r>
            <a:r>
              <a:rPr lang="en-US" sz="2400" dirty="0" err="1">
                <a:latin typeface="+mj-lt"/>
                <a:cs typeface="Times New Roman"/>
              </a:rPr>
              <a:t>oran</a:t>
            </a:r>
            <a:r>
              <a:rPr lang="en-US" sz="2400" dirty="0">
                <a:latin typeface="+mj-lt"/>
                <a:cs typeface="Times New Roman"/>
              </a:rPr>
              <a:t> %22.9</a:t>
            </a:r>
          </a:p>
          <a:p>
            <a:r>
              <a:rPr lang="en-US" sz="2400" dirty="0">
                <a:latin typeface="+mj-lt"/>
                <a:cs typeface="Times New Roman"/>
              </a:rPr>
              <a:t>                                          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i="1" dirty="0" err="1">
                <a:latin typeface="+mj-lt"/>
                <a:cs typeface="Times New Roman"/>
              </a:rPr>
              <a:t>Acta</a:t>
            </a:r>
            <a:r>
              <a:rPr lang="en-US" i="1" dirty="0">
                <a:latin typeface="+mj-lt"/>
                <a:cs typeface="Times New Roman"/>
              </a:rPr>
              <a:t> </a:t>
            </a:r>
            <a:r>
              <a:rPr lang="en-US" i="1" dirty="0" err="1">
                <a:latin typeface="+mj-lt"/>
                <a:cs typeface="Times New Roman"/>
              </a:rPr>
              <a:t>Paediatr</a:t>
            </a:r>
            <a:r>
              <a:rPr lang="en-US" i="1" dirty="0">
                <a:latin typeface="+mj-lt"/>
                <a:cs typeface="Times New Roman"/>
              </a:rPr>
              <a:t>. 2012 </a:t>
            </a:r>
            <a:r>
              <a:rPr lang="en-US" i="1" dirty="0" smtClean="0">
                <a:latin typeface="+mj-lt"/>
                <a:cs typeface="Times New Roman"/>
              </a:rPr>
              <a:t>Feb101</a:t>
            </a:r>
            <a:r>
              <a:rPr lang="en-US" i="1" dirty="0">
                <a:latin typeface="+mj-lt"/>
                <a:cs typeface="Times New Roman"/>
              </a:rPr>
              <a:t>(2):e71-5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01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508000"/>
            <a:ext cx="8229600" cy="413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İNTRAUTERİN BÜYÜME GERİLİĞİ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SGA,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kızlarda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idiopatik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CPP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için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bağımsız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risk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faktörü</a:t>
            </a:r>
            <a:endParaRPr lang="en-US" sz="2000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                                                                     </a:t>
            </a:r>
            <a:r>
              <a:rPr lang="en-US" sz="1600" i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Eur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+mj-lt"/>
                <a:cs typeface="Times New Roman"/>
              </a:rPr>
              <a:t>J </a:t>
            </a:r>
            <a:r>
              <a:rPr lang="en-US" sz="1600" i="1" dirty="0" err="1">
                <a:solidFill>
                  <a:srgbClr val="000000"/>
                </a:solidFill>
                <a:latin typeface="+mj-lt"/>
                <a:cs typeface="Times New Roman"/>
              </a:rPr>
              <a:t>Endocrinol</a:t>
            </a:r>
            <a:r>
              <a:rPr lang="en-US" sz="1600" i="1" dirty="0">
                <a:solidFill>
                  <a:srgbClr val="000000"/>
                </a:solidFill>
                <a:latin typeface="+mj-lt"/>
                <a:cs typeface="Times New Roman"/>
              </a:rPr>
              <a:t>. 2012 </a:t>
            </a:r>
            <a:endParaRPr lang="en-US" sz="1600" i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  <a:cs typeface="Times New Roman"/>
              </a:rPr>
              <a:t>‘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Thrifty gene’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hipotezi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İntrauterin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malnutrisyon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Fetal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programlanma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Hızlı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postnatal kilo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alımı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/>
              </a:rPr>
              <a:t>VKİ 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  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Puberte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prekoks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0" y="1879600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2050" y="2273300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75300" y="2273300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49236" y="2051050"/>
            <a:ext cx="0" cy="317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2000" y="2641600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54182" y="1011382"/>
            <a:ext cx="745374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58ED5"/>
                </a:solidFill>
                <a:cs typeface="Times New Roman"/>
              </a:rPr>
              <a:t> </a:t>
            </a:r>
            <a:r>
              <a:rPr lang="en-US" sz="2400" b="1" dirty="0">
                <a:solidFill>
                  <a:srgbClr val="CC00CC"/>
                </a:solidFill>
                <a:cs typeface="Times New Roman"/>
              </a:rPr>
              <a:t>DİYET</a:t>
            </a:r>
          </a:p>
          <a:p>
            <a:r>
              <a:rPr lang="en-US" dirty="0" err="1">
                <a:solidFill>
                  <a:srgbClr val="000000"/>
                </a:solidFill>
                <a:cs typeface="Times New Roman"/>
              </a:rPr>
              <a:t>Sadece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Anne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sütü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alımında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1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aylık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uzama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erken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menarş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riskinde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(&lt;12.1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yaş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)   %6 </a:t>
            </a:r>
            <a:r>
              <a:rPr lang="en-US" dirty="0" err="1" smtClean="0">
                <a:solidFill>
                  <a:srgbClr val="000000"/>
                </a:solidFill>
                <a:cs typeface="Times New Roman"/>
              </a:rPr>
              <a:t>azalma</a:t>
            </a:r>
            <a:endParaRPr lang="tr-TR" dirty="0" smtClean="0">
              <a:solidFill>
                <a:srgbClr val="000000"/>
              </a:solidFill>
              <a:cs typeface="Times New Roman"/>
            </a:endParaRPr>
          </a:p>
          <a:p>
            <a:endParaRPr lang="tr-TR" dirty="0">
              <a:solidFill>
                <a:srgbClr val="000000"/>
              </a:solidFill>
              <a:cs typeface="Times New Roman"/>
            </a:endParaRPr>
          </a:p>
          <a:p>
            <a:endParaRPr lang="tr-TR" dirty="0" smtClean="0">
              <a:solidFill>
                <a:srgbClr val="000000"/>
              </a:solidFill>
              <a:cs typeface="Times New Roman"/>
            </a:endParaRPr>
          </a:p>
          <a:p>
            <a:endParaRPr lang="en-US" dirty="0">
              <a:solidFill>
                <a:srgbClr val="000000"/>
              </a:solidFill>
              <a:cs typeface="Times New Roman"/>
            </a:endParaRPr>
          </a:p>
          <a:p>
            <a:endParaRPr lang="en-US" dirty="0">
              <a:solidFill>
                <a:srgbClr val="000000"/>
              </a:solidFill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cs typeface="Times New Roman"/>
              </a:rPr>
              <a:t>Anne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sütü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alımı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veya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çocukluk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çağında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süt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tüketimi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ile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puberte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zamanı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endParaRPr lang="tr-TR" dirty="0" smtClean="0">
              <a:solidFill>
                <a:srgbClr val="000000"/>
              </a:solidFill>
              <a:cs typeface="Times New Roman"/>
            </a:endParaRPr>
          </a:p>
          <a:p>
            <a:r>
              <a:rPr lang="en-US" dirty="0" err="1" smtClean="0">
                <a:solidFill>
                  <a:srgbClr val="000000"/>
                </a:solidFill>
                <a:cs typeface="Times New Roman"/>
              </a:rPr>
              <a:t>arasında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/>
              </a:rPr>
              <a:t>ilişki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yok</a:t>
            </a:r>
            <a:endParaRPr lang="tr-TR" dirty="0" smtClean="0">
              <a:solidFill>
                <a:srgbClr val="000000"/>
              </a:solidFill>
              <a:cs typeface="Times New Roman"/>
            </a:endParaRPr>
          </a:p>
          <a:p>
            <a:endParaRPr lang="tr-TR" dirty="0">
              <a:solidFill>
                <a:srgbClr val="000000"/>
              </a:solidFill>
              <a:cs typeface="Times New Roman"/>
            </a:endParaRPr>
          </a:p>
          <a:p>
            <a:endParaRPr lang="tr-TR" dirty="0" smtClean="0">
              <a:solidFill>
                <a:srgbClr val="000000"/>
              </a:solidFill>
              <a:cs typeface="Times New Roman"/>
            </a:endParaRPr>
          </a:p>
          <a:p>
            <a:endParaRPr lang="tr-TR" dirty="0">
              <a:solidFill>
                <a:srgbClr val="000000"/>
              </a:solidFill>
              <a:cs typeface="Times New Roman"/>
            </a:endParaRPr>
          </a:p>
          <a:p>
            <a:endParaRPr lang="en-US" dirty="0">
              <a:solidFill>
                <a:srgbClr val="000000"/>
              </a:solidFill>
              <a:cs typeface="Times New Roman"/>
            </a:endParaRPr>
          </a:p>
          <a:p>
            <a:endParaRPr lang="en-US" dirty="0">
              <a:solidFill>
                <a:srgbClr val="000000"/>
              </a:solidFill>
              <a:cs typeface="Times New Roman"/>
            </a:endParaRPr>
          </a:p>
          <a:p>
            <a:r>
              <a:rPr lang="hu-HU" dirty="0">
                <a:solidFill>
                  <a:srgbClr val="000000"/>
                </a:solidFill>
                <a:cs typeface="Times New Roman"/>
              </a:rPr>
              <a:t>Çocukluk çağında inek sütü alımı ile menarş yaşı arasında negatif korelasyon</a:t>
            </a:r>
          </a:p>
        </p:txBody>
      </p:sp>
      <p:sp>
        <p:nvSpPr>
          <p:cNvPr id="3" name="TextBox 24"/>
          <p:cNvSpPr txBox="1"/>
          <p:nvPr/>
        </p:nvSpPr>
        <p:spPr>
          <a:xfrm>
            <a:off x="4970329" y="2035768"/>
            <a:ext cx="3037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 Am J </a:t>
            </a:r>
            <a:r>
              <a:rPr lang="de-DE" sz="1600" i="1" dirty="0" err="1"/>
              <a:t>Epidemiol</a:t>
            </a:r>
            <a:r>
              <a:rPr lang="de-DE" sz="1600" i="1" dirty="0"/>
              <a:t>. 2011; 173:971–7 </a:t>
            </a:r>
            <a:endParaRPr lang="en-US" sz="1600" dirty="0"/>
          </a:p>
        </p:txBody>
      </p:sp>
      <p:sp>
        <p:nvSpPr>
          <p:cNvPr id="4" name="TextBox 22"/>
          <p:cNvSpPr txBox="1"/>
          <p:nvPr/>
        </p:nvSpPr>
        <p:spPr>
          <a:xfrm>
            <a:off x="5607050" y="5698024"/>
            <a:ext cx="24291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PLoS ONE. 2011; 6:e14685 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5" name="TextBox 23"/>
          <p:cNvSpPr txBox="1"/>
          <p:nvPr/>
        </p:nvSpPr>
        <p:spPr>
          <a:xfrm>
            <a:off x="5469004" y="3838770"/>
            <a:ext cx="270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 </a:t>
            </a:r>
            <a:r>
              <a:rPr lang="hu-HU" sz="1600" i="1" dirty="0"/>
              <a:t>Pediatrics. 2012; 130:e631–9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34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8229600" cy="5461000"/>
          </a:xfrm>
        </p:spPr>
        <p:txBody>
          <a:bodyPr>
            <a:normAutofit/>
          </a:bodyPr>
          <a:lstStyle/>
          <a:p>
            <a:r>
              <a:rPr lang="ro-RO" sz="2000" dirty="0" smtClean="0">
                <a:latin typeface="+mj-lt"/>
              </a:rPr>
              <a:t>Hayvansal protein alımı- Erken puberte    </a:t>
            </a:r>
          </a:p>
          <a:p>
            <a:endParaRPr lang="ro-RO" sz="2000" dirty="0" smtClean="0">
              <a:latin typeface="+mj-lt"/>
            </a:endParaRPr>
          </a:p>
          <a:p>
            <a:r>
              <a:rPr lang="ro-RO" sz="2000" dirty="0" smtClean="0">
                <a:latin typeface="+mj-lt"/>
              </a:rPr>
              <a:t>Vitamin D eksikliği- menarş yaşında erkene kayma</a:t>
            </a:r>
          </a:p>
          <a:p>
            <a:endParaRPr lang="ro-RO" sz="2000" dirty="0">
              <a:latin typeface="+mj-lt"/>
            </a:endParaRPr>
          </a:p>
          <a:p>
            <a:endParaRPr lang="ro-RO" dirty="0" smtClean="0">
              <a:latin typeface="+mj-lt"/>
            </a:endParaRPr>
          </a:p>
          <a:p>
            <a:pPr marL="0" indent="0">
              <a:buNone/>
            </a:pPr>
            <a:r>
              <a:rPr lang="ro-RO" sz="2800" dirty="0" smtClean="0">
                <a:latin typeface="+mj-lt"/>
              </a:rPr>
              <a:t> </a:t>
            </a:r>
            <a:r>
              <a:rPr lang="ro-RO" sz="2800" dirty="0" smtClean="0">
                <a:solidFill>
                  <a:srgbClr val="CC00CC"/>
                </a:solidFill>
                <a:latin typeface="+mj-lt"/>
              </a:rPr>
              <a:t>MATERNAL FAKTÖRLER</a:t>
            </a:r>
          </a:p>
          <a:p>
            <a:r>
              <a:rPr lang="ro-RO" sz="2000" dirty="0" smtClean="0">
                <a:latin typeface="+mj-lt"/>
              </a:rPr>
              <a:t>Maternal sigara içimi- Puberte yaşında erkene kayma</a:t>
            </a:r>
          </a:p>
          <a:p>
            <a:pPr marL="0" indent="0">
              <a:buNone/>
            </a:pPr>
            <a:r>
              <a:rPr lang="ro-RO" sz="2000" dirty="0">
                <a:latin typeface="+mj-lt"/>
              </a:rPr>
              <a:t> </a:t>
            </a:r>
            <a:r>
              <a:rPr lang="ro-RO" sz="2000" dirty="0" smtClean="0">
                <a:latin typeface="+mj-lt"/>
              </a:rPr>
              <a:t>                                 </a:t>
            </a:r>
          </a:p>
          <a:p>
            <a:r>
              <a:rPr lang="ro-RO" sz="2000" dirty="0" smtClean="0">
                <a:latin typeface="+mj-lt"/>
              </a:rPr>
              <a:t>Preeklampsi- Etkisiz</a:t>
            </a:r>
          </a:p>
          <a:p>
            <a:endParaRPr lang="ro-RO" sz="2000" dirty="0">
              <a:latin typeface="+mj-lt"/>
            </a:endParaRPr>
          </a:p>
          <a:p>
            <a:r>
              <a:rPr lang="ro-RO" sz="2000" dirty="0" smtClean="0">
                <a:latin typeface="+mj-lt"/>
              </a:rPr>
              <a:t>IVF - Etkisiz</a:t>
            </a:r>
            <a:endParaRPr lang="ro-RO" sz="2000" dirty="0">
              <a:latin typeface="+mj-lt"/>
            </a:endParaRPr>
          </a:p>
          <a:p>
            <a:pPr marL="0" indent="0">
              <a:buNone/>
            </a:pPr>
            <a:r>
              <a:rPr lang="ro-RO" sz="2000" dirty="0" smtClean="0">
                <a:latin typeface="+mj-lt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8900" y="825788"/>
            <a:ext cx="251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i="1" dirty="0"/>
              <a:t>Nutr Rev. 2012; 70:133– </a:t>
            </a:r>
            <a:r>
              <a:rPr lang="ro-RO" sz="1600" i="1" dirty="0" smtClean="0"/>
              <a:t>52 </a:t>
            </a:r>
            <a:endParaRPr lang="ro-RO" sz="1600" i="1" dirty="0"/>
          </a:p>
          <a:p>
            <a:endParaRPr lang="en-US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2870781" y="1542534"/>
            <a:ext cx="3199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Am J </a:t>
            </a:r>
            <a:r>
              <a:rPr lang="de-DE" dirty="0" err="1"/>
              <a:t>Clin</a:t>
            </a:r>
            <a:r>
              <a:rPr lang="de-DE" dirty="0"/>
              <a:t> </a:t>
            </a:r>
            <a:r>
              <a:rPr lang="de-DE" dirty="0" err="1"/>
              <a:t>Nutr</a:t>
            </a:r>
            <a:r>
              <a:rPr lang="de-DE" dirty="0"/>
              <a:t>. 2011; 94:1020–5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3472934"/>
            <a:ext cx="3314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/>
              <a:t>Hum </a:t>
            </a:r>
            <a:r>
              <a:rPr lang="de-DE" sz="1600" i="1" dirty="0" err="1"/>
              <a:t>Reprod</a:t>
            </a:r>
            <a:r>
              <a:rPr lang="de-DE" sz="1600" i="1" dirty="0"/>
              <a:t>. 2011; 26:259–</a:t>
            </a:r>
            <a:r>
              <a:rPr lang="de-DE" sz="1600" i="1" dirty="0" smtClean="0"/>
              <a:t>65 </a:t>
            </a:r>
            <a:endParaRPr lang="ro-RO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350081" y="3968234"/>
            <a:ext cx="261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 </a:t>
            </a:r>
            <a:r>
              <a:rPr lang="ro-RO" sz="1600" i="1" dirty="0"/>
              <a:t>Pediatr Res. 2001; 49:763–</a:t>
            </a:r>
            <a:r>
              <a:rPr lang="ro-RO" sz="1600" i="1" dirty="0" smtClean="0"/>
              <a:t>9</a:t>
            </a:r>
            <a:endParaRPr lang="ro-RO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63466" y="4718983"/>
            <a:ext cx="2628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i="1" dirty="0"/>
              <a:t>Fertil Steril. 2011; 95:528–33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168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23" y="1296193"/>
            <a:ext cx="7458076" cy="4525963"/>
          </a:xfrm>
        </p:spPr>
        <p:txBody>
          <a:bodyPr/>
          <a:lstStyle/>
          <a:p>
            <a:pPr marL="36576" indent="0">
              <a:buNone/>
            </a:pPr>
            <a:endParaRPr lang="tr-TR" sz="2000" dirty="0" smtClean="0">
              <a:solidFill>
                <a:srgbClr val="000000"/>
              </a:solidFill>
              <a:latin typeface="+mj-lt"/>
            </a:endParaRPr>
          </a:p>
          <a:p>
            <a:pPr marL="36576" indent="0">
              <a:buNone/>
            </a:pPr>
            <a:endParaRPr lang="tr-TR" sz="2000" dirty="0" smtClean="0">
              <a:solidFill>
                <a:srgbClr val="000000"/>
              </a:solidFill>
              <a:latin typeface="+mj-lt"/>
            </a:endParaRPr>
          </a:p>
          <a:p>
            <a:pPr marL="36576" indent="0">
              <a:buNone/>
            </a:pPr>
            <a:endParaRPr lang="tr-TR" sz="2000" dirty="0" smtClean="0">
              <a:solidFill>
                <a:srgbClr val="000000"/>
              </a:solidFill>
              <a:latin typeface="+mj-lt"/>
            </a:endParaRPr>
          </a:p>
          <a:p>
            <a:r>
              <a:rPr lang="tr-TR" sz="2800" dirty="0" smtClean="0">
                <a:solidFill>
                  <a:srgbClr val="000000"/>
                </a:solidFill>
                <a:latin typeface="+mj-lt"/>
              </a:rPr>
              <a:t>Sıcak-Soğuk</a:t>
            </a:r>
          </a:p>
          <a:p>
            <a:endParaRPr lang="tr-TR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tr-TR" sz="2800" dirty="0" smtClean="0">
                <a:solidFill>
                  <a:srgbClr val="000000"/>
                </a:solidFill>
                <a:latin typeface="+mj-lt"/>
              </a:rPr>
              <a:t>Fotostimulasyonun inhibitör etkisi( Gözleri görmeyen kızlarda erken menarş                            </a:t>
            </a:r>
            <a:r>
              <a:rPr lang="de-DE" sz="2000" i="1" dirty="0" err="1">
                <a:latin typeface="+mj-lt"/>
              </a:rPr>
              <a:t>Ophthalmic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Epidemiol</a:t>
            </a:r>
            <a:r>
              <a:rPr lang="de-DE" sz="2000" i="1" dirty="0">
                <a:latin typeface="+mj-lt"/>
              </a:rPr>
              <a:t>. 2009 Jul-Aug;16(4):243-</a:t>
            </a:r>
            <a:r>
              <a:rPr lang="de-DE" sz="2000" i="1" dirty="0" smtClean="0">
                <a:latin typeface="+mj-lt"/>
              </a:rPr>
              <a:t>8</a:t>
            </a:r>
          </a:p>
          <a:p>
            <a:pPr marL="36576" indent="0">
              <a:buNone/>
            </a:pPr>
            <a:r>
              <a:rPr lang="de-DE" sz="20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2000" i="1" dirty="0" smtClean="0">
                <a:solidFill>
                  <a:srgbClr val="000000"/>
                </a:solidFill>
                <a:latin typeface="+mj-lt"/>
              </a:rPr>
              <a:t>                                  </a:t>
            </a:r>
            <a:endParaRPr lang="tr-TR" sz="2000" i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489891"/>
            <a:ext cx="4010025" cy="2295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065360"/>
            <a:ext cx="5194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" indent="0">
              <a:buNone/>
            </a:pPr>
            <a:r>
              <a:rPr lang="tr-TR" sz="2400" b="1" dirty="0">
                <a:solidFill>
                  <a:srgbClr val="CC00CC"/>
                </a:solidFill>
                <a:latin typeface="+mj-lt"/>
              </a:rPr>
              <a:t>AYDINLIK-KARANLIK SİKLÜSLERİ VE İKLİM </a:t>
            </a:r>
          </a:p>
        </p:txBody>
      </p:sp>
    </p:spTree>
    <p:extLst>
      <p:ext uri="{BB962C8B-B14F-4D97-AF65-F5344CB8AC3E}">
        <p14:creationId xmlns:p14="http://schemas.microsoft.com/office/powerpoint/2010/main" val="30808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8037"/>
            <a:ext cx="8229600" cy="4525963"/>
          </a:xfrm>
        </p:spPr>
        <p:txBody>
          <a:bodyPr>
            <a:normAutofit/>
          </a:bodyPr>
          <a:lstStyle/>
          <a:p>
            <a:pPr marL="493776" indent="-457200"/>
            <a:r>
              <a:rPr lang="en-US" sz="2800" dirty="0" err="1" smtClean="0">
                <a:latin typeface="+mj-lt"/>
              </a:rPr>
              <a:t>Psikolojik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stres</a:t>
            </a:r>
            <a:endParaRPr lang="en-US" sz="2800" dirty="0" smtClean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    </a:t>
            </a:r>
            <a:r>
              <a:rPr lang="en-US" sz="2800" dirty="0" err="1" smtClean="0">
                <a:latin typeface="+mj-lt"/>
              </a:rPr>
              <a:t>Parçalanmış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aile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babanın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yokluğu</a:t>
            </a:r>
            <a:endParaRPr lang="en-US" sz="2800" dirty="0" smtClean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    </a:t>
            </a:r>
            <a:r>
              <a:rPr lang="en-US" sz="2800" dirty="0" err="1" smtClean="0">
                <a:latin typeface="+mj-lt"/>
              </a:rPr>
              <a:t>Göç</a:t>
            </a:r>
            <a:endParaRPr lang="en-US" sz="2800" dirty="0" smtClean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     </a:t>
            </a:r>
            <a:r>
              <a:rPr lang="en-US" sz="2800" dirty="0" err="1" smtClean="0">
                <a:latin typeface="+mj-lt"/>
              </a:rPr>
              <a:t>Evlat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edinilme</a:t>
            </a:r>
            <a:endParaRPr lang="en-US" sz="2800" dirty="0" smtClean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     </a:t>
            </a:r>
            <a:r>
              <a:rPr lang="en-US" sz="2800" dirty="0" err="1" smtClean="0">
                <a:latin typeface="+mj-lt"/>
              </a:rPr>
              <a:t>Cinsel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istismar</a:t>
            </a:r>
            <a:endParaRPr lang="en-US" sz="28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2065" y="5104803"/>
            <a:ext cx="4941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latin typeface="+mj-lt"/>
              </a:rPr>
              <a:t>Pediatrics. 2006; 118:e391–</a:t>
            </a:r>
            <a:r>
              <a:rPr lang="hu-HU" sz="1600" i="1" dirty="0" smtClean="0">
                <a:latin typeface="+mj-lt"/>
              </a:rPr>
              <a:t>9</a:t>
            </a:r>
          </a:p>
          <a:p>
            <a:r>
              <a:rPr lang="pl-PL" sz="1600" i="1" dirty="0" err="1">
                <a:latin typeface="+mj-lt"/>
              </a:rPr>
              <a:t>Dev</a:t>
            </a:r>
            <a:r>
              <a:rPr lang="pl-PL" sz="1600" i="1" dirty="0">
                <a:latin typeface="+mj-lt"/>
              </a:rPr>
              <a:t> Psychol. 2008; 44:1409–</a:t>
            </a:r>
            <a:r>
              <a:rPr lang="pl-PL" sz="1600" i="1" dirty="0" smtClean="0">
                <a:latin typeface="+mj-lt"/>
              </a:rPr>
              <a:t>20</a:t>
            </a:r>
          </a:p>
          <a:p>
            <a:r>
              <a:rPr lang="en-US" sz="1600" i="1" dirty="0" err="1">
                <a:latin typeface="+mj-lt"/>
              </a:rPr>
              <a:t>Dev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i="1" dirty="0" err="1">
                <a:latin typeface="+mj-lt"/>
              </a:rPr>
              <a:t>Psychopathol</a:t>
            </a:r>
            <a:r>
              <a:rPr lang="en-US" sz="1600" i="1" dirty="0">
                <a:latin typeface="+mj-lt"/>
              </a:rPr>
              <a:t>. 2011; 23:85–99 </a:t>
            </a:r>
          </a:p>
          <a:p>
            <a:r>
              <a:rPr lang="en-US" sz="1600" i="1" dirty="0" smtClean="0">
                <a:latin typeface="+mj-lt"/>
              </a:rPr>
              <a:t>Am </a:t>
            </a:r>
            <a:r>
              <a:rPr lang="en-US" sz="1600" i="1" dirty="0">
                <a:latin typeface="+mj-lt"/>
              </a:rPr>
              <a:t>J Public Health. 2009; 99(</a:t>
            </a:r>
            <a:r>
              <a:rPr lang="en-US" sz="1600" i="1" dirty="0" err="1">
                <a:latin typeface="+mj-lt"/>
              </a:rPr>
              <a:t>Suppl</a:t>
            </a:r>
            <a:r>
              <a:rPr lang="en-US" sz="1600" i="1" dirty="0">
                <a:latin typeface="+mj-lt"/>
              </a:rPr>
              <a:t> 2):S460–6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581"/>
            <a:ext cx="3906688" cy="246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372" y="793679"/>
            <a:ext cx="4730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US" sz="2800" b="1" dirty="0">
                <a:solidFill>
                  <a:srgbClr val="CC00CC"/>
                </a:solidFill>
                <a:latin typeface="+mj-lt"/>
              </a:rPr>
              <a:t>PSİKOSOSYAL ETKENLER</a:t>
            </a:r>
          </a:p>
        </p:txBody>
      </p:sp>
    </p:spTree>
    <p:extLst>
      <p:ext uri="{BB962C8B-B14F-4D97-AF65-F5344CB8AC3E}">
        <p14:creationId xmlns:p14="http://schemas.microsoft.com/office/powerpoint/2010/main" val="35815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500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dirty="0" smtClean="0">
                <a:solidFill>
                  <a:srgbClr val="CC00CC"/>
                </a:solidFill>
                <a:latin typeface="+mj-lt"/>
              </a:rPr>
              <a:t>ENDOKRİN BOZUCULAR</a:t>
            </a:r>
          </a:p>
          <a:p>
            <a:pPr marL="36576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Fitoöstrojen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Bisphenol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PCB</a:t>
            </a:r>
          </a:p>
          <a:p>
            <a:r>
              <a:rPr lang="en-US" sz="3200" dirty="0" err="1" smtClean="0">
                <a:latin typeface="+mj-lt"/>
              </a:rPr>
              <a:t>Fitalat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Rezene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(</a:t>
            </a:r>
            <a:r>
              <a:rPr lang="is-IS" sz="2400" i="1" dirty="0" smtClean="0">
                <a:latin typeface="+mj-lt"/>
              </a:rPr>
              <a:t>J </a:t>
            </a:r>
            <a:r>
              <a:rPr lang="is-IS" sz="2400" i="1" dirty="0">
                <a:latin typeface="+mj-lt"/>
              </a:rPr>
              <a:t>Pediatr Surg. 2008 Nov;43(11):2109-</a:t>
            </a:r>
            <a:r>
              <a:rPr lang="is-IS" sz="2400" i="1" dirty="0" smtClean="0">
                <a:latin typeface="+mj-lt"/>
              </a:rPr>
              <a:t>11)</a:t>
            </a:r>
            <a:endParaRPr lang="en-US" sz="2400" i="1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Lavanta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yağı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i="1" dirty="0">
                <a:latin typeface="+mj-lt"/>
              </a:rPr>
              <a:t>J </a:t>
            </a:r>
            <a:r>
              <a:rPr lang="en-US" sz="2400" i="1" dirty="0" err="1">
                <a:latin typeface="+mj-lt"/>
              </a:rPr>
              <a:t>Paediatr</a:t>
            </a:r>
            <a:r>
              <a:rPr lang="en-US" sz="2400" i="1" dirty="0">
                <a:latin typeface="+mj-lt"/>
              </a:rPr>
              <a:t> Child Health. 2015 Feb;51(2):</a:t>
            </a:r>
            <a:r>
              <a:rPr lang="en-US" sz="2400" i="1" dirty="0" smtClean="0">
                <a:latin typeface="+mj-lt"/>
              </a:rPr>
              <a:t>235)</a:t>
            </a:r>
            <a:endParaRPr lang="en-US" sz="24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4029075"/>
            <a:ext cx="16383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5036"/>
            <a:ext cx="325755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5" y="858604"/>
            <a:ext cx="2628900" cy="26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www.elsevierimages.com/images/vpv/000/000/028/28267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436" y="981075"/>
            <a:ext cx="4421477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18"/>
          <p:cNvSpPr txBox="1">
            <a:spLocks noChangeArrowheads="1"/>
          </p:cNvSpPr>
          <p:nvPr/>
        </p:nvSpPr>
        <p:spPr bwMode="auto">
          <a:xfrm>
            <a:off x="1901638" y="95250"/>
            <a:ext cx="5761038" cy="70802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latin typeface="Calibri" pitchFamily="34" charset="0"/>
                <a:cs typeface="Calibri" pitchFamily="34" charset="0"/>
              </a:rPr>
              <a:t>Erken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  <a:cs typeface="Calibri" pitchFamily="34" charset="0"/>
              </a:rPr>
              <a:t>puberte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6" name="TextBox 119"/>
          <p:cNvSpPr txBox="1">
            <a:spLocks noChangeArrowheads="1"/>
          </p:cNvSpPr>
          <p:nvPr/>
        </p:nvSpPr>
        <p:spPr bwMode="auto">
          <a:xfrm>
            <a:off x="1586" y="705829"/>
            <a:ext cx="4376449" cy="163121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Kızlarda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8,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erkeklerde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9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yaşından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önce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puberte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bulgularının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başlaması</a:t>
            </a: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tr-TR" sz="2000" smtClean="0">
                <a:latin typeface="Calibri" pitchFamily="34" charset="0"/>
                <a:cs typeface="Calibri" pitchFamily="34" charset="0"/>
              </a:rPr>
              <a:t>VE HIZLI İLERLEMESİ </a:t>
            </a: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(Zenci ve meksikalı kızlarda 7-8 y) )aras</a:t>
            </a:r>
          </a:p>
          <a:p>
            <a:pPr>
              <a:buFont typeface="Arial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0" y="2103157"/>
            <a:ext cx="4378036" cy="163121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Santral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Gerçek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erken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puberte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Fizyolojik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aksın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erken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aktive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olması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FSH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LH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yüksek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Gonadlarda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puberrte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evresine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uyan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büyüme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0" y="4043082"/>
            <a:ext cx="437803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Periferik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Yalancı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Erken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Puberte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FSH, LH </a:t>
            </a:r>
            <a:r>
              <a:rPr lang="en-US" dirty="0" err="1"/>
              <a:t>baskılanmış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Sex </a:t>
            </a:r>
            <a:r>
              <a:rPr lang="en-US" dirty="0" err="1"/>
              <a:t>steroidleri</a:t>
            </a:r>
            <a:r>
              <a:rPr lang="en-US" dirty="0"/>
              <a:t> </a:t>
            </a:r>
            <a:r>
              <a:rPr lang="tr-TR" dirty="0" smtClean="0"/>
              <a:t>hpp aks </a:t>
            </a:r>
            <a:r>
              <a:rPr lang="en-US" dirty="0" err="1" smtClean="0"/>
              <a:t>dışından</a:t>
            </a:r>
            <a:r>
              <a:rPr lang="en-US" dirty="0" smtClean="0"/>
              <a:t> </a:t>
            </a:r>
            <a:r>
              <a:rPr lang="en-US" dirty="0" err="1"/>
              <a:t>salgılanır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Gonadlar</a:t>
            </a:r>
            <a:r>
              <a:rPr lang="en-US" dirty="0"/>
              <a:t> </a:t>
            </a:r>
            <a:r>
              <a:rPr lang="en-US" dirty="0" err="1"/>
              <a:t>prepubertal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0" y="5554664"/>
            <a:ext cx="4378035" cy="92333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</a:rPr>
              <a:t>İnkomplet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parsiyel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Erken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Puberte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bg1"/>
                </a:solidFill>
              </a:rPr>
              <a:t>Prematür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telarş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bg1"/>
                </a:solidFill>
              </a:rPr>
              <a:t>Prematür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pubarş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adrenarş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5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761305"/>
            <a:ext cx="764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SANTRAL PP</a:t>
            </a:r>
          </a:p>
          <a:p>
            <a:endParaRPr lang="en-US" sz="28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j-lt"/>
                <a:cs typeface="Times New Roman"/>
              </a:rPr>
              <a:t>PP un %90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latin typeface="+mj-lt"/>
              <a:cs typeface="Times New Roman"/>
            </a:endParaRPr>
          </a:p>
          <a:p>
            <a:pPr marL="266700" indent="-266700">
              <a:buFont typeface="Arial"/>
              <a:buChar char="•"/>
            </a:pPr>
            <a:r>
              <a:rPr lang="en-US" sz="2800" dirty="0" err="1" smtClean="0">
                <a:latin typeface="+mj-lt"/>
                <a:cs typeface="Times New Roman"/>
              </a:rPr>
              <a:t>Prevalans</a:t>
            </a:r>
            <a:r>
              <a:rPr lang="en-US" sz="2800" dirty="0" smtClean="0">
                <a:latin typeface="+mj-lt"/>
                <a:cs typeface="Times New Roman"/>
              </a:rPr>
              <a:t>:</a:t>
            </a:r>
          </a:p>
          <a:p>
            <a:r>
              <a:rPr lang="en-US" sz="2800" dirty="0" smtClean="0">
                <a:latin typeface="+mj-lt"/>
                <a:cs typeface="Times New Roman"/>
              </a:rPr>
              <a:t>       </a:t>
            </a:r>
            <a:r>
              <a:rPr lang="en-US" sz="2800" dirty="0" err="1" smtClean="0">
                <a:latin typeface="+mj-lt"/>
                <a:cs typeface="Times New Roman"/>
              </a:rPr>
              <a:t>Kız</a:t>
            </a:r>
            <a:r>
              <a:rPr lang="en-US" sz="2800" dirty="0">
                <a:latin typeface="+mj-lt"/>
                <a:cs typeface="Times New Roman"/>
              </a:rPr>
              <a:t> </a:t>
            </a:r>
            <a:r>
              <a:rPr lang="en-US" sz="2800" dirty="0" smtClean="0">
                <a:latin typeface="+mj-lt"/>
                <a:cs typeface="Times New Roman"/>
              </a:rPr>
              <a:t>       55/100 000 ; </a:t>
            </a:r>
            <a:r>
              <a:rPr lang="en-US" sz="2800" dirty="0">
                <a:latin typeface="+mj-lt"/>
                <a:cs typeface="Times New Roman"/>
              </a:rPr>
              <a:t>%90 </a:t>
            </a:r>
            <a:r>
              <a:rPr lang="en-US" sz="2800" dirty="0" err="1" smtClean="0">
                <a:latin typeface="+mj-lt"/>
                <a:cs typeface="Times New Roman"/>
              </a:rPr>
              <a:t>idiopatik</a:t>
            </a:r>
            <a:endParaRPr lang="en-US" sz="2800" dirty="0" smtClean="0">
              <a:latin typeface="+mj-lt"/>
              <a:cs typeface="Times New Roman"/>
            </a:endParaRPr>
          </a:p>
          <a:p>
            <a:r>
              <a:rPr lang="en-US" sz="2800" dirty="0">
                <a:latin typeface="+mj-lt"/>
                <a:cs typeface="Times New Roman"/>
              </a:rPr>
              <a:t> </a:t>
            </a:r>
            <a:r>
              <a:rPr lang="en-US" sz="2800" dirty="0" smtClean="0">
                <a:latin typeface="+mj-lt"/>
                <a:cs typeface="Times New Roman"/>
              </a:rPr>
              <a:t>      </a:t>
            </a:r>
            <a:r>
              <a:rPr lang="en-US" sz="2800" dirty="0" err="1" smtClean="0">
                <a:latin typeface="+mj-lt"/>
                <a:cs typeface="Times New Roman"/>
              </a:rPr>
              <a:t>Erkek</a:t>
            </a:r>
            <a:r>
              <a:rPr lang="en-US" sz="2800" dirty="0" smtClean="0">
                <a:latin typeface="+mj-lt"/>
                <a:cs typeface="Times New Roman"/>
              </a:rPr>
              <a:t>   1,7/100 000; %50-70 </a:t>
            </a:r>
            <a:r>
              <a:rPr lang="en-US" sz="2800" dirty="0" err="1" smtClean="0">
                <a:latin typeface="+mj-lt"/>
                <a:cs typeface="Times New Roman"/>
              </a:rPr>
              <a:t>organik</a:t>
            </a:r>
            <a:endParaRPr lang="en-US" sz="2800" dirty="0" smtClean="0"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latin typeface="+mj-lt"/>
                <a:cs typeface="Times New Roman"/>
              </a:rPr>
              <a:t>İnsidans</a:t>
            </a:r>
            <a:r>
              <a:rPr lang="en-US" sz="2800" dirty="0" smtClean="0">
                <a:latin typeface="+mj-lt"/>
                <a:cs typeface="Times New Roman"/>
              </a:rPr>
              <a:t>:</a:t>
            </a:r>
          </a:p>
          <a:p>
            <a:r>
              <a:rPr lang="en-US" sz="2800" dirty="0">
                <a:latin typeface="+mj-lt"/>
                <a:cs typeface="Times New Roman"/>
              </a:rPr>
              <a:t> </a:t>
            </a:r>
            <a:r>
              <a:rPr lang="en-US" sz="2800" dirty="0" smtClean="0">
                <a:latin typeface="+mj-lt"/>
                <a:cs typeface="Times New Roman"/>
              </a:rPr>
              <a:t>    </a:t>
            </a:r>
            <a:r>
              <a:rPr lang="en-US" sz="2800" dirty="0" err="1" smtClean="0">
                <a:latin typeface="+mj-lt"/>
                <a:cs typeface="Times New Roman"/>
              </a:rPr>
              <a:t>Kız</a:t>
            </a:r>
            <a:r>
              <a:rPr lang="en-US" sz="2800" dirty="0" smtClean="0">
                <a:latin typeface="+mj-lt"/>
                <a:cs typeface="Times New Roman"/>
              </a:rPr>
              <a:t>     15,3/100,000</a:t>
            </a:r>
          </a:p>
          <a:p>
            <a:r>
              <a:rPr lang="en-US" sz="2800" dirty="0">
                <a:latin typeface="+mj-lt"/>
                <a:cs typeface="Times New Roman"/>
              </a:rPr>
              <a:t> </a:t>
            </a:r>
            <a:r>
              <a:rPr lang="en-US" sz="2800" dirty="0" smtClean="0">
                <a:latin typeface="+mj-lt"/>
                <a:cs typeface="Times New Roman"/>
              </a:rPr>
              <a:t>    </a:t>
            </a:r>
            <a:r>
              <a:rPr lang="en-US" sz="2800" dirty="0" err="1" smtClean="0">
                <a:latin typeface="+mj-lt"/>
                <a:cs typeface="Times New Roman"/>
              </a:rPr>
              <a:t>Erkek</a:t>
            </a:r>
            <a:r>
              <a:rPr lang="en-US" sz="2800" dirty="0" smtClean="0">
                <a:latin typeface="+mj-lt"/>
                <a:cs typeface="Times New Roman"/>
              </a:rPr>
              <a:t>  0,6/100,000</a:t>
            </a:r>
          </a:p>
        </p:txBody>
      </p:sp>
    </p:spTree>
    <p:extLst>
      <p:ext uri="{BB962C8B-B14F-4D97-AF65-F5344CB8AC3E}">
        <p14:creationId xmlns:p14="http://schemas.microsoft.com/office/powerpoint/2010/main" val="5339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2733965"/>
            <a:ext cx="8418801" cy="28828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Arial"/>
                <a:cs typeface="Arial"/>
              </a:rPr>
              <a:t>İkincil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cinsiyet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karakterlerinin</a:t>
            </a:r>
            <a:r>
              <a:rPr lang="en-US" sz="2400" dirty="0" smtClean="0">
                <a:latin typeface="Arial"/>
                <a:cs typeface="Arial"/>
              </a:rPr>
              <a:t>, gonadal </a:t>
            </a:r>
            <a:r>
              <a:rPr lang="en-US" sz="2400" dirty="0" err="1" smtClean="0">
                <a:latin typeface="Arial"/>
                <a:cs typeface="Arial"/>
              </a:rPr>
              <a:t>olgunlaşmanın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ve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üreme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kapasitesinin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kazanıldığı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çocukluktan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erişkinliğe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geçiş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dönemi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Psikolojik-Fizyolojik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değişiklikler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3" y="364476"/>
            <a:ext cx="4362450" cy="1857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1538" y="1514475"/>
            <a:ext cx="600075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8153400" y="1523999"/>
            <a:ext cx="385763" cy="1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25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68300"/>
            <a:ext cx="8801100" cy="62230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b="1" dirty="0" smtClean="0">
                <a:solidFill>
                  <a:srgbClr val="CC00CC"/>
                </a:solidFill>
                <a:latin typeface="+mj-lt"/>
              </a:rPr>
              <a:t>SANTRAL</a:t>
            </a:r>
          </a:p>
          <a:p>
            <a:r>
              <a:rPr lang="en-US" sz="2000" b="1" dirty="0" err="1" smtClean="0">
                <a:solidFill>
                  <a:srgbClr val="CC00CC"/>
                </a:solidFill>
                <a:latin typeface="Calibri" panose="020F0502020204030204" pitchFamily="34" charset="0"/>
              </a:rPr>
              <a:t>İdiyopatik</a:t>
            </a:r>
            <a:endParaRPr lang="en-US" sz="2000" b="1" dirty="0" smtClean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r>
              <a:rPr lang="en-US" sz="2000" b="1" dirty="0" err="1" smtClean="0">
                <a:solidFill>
                  <a:srgbClr val="CC00CC"/>
                </a:solidFill>
                <a:latin typeface="Calibri" panose="020F0502020204030204" pitchFamily="34" charset="0"/>
              </a:rPr>
              <a:t>Genetik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KISS 1, KISS1R, MKRN3, </a:t>
            </a:r>
            <a:r>
              <a:rPr lang="en-US" sz="1600" dirty="0" smtClean="0">
                <a:latin typeface="Calibri" panose="020F0502020204030204" pitchFamily="34" charset="0"/>
                <a:cs typeface="Times New Roman"/>
              </a:rPr>
              <a:t>DLK1)</a:t>
            </a:r>
          </a:p>
          <a:p>
            <a:r>
              <a:rPr lang="en-US" sz="2000" b="1" dirty="0" err="1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Kromozom</a:t>
            </a:r>
            <a:r>
              <a:rPr lang="en-US" sz="2000" b="1" dirty="0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anomalileri</a:t>
            </a:r>
            <a:r>
              <a:rPr lang="en-US" sz="2000" b="1" dirty="0" smtClean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(</a:t>
            </a:r>
            <a:r>
              <a:rPr lang="en-US" sz="1600" dirty="0">
                <a:latin typeface="Calibri" panose="020F0502020204030204" pitchFamily="34" charset="0"/>
              </a:rPr>
              <a:t>Williams s, Temple s,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 smtClean="0">
                <a:latin typeface="Calibri" panose="020F0502020204030204" pitchFamily="34" charset="0"/>
              </a:rPr>
              <a:t>PWS</a:t>
            </a:r>
            <a:r>
              <a:rPr lang="en-US" sz="1600" dirty="0">
                <a:latin typeface="Calibri" panose="020F0502020204030204" pitchFamily="34" charset="0"/>
              </a:rPr>
              <a:t>, Silver </a:t>
            </a:r>
            <a:r>
              <a:rPr lang="en-US" sz="1600" dirty="0" err="1">
                <a:latin typeface="Calibri" panose="020F0502020204030204" pitchFamily="34" charset="0"/>
              </a:rPr>
              <a:t>Russel</a:t>
            </a:r>
            <a:r>
              <a:rPr lang="en-US" sz="1600" dirty="0">
                <a:latin typeface="Calibri" panose="020F0502020204030204" pitchFamily="34" charset="0"/>
              </a:rPr>
              <a:t> s, 1p36 </a:t>
            </a:r>
            <a:r>
              <a:rPr lang="en-US" sz="1600" dirty="0" err="1">
                <a:latin typeface="Calibri" panose="020F0502020204030204" pitchFamily="34" charset="0"/>
              </a:rPr>
              <a:t>delesyonu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Rett</a:t>
            </a:r>
            <a:r>
              <a:rPr lang="en-US" sz="1600" dirty="0">
                <a:latin typeface="Calibri" panose="020F0502020204030204" pitchFamily="34" charset="0"/>
              </a:rPr>
              <a:t> s, Noonan </a:t>
            </a:r>
            <a:r>
              <a:rPr lang="en-US" sz="1600" dirty="0" smtClean="0">
                <a:latin typeface="Calibri" panose="020F0502020204030204" pitchFamily="34" charset="0"/>
              </a:rPr>
              <a:t>S)</a:t>
            </a:r>
          </a:p>
          <a:p>
            <a:r>
              <a:rPr lang="en-US" sz="2000" b="1" dirty="0" err="1" smtClean="0">
                <a:solidFill>
                  <a:srgbClr val="CC00CC"/>
                </a:solidFill>
                <a:latin typeface="+mj-lt"/>
              </a:rPr>
              <a:t>Kongenital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</a:rPr>
              <a:t>malformasyonlar</a:t>
            </a:r>
            <a:endParaRPr lang="en-US" sz="2000" b="1" dirty="0" smtClean="0">
              <a:solidFill>
                <a:srgbClr val="CC00CC"/>
              </a:solidFill>
              <a:latin typeface="+mj-lt"/>
            </a:endParaRPr>
          </a:p>
          <a:p>
            <a:pPr marL="379476" indent="-342900"/>
            <a:r>
              <a:rPr lang="en-US" sz="2000" dirty="0" smtClean="0">
                <a:solidFill>
                  <a:srgbClr val="558ED5"/>
                </a:solidFill>
                <a:latin typeface="+mj-lt"/>
              </a:rPr>
              <a:t>     </a:t>
            </a:r>
            <a:r>
              <a:rPr lang="en-US" sz="1600" dirty="0" err="1" smtClean="0">
                <a:latin typeface="Calibri" panose="020F0502020204030204" pitchFamily="34" charset="0"/>
              </a:rPr>
              <a:t>Hipotalamik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hamartom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 smtClean="0">
                <a:solidFill>
                  <a:srgbClr val="558ED5"/>
                </a:solidFill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Hidrosefali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Suprasellar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araknoid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kist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Chiari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II,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Myelomeningosel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Septo-optik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displazi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CC00CC"/>
                </a:solidFill>
                <a:latin typeface="+mj-lt"/>
              </a:rPr>
              <a:t>MSS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</a:rPr>
              <a:t>Akkiz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</a:rPr>
              <a:t>hastalıkları</a:t>
            </a:r>
            <a:endParaRPr lang="en-US" sz="2000" b="1" dirty="0" smtClean="0">
              <a:solidFill>
                <a:srgbClr val="CC00CC"/>
              </a:solidFill>
              <a:latin typeface="+mj-lt"/>
            </a:endParaRPr>
          </a:p>
          <a:p>
            <a:pPr marL="379476" indent="-342900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</a:t>
            </a:r>
            <a:r>
              <a:rPr lang="en-US" sz="2000" dirty="0" smtClean="0">
                <a:latin typeface="+mj-lt"/>
              </a:rPr>
              <a:t>   </a:t>
            </a:r>
            <a:r>
              <a:rPr lang="en-US" sz="1600" dirty="0" err="1" smtClean="0">
                <a:latin typeface="Calibri" panose="020F0502020204030204" pitchFamily="34" charset="0"/>
              </a:rPr>
              <a:t>Tümörler</a:t>
            </a:r>
            <a:r>
              <a:rPr lang="en-US" sz="1600" dirty="0" smtClean="0">
                <a:latin typeface="Calibri" panose="020F0502020204030204" pitchFamily="34" charset="0"/>
              </a:rPr>
              <a:t> (</a:t>
            </a:r>
            <a:r>
              <a:rPr lang="en-US" sz="1600" dirty="0" err="1" smtClean="0">
                <a:latin typeface="Calibri" panose="020F0502020204030204" pitchFamily="34" charset="0"/>
              </a:rPr>
              <a:t>Gliom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astrositom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ependimom,pinealom</a:t>
            </a:r>
            <a:r>
              <a:rPr lang="en-US" sz="1600" dirty="0" smtClean="0">
                <a:latin typeface="Calibri" panose="020F0502020204030204" pitchFamily="34" charset="0"/>
              </a:rPr>
              <a:t>, Non-HCG     </a:t>
            </a:r>
            <a:r>
              <a:rPr lang="en-US" sz="1600" dirty="0" err="1" smtClean="0">
                <a:latin typeface="Calibri" panose="020F0502020204030204" pitchFamily="34" charset="0"/>
              </a:rPr>
              <a:t>disgerminom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Kranyofaringiom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</a:p>
          <a:p>
            <a:pPr marL="322326" indent="-285750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   Post-insult (</a:t>
            </a:r>
            <a:r>
              <a:rPr lang="en-US" sz="1600" dirty="0" err="1" smtClean="0">
                <a:latin typeface="Calibri" panose="020F0502020204030204" pitchFamily="34" charset="0"/>
              </a:rPr>
              <a:t>Travma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asfiksi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enfeksiyon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radyoterapi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</a:p>
          <a:p>
            <a:pPr marL="322326" indent="-285750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latin typeface="Calibri" panose="020F0502020204030204" pitchFamily="34" charset="0"/>
              </a:rPr>
              <a:t>Granulomatöz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hastalıklar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22326" indent="-285750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   </a:t>
            </a:r>
            <a:r>
              <a:rPr lang="en-US" sz="1600" dirty="0" err="1" smtClean="0">
                <a:latin typeface="Calibri" panose="020F0502020204030204" pitchFamily="34" charset="0"/>
              </a:rPr>
              <a:t>Serebral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palsi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>
              <a:buFont typeface="Wingdings" charset="2"/>
              <a:buChar char=""/>
            </a:pPr>
            <a:endParaRPr lang="en-US" sz="2000" dirty="0">
              <a:solidFill>
                <a:srgbClr val="558ED5"/>
              </a:solidFill>
              <a:cs typeface="Times New Roman"/>
            </a:endParaRPr>
          </a:p>
          <a:p>
            <a:pPr>
              <a:buFont typeface="Wingdings" charset="2"/>
              <a:buChar char=""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8600" y="717550"/>
            <a:ext cx="3594100" cy="2012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CC00CC"/>
                </a:solidFill>
              </a:rPr>
              <a:t>Nörokütanöz</a:t>
            </a:r>
            <a:r>
              <a:rPr lang="en-US" sz="2000" dirty="0" smtClean="0">
                <a:solidFill>
                  <a:srgbClr val="CC00CC"/>
                </a:solidFill>
              </a:rPr>
              <a:t> </a:t>
            </a:r>
            <a:r>
              <a:rPr lang="en-US" sz="2000" dirty="0" err="1" smtClean="0">
                <a:solidFill>
                  <a:srgbClr val="CC00CC"/>
                </a:solidFill>
              </a:rPr>
              <a:t>sendromlar</a:t>
            </a:r>
            <a:r>
              <a:rPr lang="en-US" sz="2000" dirty="0" smtClean="0">
                <a:solidFill>
                  <a:srgbClr val="CC00CC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1600" dirty="0" smtClean="0"/>
              <a:t> </a:t>
            </a:r>
            <a:r>
              <a:rPr lang="en-US" sz="1600" dirty="0" err="1" smtClean="0"/>
              <a:t>Nörofibromatoz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       </a:t>
            </a:r>
            <a:r>
              <a:rPr lang="en-US" sz="1600" dirty="0" err="1" smtClean="0"/>
              <a:t>Tuberoskleroz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CC00CC"/>
                </a:solidFill>
              </a:rPr>
              <a:t>Sekonder</a:t>
            </a:r>
            <a:r>
              <a:rPr lang="en-US" sz="2000" dirty="0" smtClean="0">
                <a:solidFill>
                  <a:srgbClr val="CC00CC"/>
                </a:solidFill>
              </a:rPr>
              <a:t> SPP</a:t>
            </a:r>
            <a:endParaRPr lang="en-US" sz="2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133534"/>
            <a:ext cx="8661400" cy="27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100" y="770572"/>
            <a:ext cx="7607300" cy="605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PERİFER</a:t>
            </a:r>
            <a:r>
              <a:rPr lang="tr-TR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İK PP</a:t>
            </a:r>
            <a:endParaRPr lang="en-US" sz="2800" b="1" dirty="0" smtClean="0">
              <a:solidFill>
                <a:srgbClr val="CC00CC"/>
              </a:solidFill>
              <a:latin typeface="+mj-lt"/>
              <a:cs typeface="Times New Roman"/>
            </a:endParaRPr>
          </a:p>
          <a:p>
            <a:endParaRPr lang="en-US" sz="28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err="1" smtClean="0">
                <a:latin typeface="+mj-lt"/>
                <a:cs typeface="Times New Roman"/>
              </a:rPr>
              <a:t>Prevalans</a:t>
            </a:r>
            <a:r>
              <a:rPr lang="en-US" sz="2400" b="1" dirty="0" smtClean="0">
                <a:latin typeface="+mj-lt"/>
                <a:cs typeface="Times New Roman"/>
              </a:rPr>
              <a:t> :14/1 000 000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2A24FF"/>
              </a:solidFill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Etiyoloji</a:t>
            </a:r>
            <a:r>
              <a:rPr lang="en-US" sz="2800" b="1" dirty="0" smtClean="0">
                <a:solidFill>
                  <a:srgbClr val="CC00CC"/>
                </a:solidFill>
                <a:latin typeface="+mj-lt"/>
                <a:cs typeface="Times New Roman"/>
              </a:rPr>
              <a:t>: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Fonksiyonel</a:t>
            </a:r>
            <a:r>
              <a:rPr lang="en-US" sz="2400" b="1" dirty="0" smtClean="0">
                <a:cs typeface="Times New Roman"/>
              </a:rPr>
              <a:t> over </a:t>
            </a:r>
            <a:r>
              <a:rPr lang="en-US" sz="2400" b="1" dirty="0" err="1" smtClean="0">
                <a:cs typeface="Times New Roman"/>
              </a:rPr>
              <a:t>kisti</a:t>
            </a:r>
            <a:endParaRPr lang="en-US" sz="2400" b="1" dirty="0" smtClean="0">
              <a:cs typeface="Times New Roman"/>
            </a:endParaRPr>
          </a:p>
          <a:p>
            <a:pPr marL="266700">
              <a:lnSpc>
                <a:spcPct val="120000"/>
              </a:lnSpc>
            </a:pPr>
            <a:r>
              <a:rPr lang="en-US" sz="2400" b="1" dirty="0" smtClean="0">
                <a:cs typeface="Times New Roman"/>
              </a:rPr>
              <a:t>McCune Albright </a:t>
            </a:r>
            <a:r>
              <a:rPr lang="en-US" sz="2400" b="1" dirty="0" err="1" smtClean="0">
                <a:cs typeface="Times New Roman"/>
              </a:rPr>
              <a:t>Sendromu</a:t>
            </a:r>
            <a:r>
              <a:rPr lang="en-US" sz="2400" b="1" dirty="0" smtClean="0">
                <a:cs typeface="Times New Roman"/>
              </a:rPr>
              <a:t>,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Adrenokortikal</a:t>
            </a:r>
            <a:r>
              <a:rPr lang="en-US" sz="2400" b="1" dirty="0" smtClean="0">
                <a:cs typeface="Times New Roman"/>
              </a:rPr>
              <a:t> tm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smtClean="0">
                <a:cs typeface="Times New Roman"/>
              </a:rPr>
              <a:t>HCG </a:t>
            </a:r>
            <a:r>
              <a:rPr lang="en-US" sz="2400" b="1" dirty="0" err="1" smtClean="0">
                <a:cs typeface="Times New Roman"/>
              </a:rPr>
              <a:t>salgılayan</a:t>
            </a:r>
            <a:r>
              <a:rPr lang="en-US" sz="2400" b="1" dirty="0" smtClean="0">
                <a:cs typeface="Times New Roman"/>
              </a:rPr>
              <a:t> tm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Hipotiroidi</a:t>
            </a:r>
            <a:endParaRPr lang="en-US" sz="2400" b="1" dirty="0" smtClean="0">
              <a:cs typeface="Times New Roman"/>
            </a:endParaRPr>
          </a:p>
          <a:p>
            <a:pPr marL="266700">
              <a:lnSpc>
                <a:spcPct val="120000"/>
              </a:lnSpc>
            </a:pPr>
            <a:r>
              <a:rPr lang="en-US" sz="2400" b="1" dirty="0" smtClean="0">
                <a:cs typeface="Times New Roman"/>
              </a:rPr>
              <a:t>Familial </a:t>
            </a:r>
            <a:r>
              <a:rPr lang="en-US" sz="2400" b="1" dirty="0" err="1" smtClean="0">
                <a:cs typeface="Times New Roman"/>
              </a:rPr>
              <a:t>testotoksikoz</a:t>
            </a:r>
            <a:endParaRPr lang="en-US" sz="2400" b="1" dirty="0" smtClean="0">
              <a:cs typeface="Times New Roman"/>
            </a:endParaRP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Leydig</a:t>
            </a:r>
            <a:r>
              <a:rPr lang="en-US" sz="2400" b="1" dirty="0" smtClean="0">
                <a:cs typeface="Times New Roman"/>
              </a:rPr>
              <a:t> </a:t>
            </a:r>
            <a:r>
              <a:rPr lang="en-US" sz="2400" b="1" dirty="0" err="1" smtClean="0">
                <a:cs typeface="Times New Roman"/>
              </a:rPr>
              <a:t>hücre</a:t>
            </a:r>
            <a:r>
              <a:rPr lang="en-US" sz="2400" b="1" dirty="0" smtClean="0">
                <a:cs typeface="Times New Roman"/>
              </a:rPr>
              <a:t> tm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err="1" smtClean="0">
                <a:cs typeface="Times New Roman"/>
              </a:rPr>
              <a:t>Sertoli</a:t>
            </a:r>
            <a:r>
              <a:rPr lang="en-US" sz="2400" b="1" dirty="0" smtClean="0">
                <a:cs typeface="Times New Roman"/>
              </a:rPr>
              <a:t> cell tm</a:t>
            </a:r>
          </a:p>
          <a:p>
            <a:pPr marL="266700">
              <a:lnSpc>
                <a:spcPct val="120000"/>
              </a:lnSpc>
            </a:pPr>
            <a:r>
              <a:rPr lang="en-US" sz="2400" b="1" dirty="0" smtClean="0">
                <a:cs typeface="Times New Roman"/>
              </a:rPr>
              <a:t>Over tm</a:t>
            </a:r>
            <a:endParaRPr lang="en-US" sz="2400" b="1" dirty="0"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8811" y="2918852"/>
            <a:ext cx="2414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FSH LH  baskılı</a:t>
            </a:r>
          </a:p>
          <a:p>
            <a:r>
              <a:rPr lang="tr-TR" dirty="0" smtClean="0"/>
              <a:t>E2 ya da T yüksek 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GnRH tan bağımsız aks bağımlı değil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58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C00CC"/>
                </a:solidFill>
                <a:latin typeface="Times New Roman"/>
                <a:cs typeface="Times New Roman"/>
              </a:rPr>
              <a:t>TANI-1</a:t>
            </a:r>
            <a:endParaRPr lang="en-US" sz="2800" dirty="0">
              <a:solidFill>
                <a:srgbClr val="CC00CC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Öykü</a:t>
            </a:r>
            <a:r>
              <a:rPr lang="en-US" sz="26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ve</a:t>
            </a:r>
            <a:r>
              <a:rPr lang="en-US" sz="2600" b="1" dirty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Fizik</a:t>
            </a:r>
            <a:r>
              <a:rPr lang="en-US" sz="26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tr-TR" sz="26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M</a:t>
            </a:r>
            <a:r>
              <a:rPr lang="en-US" sz="26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uayene</a:t>
            </a:r>
            <a:endParaRPr lang="en-US" sz="2600" b="1" dirty="0" smtClean="0">
              <a:solidFill>
                <a:srgbClr val="CC00CC"/>
              </a:solidFill>
              <a:latin typeface="+mj-lt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Semptomlar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ve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başlangıç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zamanı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,</a:t>
            </a:r>
          </a:p>
          <a:p>
            <a:pPr marL="355600" indent="-355600">
              <a:lnSpc>
                <a:spcPct val="120000"/>
              </a:lnSpc>
              <a:buNone/>
            </a:pPr>
            <a:r>
              <a:rPr lang="en-US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  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Puberte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dışı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semptomlar</a:t>
            </a:r>
            <a:r>
              <a:rPr lang="tr-TR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başağrısı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görme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problemi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konvülsiyon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)</a:t>
            </a:r>
          </a:p>
          <a:p>
            <a:pPr marL="355600" indent="-355600">
              <a:lnSpc>
                <a:spcPct val="120000"/>
              </a:lnSpc>
              <a:buNone/>
            </a:pPr>
            <a:r>
              <a:rPr lang="en-US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  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Öyküde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geçirilmiş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travma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infeksiyon</a:t>
            </a:r>
            <a:endParaRPr lang="en-US" sz="2800" dirty="0" smtClean="0">
              <a:solidFill>
                <a:srgbClr val="000000"/>
              </a:solidFill>
              <a:cs typeface="Times New Roman"/>
            </a:endParaRPr>
          </a:p>
          <a:p>
            <a:pPr marL="355600" indent="-355600">
              <a:lnSpc>
                <a:spcPct val="12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   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Aile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öyküsü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Doğum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kilosu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anne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/baba boy; boy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ve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kilo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persentil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, 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vücut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kompozisyonu</a:t>
            </a:r>
            <a:endParaRPr lang="en-US" sz="2800" dirty="0" smtClean="0">
              <a:solidFill>
                <a:srgbClr val="000000"/>
              </a:solidFill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  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Eşlik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eden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bulgular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( </a:t>
            </a:r>
            <a:r>
              <a:rPr lang="en-US" sz="2800" dirty="0">
                <a:solidFill>
                  <a:srgbClr val="000000"/>
                </a:solidFill>
                <a:cs typeface="Times New Roman"/>
              </a:rPr>
              <a:t>café au </a:t>
            </a:r>
            <a:r>
              <a:rPr lang="en-US" sz="2800" dirty="0" err="1">
                <a:solidFill>
                  <a:srgbClr val="000000"/>
                </a:solidFill>
                <a:cs typeface="Times New Roman"/>
              </a:rPr>
              <a:t>lait</a:t>
            </a:r>
            <a:r>
              <a:rPr lang="en-US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lekesi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/>
              </a:rPr>
              <a:t>v.b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2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Klinisyen şunları sormalı </a:t>
            </a:r>
            <a:endParaRPr lang="tr-TR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 smtClean="0"/>
              <a:t>Pubertal bulgular için çok mu erken?</a:t>
            </a:r>
          </a:p>
          <a:p>
            <a:endParaRPr lang="tr-TR" sz="3200" dirty="0" smtClean="0"/>
          </a:p>
          <a:p>
            <a:r>
              <a:rPr lang="tr-TR" sz="3200" dirty="0" smtClean="0"/>
              <a:t>Erken gelişime sebep olan neden nedir?</a:t>
            </a:r>
          </a:p>
          <a:p>
            <a:endParaRPr lang="tr-TR" sz="3200" dirty="0" smtClean="0"/>
          </a:p>
          <a:p>
            <a:r>
              <a:rPr lang="tr-TR" sz="3200" dirty="0" smtClean="0"/>
              <a:t>Hormon kaynağı nedir?</a:t>
            </a:r>
          </a:p>
          <a:p>
            <a:endParaRPr lang="tr-TR" sz="3200" dirty="0" smtClean="0"/>
          </a:p>
          <a:p>
            <a:r>
              <a:rPr lang="tr-TR" sz="3200" dirty="0" smtClean="0"/>
              <a:t>Tedavi gerekli mi?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026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C00CC"/>
                </a:solidFill>
              </a:rPr>
              <a:t>Klinisyen şunları sormalı 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963271"/>
            <a:ext cx="6289022" cy="4226392"/>
          </a:xfrm>
        </p:spPr>
        <p:txBody>
          <a:bodyPr/>
          <a:lstStyle/>
          <a:p>
            <a:r>
              <a:rPr lang="tr-TR" dirty="0" smtClean="0"/>
              <a:t>Artmış uzama hızı</a:t>
            </a:r>
          </a:p>
          <a:p>
            <a:r>
              <a:rPr lang="tr-TR" dirty="0" smtClean="0"/>
              <a:t>Pubik -aksiller kıllanma</a:t>
            </a:r>
          </a:p>
          <a:p>
            <a:r>
              <a:rPr lang="tr-TR" dirty="0" smtClean="0"/>
              <a:t>Akne yağlı cilt</a:t>
            </a:r>
          </a:p>
          <a:p>
            <a:r>
              <a:rPr lang="tr-TR" dirty="0" smtClean="0"/>
              <a:t>Kas kitlesinde artma</a:t>
            </a:r>
          </a:p>
          <a:p>
            <a:r>
              <a:rPr lang="tr-TR" dirty="0" smtClean="0"/>
              <a:t>Vücut kokusu</a:t>
            </a:r>
          </a:p>
          <a:p>
            <a:r>
              <a:rPr lang="tr-TR" dirty="0" smtClean="0"/>
              <a:t>İştah artışı</a:t>
            </a:r>
          </a:p>
          <a:p>
            <a:r>
              <a:rPr lang="tr-TR" dirty="0" smtClean="0"/>
              <a:t>Meme ve genital gelişim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6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C00CC"/>
                </a:solidFill>
              </a:rPr>
              <a:t>Klinisyen şunları sormalı </a:t>
            </a:r>
            <a:endParaRPr lang="tr-TR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Kızlarda daha çok artmıs uzama hızı ve  telarş ile basvuru varken erkeklerde testis volumunde artma var</a:t>
            </a:r>
          </a:p>
          <a:p>
            <a:r>
              <a:rPr lang="tr-TR" sz="3200" dirty="0" smtClean="0"/>
              <a:t>Sayılan bulgular varsa hemen SPP denir mi?</a:t>
            </a:r>
          </a:p>
          <a:p>
            <a:pPr lvl="1"/>
            <a:r>
              <a:rPr lang="tr-TR" sz="2800" dirty="0" smtClean="0"/>
              <a:t>Pubertenin varyantları olabilir mi </a:t>
            </a:r>
          </a:p>
          <a:p>
            <a:pPr lvl="1"/>
            <a:r>
              <a:rPr lang="tr-TR" sz="2800" dirty="0" smtClean="0"/>
              <a:t>Progresif, yavaş ilerleyici</a:t>
            </a:r>
          </a:p>
          <a:p>
            <a:pPr lvl="1"/>
            <a:r>
              <a:rPr lang="tr-TR" sz="2800" dirty="0" smtClean="0"/>
              <a:t>Örneğin: yavas seyirli SPP : PAH MPH ile uyumlu tedaviye gerek yok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58659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Bazal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LH         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Sensitivite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%60 -100  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Bazal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LH- IFMA&gt;0.6,  ICMA,ECLIA&gt;0.2</a:t>
            </a:r>
            <a:endParaRPr lang="tr-TR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GnRH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uyarısı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(30 -40.dk)      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Zirve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LH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yanıtı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 5 IU/L;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Erkeklerde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8 IU/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&lt; 2-4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yaş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bazal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LH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daha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yüksek</a:t>
            </a:r>
            <a:endParaRPr lang="tr-TR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LH/FSH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oranı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: 0.6-1.0</a:t>
            </a:r>
            <a:endParaRPr lang="tr-TR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Testosteron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&gt;10-20ng/dl /Estradiol &gt; 10pg/ml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3425" y="3578225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17675" y="2547938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8781" y="472558"/>
            <a:ext cx="175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CC"/>
                </a:solidFill>
                <a:latin typeface="Times New Roman"/>
                <a:cs typeface="Times New Roman"/>
              </a:rPr>
              <a:t>TANI-2</a:t>
            </a:r>
          </a:p>
        </p:txBody>
      </p:sp>
    </p:spTree>
    <p:extLst>
      <p:ext uri="{BB962C8B-B14F-4D97-AF65-F5344CB8AC3E}">
        <p14:creationId xmlns:p14="http://schemas.microsoft.com/office/powerpoint/2010/main" val="15358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07" y="474767"/>
            <a:ext cx="4331216" cy="2108199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+mj-lt"/>
              </a:rPr>
              <a:t>Kemik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yaşı</a:t>
            </a:r>
            <a:r>
              <a:rPr lang="en-US" sz="2000" dirty="0" smtClean="0">
                <a:latin typeface="+mj-lt"/>
              </a:rPr>
              <a:t> –</a:t>
            </a:r>
            <a:r>
              <a:rPr lang="en-US" sz="2000" dirty="0" err="1" smtClean="0">
                <a:latin typeface="+mj-lt"/>
              </a:rPr>
              <a:t>Kronolojik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yaş</a:t>
            </a:r>
            <a:r>
              <a:rPr lang="en-US" sz="2000" dirty="0" smtClean="0">
                <a:latin typeface="+mj-lt"/>
              </a:rPr>
              <a:t> &gt;2 </a:t>
            </a:r>
            <a:r>
              <a:rPr lang="en-US" sz="2000" dirty="0" err="1" smtClean="0">
                <a:latin typeface="+mj-lt"/>
              </a:rPr>
              <a:t>yıl</a:t>
            </a: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Büyümede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hızlanma</a:t>
            </a: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Pelvik</a:t>
            </a:r>
            <a:r>
              <a:rPr lang="en-US" sz="2000" dirty="0" smtClean="0">
                <a:latin typeface="+mj-lt"/>
              </a:rPr>
              <a:t> USG- Uterus </a:t>
            </a:r>
            <a:r>
              <a:rPr lang="en-US" sz="2000" dirty="0" err="1" smtClean="0">
                <a:latin typeface="+mj-lt"/>
              </a:rPr>
              <a:t>ve</a:t>
            </a:r>
            <a:r>
              <a:rPr lang="en-US" sz="2000" dirty="0" smtClean="0">
                <a:latin typeface="+mj-lt"/>
              </a:rPr>
              <a:t> over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</a:t>
            </a:r>
            <a:r>
              <a:rPr lang="en-US" sz="2000" dirty="0" err="1" smtClean="0">
                <a:latin typeface="+mj-lt"/>
              </a:rPr>
              <a:t>volümü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pelvik u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938463"/>
            <a:ext cx="3841157" cy="3573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ver sonogra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9" y="2938463"/>
            <a:ext cx="3860801" cy="3122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35500" cy="25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0549" y="1072312"/>
            <a:ext cx="356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  <a:latin typeface="Calibri" panose="020F0502020204030204" pitchFamily="34" charset="0"/>
              </a:rPr>
              <a:t>KRANYAL MRI</a:t>
            </a:r>
            <a:endParaRPr lang="en-US" sz="2800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680" y="1621834"/>
            <a:ext cx="822994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Progresif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santral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PP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hastalarında</a:t>
            </a:r>
            <a:r>
              <a:rPr lang="en-US"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Kranyal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MRI da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organik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patoloji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: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Erkek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    %40-90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Kız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        %8-33,   &gt; 6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yaş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kız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 % 2</a:t>
            </a:r>
          </a:p>
          <a:p>
            <a:endParaRPr lang="en-US" sz="2400" dirty="0" smtClean="0">
              <a:latin typeface="Calibri" panose="020F0502020204030204" pitchFamily="34" charset="0"/>
              <a:cs typeface="Times New Roman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İnsidental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bulgular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hastaların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%11’inde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Mikroadenom</a:t>
            </a:r>
            <a:endParaRPr lang="en-US" sz="2400" dirty="0" smtClean="0">
              <a:latin typeface="Calibri" panose="020F0502020204030204" pitchFamily="34" charset="0"/>
              <a:cs typeface="Times New Roman"/>
            </a:endParaRPr>
          </a:p>
          <a:p>
            <a:r>
              <a:rPr lang="en-US"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Hipofiz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boyutunda</a:t>
            </a:r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artış</a:t>
            </a:r>
            <a:endParaRPr lang="en-US" sz="2400" dirty="0">
              <a:latin typeface="Calibri" panose="020F0502020204030204" pitchFamily="34" charset="0"/>
              <a:cs typeface="Times New Roman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Times New Roman"/>
              </a:rPr>
              <a:t>            Pineal </a:t>
            </a:r>
            <a:r>
              <a:rPr lang="en-US" sz="2400" dirty="0" err="1" smtClean="0">
                <a:latin typeface="Calibri" panose="020F0502020204030204" pitchFamily="34" charset="0"/>
                <a:cs typeface="Times New Roman"/>
              </a:rPr>
              <a:t>kist</a:t>
            </a:r>
            <a:endParaRPr lang="en-US" sz="2400" dirty="0" smtClean="0">
              <a:latin typeface="Calibri" panose="020F0502020204030204" pitchFamily="34" charset="0"/>
              <a:cs typeface="Times New Roman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Küçük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yaş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,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hızlı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progresyon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,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yüksek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LH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ve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E2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düzeyleri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intrakranyal</a:t>
            </a:r>
            <a:endParaRPr lang="en-US" sz="2000" b="1" dirty="0" smtClean="0">
              <a:solidFill>
                <a:srgbClr val="CC00CC"/>
              </a:solidFill>
              <a:latin typeface="+mj-lt"/>
              <a:cs typeface="Times New Roman"/>
            </a:endParaRPr>
          </a:p>
          <a:p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CC00CC"/>
                </a:solidFill>
                <a:latin typeface="+mj-lt"/>
                <a:cs typeface="Times New Roman"/>
              </a:rPr>
              <a:t>patoloji</a:t>
            </a:r>
            <a:r>
              <a:rPr lang="en-US" sz="2000" b="1" dirty="0" smtClean="0">
                <a:solidFill>
                  <a:srgbClr val="CC00CC"/>
                </a:solidFill>
                <a:latin typeface="+mj-lt"/>
                <a:cs typeface="Times New Roman"/>
              </a:rPr>
              <a:t> !!!</a:t>
            </a:r>
          </a:p>
          <a:p>
            <a:endParaRPr lang="en-US" dirty="0" smtClean="0"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11273" y="2532062"/>
            <a:ext cx="55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79549" y="2247900"/>
            <a:ext cx="55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5652" y="2636837"/>
            <a:ext cx="48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552700"/>
            <a:ext cx="635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C00CC"/>
                </a:solidFill>
                <a:latin typeface="Avenir Black Oblique"/>
                <a:cs typeface="Avenir Black Oblique"/>
              </a:rPr>
              <a:t>PUBERTE NASIL BAŞLAR ?</a:t>
            </a:r>
            <a:endParaRPr lang="en-US" sz="3600" b="1" dirty="0">
              <a:solidFill>
                <a:srgbClr val="CC00CC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6037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98438"/>
            <a:ext cx="736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Times New Roman"/>
              </a:rPr>
              <a:t>Aile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öyküsü</a:t>
            </a:r>
            <a:r>
              <a:rPr lang="en-US" sz="2400" dirty="0" smtClean="0">
                <a:latin typeface="+mj-lt"/>
                <a:cs typeface="Times New Roman"/>
              </a:rPr>
              <a:t>!!! PATERNAL</a:t>
            </a:r>
          </a:p>
          <a:p>
            <a:r>
              <a:rPr lang="en-US" sz="2400" dirty="0" smtClean="0">
                <a:latin typeface="+mj-lt"/>
                <a:cs typeface="Times New Roman"/>
              </a:rPr>
              <a:t>15 </a:t>
            </a:r>
            <a:r>
              <a:rPr lang="en-US" sz="2400" dirty="0" err="1" smtClean="0">
                <a:latin typeface="+mj-lt"/>
                <a:cs typeface="Times New Roman"/>
              </a:rPr>
              <a:t>Aile</a:t>
            </a:r>
            <a:r>
              <a:rPr lang="en-US" sz="2400" dirty="0" smtClean="0">
                <a:latin typeface="+mj-lt"/>
                <a:cs typeface="Times New Roman"/>
              </a:rPr>
              <a:t>- 40 SPP li </a:t>
            </a:r>
            <a:r>
              <a:rPr lang="en-US" sz="2400" dirty="0" err="1" smtClean="0">
                <a:latin typeface="+mj-lt"/>
                <a:cs typeface="Times New Roman"/>
              </a:rPr>
              <a:t>birey</a:t>
            </a:r>
            <a:r>
              <a:rPr lang="en-US" sz="2400" dirty="0" smtClean="0">
                <a:latin typeface="+mj-lt"/>
                <a:cs typeface="Times New Roman"/>
              </a:rPr>
              <a:t>;  MKRN3 </a:t>
            </a:r>
            <a:r>
              <a:rPr lang="en-US" sz="2400" dirty="0" err="1" smtClean="0">
                <a:latin typeface="+mj-lt"/>
                <a:cs typeface="Times New Roman"/>
              </a:rPr>
              <a:t>inaktive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edici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mutasyon</a:t>
            </a:r>
            <a:r>
              <a:rPr lang="en-US" sz="2400" dirty="0" smtClean="0">
                <a:latin typeface="+mj-lt"/>
                <a:cs typeface="Times New Roman"/>
              </a:rPr>
              <a:t>  %33</a:t>
            </a:r>
            <a:endParaRPr lang="en-US" sz="2400" dirty="0">
              <a:latin typeface="+mj-lt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816" y="1315522"/>
            <a:ext cx="2379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00CC"/>
                </a:solidFill>
                <a:latin typeface="Calibri" panose="020F0502020204030204" pitchFamily="34" charset="0"/>
                <a:cs typeface="Times New Roman"/>
              </a:rPr>
              <a:t>GENETİK</a:t>
            </a:r>
          </a:p>
        </p:txBody>
      </p:sp>
    </p:spTree>
    <p:extLst>
      <p:ext uri="{BB962C8B-B14F-4D97-AF65-F5344CB8AC3E}">
        <p14:creationId xmlns:p14="http://schemas.microsoft.com/office/powerpoint/2010/main" val="28141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96739"/>
            <a:ext cx="9004300" cy="16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Genel olarak....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3036" y="1668557"/>
            <a:ext cx="78867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err="1" smtClean="0"/>
              <a:t>Küçük</a:t>
            </a:r>
            <a:r>
              <a:rPr lang="en-US" sz="2400" dirty="0" smtClean="0"/>
              <a:t> </a:t>
            </a:r>
            <a:r>
              <a:rPr lang="en-US" sz="2400" dirty="0" err="1" smtClean="0"/>
              <a:t>yaşlarda</a:t>
            </a:r>
            <a:r>
              <a:rPr lang="en-US" sz="2400" dirty="0" smtClean="0"/>
              <a:t> ( 6 </a:t>
            </a:r>
            <a:r>
              <a:rPr lang="en-US" sz="2400" dirty="0" err="1" smtClean="0"/>
              <a:t>yaşından</a:t>
            </a:r>
            <a:r>
              <a:rPr lang="en-US" sz="2400" dirty="0" smtClean="0"/>
              <a:t> </a:t>
            </a:r>
            <a:r>
              <a:rPr lang="en-US" sz="2400" dirty="0" err="1" smtClean="0"/>
              <a:t>önce</a:t>
            </a:r>
            <a:r>
              <a:rPr lang="en-US" sz="2400" dirty="0" smtClean="0"/>
              <a:t>) </a:t>
            </a:r>
            <a:r>
              <a:rPr lang="en-US" sz="2400" dirty="0" err="1" smtClean="0"/>
              <a:t>patoloji</a:t>
            </a:r>
            <a:r>
              <a:rPr lang="en-US" sz="2400" dirty="0" smtClean="0"/>
              <a:t> </a:t>
            </a:r>
            <a:r>
              <a:rPr lang="en-US" sz="2400" dirty="0" err="1" smtClean="0"/>
              <a:t>olma</a:t>
            </a:r>
            <a:r>
              <a:rPr lang="en-US" sz="2400" dirty="0" smtClean="0"/>
              <a:t> </a:t>
            </a:r>
            <a:r>
              <a:rPr lang="en-US" sz="2400" dirty="0" err="1" smtClean="0"/>
              <a:t>ihtimali</a:t>
            </a:r>
            <a:r>
              <a:rPr lang="en-US" sz="2400" dirty="0" smtClean="0"/>
              <a:t> </a:t>
            </a:r>
            <a:r>
              <a:rPr lang="en-US" sz="2400" dirty="0" err="1" smtClean="0"/>
              <a:t>yüksek</a:t>
            </a:r>
            <a:r>
              <a:rPr lang="en-US" sz="2400" dirty="0" smtClean="0"/>
              <a:t>( </a:t>
            </a:r>
            <a:r>
              <a:rPr lang="en-US" sz="2400" dirty="0" err="1" smtClean="0"/>
              <a:t>tedavi</a:t>
            </a:r>
            <a:r>
              <a:rPr lang="en-US" sz="2400" dirty="0" smtClean="0"/>
              <a:t> </a:t>
            </a:r>
            <a:r>
              <a:rPr lang="en-US" sz="2400" dirty="0" err="1" smtClean="0"/>
              <a:t>ihtiyacı</a:t>
            </a:r>
            <a:r>
              <a:rPr lang="en-US" sz="2400" dirty="0" smtClean="0"/>
              <a:t> </a:t>
            </a:r>
            <a:r>
              <a:rPr lang="en-US" sz="2400" dirty="0" err="1" smtClean="0"/>
              <a:t>var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err="1" smtClean="0"/>
              <a:t>Erkeklerde</a:t>
            </a:r>
            <a:r>
              <a:rPr lang="en-US" sz="2400" dirty="0" smtClean="0"/>
              <a:t> </a:t>
            </a:r>
            <a:r>
              <a:rPr lang="tr-TR" sz="2400" dirty="0" smtClean="0"/>
              <a:t>daha sık organik/spesifik lezyon saptan</a:t>
            </a:r>
            <a:r>
              <a:rPr lang="en-US" sz="2400" dirty="0" err="1" smtClean="0"/>
              <a:t>ıyor</a:t>
            </a:r>
            <a:endParaRPr lang="en-US" sz="2400" dirty="0" smtClean="0"/>
          </a:p>
          <a:p>
            <a:pPr eaLnBrk="1" hangingPunct="1"/>
            <a:r>
              <a:rPr lang="tr-TR" sz="2400" dirty="0" smtClean="0"/>
              <a:t>Adrenal aks olmadan </a:t>
            </a:r>
            <a:r>
              <a:rPr lang="en-US" sz="2400" dirty="0" smtClean="0"/>
              <a:t>Gonadal a</a:t>
            </a:r>
            <a:r>
              <a:rPr lang="tr-TR" sz="2400" dirty="0" smtClean="0"/>
              <a:t>ks</a:t>
            </a:r>
            <a:r>
              <a:rPr lang="en-US" sz="2400" dirty="0" smtClean="0"/>
              <a:t>( </a:t>
            </a:r>
            <a:r>
              <a:rPr lang="tr-TR" sz="2400" dirty="0" smtClean="0"/>
              <a:t>veya tam tersi</a:t>
            </a:r>
            <a:r>
              <a:rPr lang="en-US" sz="2400" dirty="0" smtClean="0"/>
              <a:t>) </a:t>
            </a:r>
            <a:r>
              <a:rPr lang="en-US" sz="2400" dirty="0" err="1" smtClean="0"/>
              <a:t>aktive</a:t>
            </a:r>
            <a:r>
              <a:rPr lang="en-US" sz="2400" dirty="0" smtClean="0"/>
              <a:t> </a:t>
            </a:r>
            <a:r>
              <a:rPr lang="en-US" sz="2400" dirty="0" err="1" smtClean="0"/>
              <a:t>olması</a:t>
            </a:r>
            <a:r>
              <a:rPr lang="en-US" sz="2400" dirty="0" smtClean="0"/>
              <a:t> </a:t>
            </a:r>
            <a:r>
              <a:rPr lang="en-US" sz="2400" dirty="0" err="1" smtClean="0"/>
              <a:t>durumunda</a:t>
            </a:r>
            <a:r>
              <a:rPr lang="en-US" sz="2400" dirty="0" smtClean="0"/>
              <a:t> </a:t>
            </a:r>
            <a:r>
              <a:rPr lang="en-US" sz="2400" dirty="0" err="1" smtClean="0"/>
              <a:t>patoloji</a:t>
            </a:r>
            <a:r>
              <a:rPr lang="en-US" sz="2400" dirty="0" smtClean="0"/>
              <a:t> ?</a:t>
            </a:r>
            <a:endParaRPr lang="tr-TR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Boy </a:t>
            </a:r>
            <a:r>
              <a:rPr lang="en-US" sz="2400" dirty="0" err="1" smtClean="0"/>
              <a:t>persentilinde</a:t>
            </a:r>
            <a:r>
              <a:rPr lang="en-US" sz="2400" dirty="0" smtClean="0"/>
              <a:t> </a:t>
            </a:r>
            <a:r>
              <a:rPr lang="en-US" sz="2400" dirty="0" err="1" smtClean="0"/>
              <a:t>artma</a:t>
            </a:r>
            <a:r>
              <a:rPr lang="en-US" sz="2400" dirty="0" smtClean="0"/>
              <a:t> (</a:t>
            </a:r>
            <a:r>
              <a:rPr lang="en-US" sz="2400" dirty="0" err="1" smtClean="0"/>
              <a:t>Hedef</a:t>
            </a:r>
            <a:r>
              <a:rPr lang="en-US" sz="2400" dirty="0" smtClean="0"/>
              <a:t> boy </a:t>
            </a:r>
            <a:r>
              <a:rPr lang="en-US" sz="2400" dirty="0" err="1" smtClean="0"/>
              <a:t>persentiline</a:t>
            </a:r>
            <a:r>
              <a:rPr lang="en-US" sz="2400" dirty="0" smtClean="0"/>
              <a:t> </a:t>
            </a:r>
            <a:r>
              <a:rPr lang="en-US" sz="2400" dirty="0" err="1" smtClean="0"/>
              <a:t>göre</a:t>
            </a:r>
            <a:r>
              <a:rPr lang="en-US" sz="2400" dirty="0" smtClean="0"/>
              <a:t> </a:t>
            </a:r>
            <a:r>
              <a:rPr lang="en-US" sz="2400" dirty="0" err="1" smtClean="0"/>
              <a:t>ileri</a:t>
            </a:r>
            <a:r>
              <a:rPr lang="en-US" sz="2400" dirty="0" smtClean="0"/>
              <a:t> boy)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kemik</a:t>
            </a:r>
            <a:r>
              <a:rPr lang="en-US" sz="2400" dirty="0" smtClean="0"/>
              <a:t> </a:t>
            </a:r>
            <a:r>
              <a:rPr lang="en-US" sz="2400" dirty="0" err="1" smtClean="0"/>
              <a:t>yaşı</a:t>
            </a:r>
            <a:r>
              <a:rPr lang="en-US" sz="2400" dirty="0" smtClean="0"/>
              <a:t> </a:t>
            </a:r>
            <a:r>
              <a:rPr lang="en-US" sz="2400" dirty="0" err="1" smtClean="0"/>
              <a:t>ileriliği</a:t>
            </a:r>
            <a:r>
              <a:rPr lang="en-US" sz="2400" dirty="0" smtClean="0"/>
              <a:t> (&gt;2 </a:t>
            </a:r>
            <a:r>
              <a:rPr lang="en-US" sz="2400" dirty="0" err="1" smtClean="0"/>
              <a:t>yaş</a:t>
            </a:r>
            <a:r>
              <a:rPr lang="en-US" sz="2400" dirty="0" smtClean="0"/>
              <a:t> ) sex steroid </a:t>
            </a:r>
            <a:r>
              <a:rPr lang="en-US" sz="2400" dirty="0" err="1" smtClean="0"/>
              <a:t>etkisi</a:t>
            </a:r>
            <a:r>
              <a:rPr lang="en-US" sz="2400" dirty="0" smtClean="0"/>
              <a:t> </a:t>
            </a:r>
            <a:r>
              <a:rPr lang="en-US" sz="2400" dirty="0" err="1" smtClean="0"/>
              <a:t>lehine</a:t>
            </a:r>
            <a:endParaRPr lang="tr-TR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err="1" smtClean="0"/>
              <a:t>Öyküde</a:t>
            </a:r>
            <a:r>
              <a:rPr lang="en-US" sz="2400" dirty="0" smtClean="0"/>
              <a:t> “</a:t>
            </a:r>
            <a:r>
              <a:rPr lang="en-US" sz="2400" dirty="0" err="1" smtClean="0"/>
              <a:t>gelastik</a:t>
            </a:r>
            <a:r>
              <a:rPr lang="en-US" sz="2400" dirty="0" smtClean="0"/>
              <a:t> </a:t>
            </a:r>
            <a:r>
              <a:rPr lang="en-US" sz="2400" dirty="0" err="1" smtClean="0"/>
              <a:t>nöbet</a:t>
            </a:r>
            <a:r>
              <a:rPr lang="en-US" sz="2400" dirty="0" smtClean="0"/>
              <a:t>”, </a:t>
            </a:r>
            <a:r>
              <a:rPr lang="en-US" sz="2400" dirty="0" err="1" smtClean="0"/>
              <a:t>FM’de</a:t>
            </a:r>
            <a:r>
              <a:rPr lang="en-US" sz="2400" dirty="0" smtClean="0"/>
              <a:t> </a:t>
            </a:r>
            <a:r>
              <a:rPr lang="tr-TR" sz="2400" dirty="0" smtClean="0"/>
              <a:t>kenarları “tırtıllı” hiperpigmente “café-au-lait” lekeleri</a:t>
            </a:r>
            <a:r>
              <a:rPr lang="en-US" sz="2400" dirty="0" smtClean="0"/>
              <a:t> </a:t>
            </a:r>
            <a:r>
              <a:rPr lang="en-US" sz="2400" dirty="0" err="1" smtClean="0"/>
              <a:t>gibi</a:t>
            </a:r>
            <a:r>
              <a:rPr lang="en-US" sz="2400" dirty="0" smtClean="0"/>
              <a:t> </a:t>
            </a:r>
            <a:r>
              <a:rPr lang="en-US" sz="2400" dirty="0" err="1" smtClean="0"/>
              <a:t>bulgular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321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23" y="60903"/>
            <a:ext cx="1924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  <a:latin typeface="+mj-lt"/>
                <a:cs typeface="Times New Roman"/>
              </a:rPr>
              <a:t>AYIRICI TANI</a:t>
            </a:r>
            <a:endParaRPr lang="en-US" sz="2800" dirty="0">
              <a:solidFill>
                <a:srgbClr val="CC00CC"/>
              </a:solidFill>
              <a:latin typeface="+mj-lt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92" y="591549"/>
            <a:ext cx="85297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İzole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Premature </a:t>
            </a: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telarş</a:t>
            </a:r>
            <a:endParaRPr lang="en-US" sz="2400" b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 Meme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gelişimi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hormon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profili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uterus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ve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over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boyutları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prepubertal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Büyümede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hızlanma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yok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KY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ilerleme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yok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2-4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yaş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arası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kızlarda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;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aylar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içinde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regresyon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 %13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progresyon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endParaRPr lang="en-US" sz="2400" b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İzole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Premature </a:t>
            </a: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adrenarş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Meme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gelişimi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testis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volüm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artışı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yok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Hafif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DHEAS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yüksekliği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(&gt;40μg/dl).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KY –TY&lt; 1.5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yıl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Periferal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puberte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prekoks</a:t>
            </a:r>
            <a:endParaRPr lang="en-US" sz="2400" b="1" dirty="0" smtClean="0">
              <a:solidFill>
                <a:srgbClr val="000000"/>
              </a:solidFill>
              <a:latin typeface="+mj-lt"/>
              <a:cs typeface="Times New Rom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Baskılı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LH/FSH,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Yüksek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E2/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testosteron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testis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prepubertal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veya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tek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taraflı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büyüme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testotoksikoz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, HCG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salgılayan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tümörlerde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bilateral)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Adrenokortikal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    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tümörde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özellikle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DHEAS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çok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imes New Roman"/>
              </a:rPr>
              <a:t>yüksek</a:t>
            </a:r>
            <a:endParaRPr lang="en-US" sz="2400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76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8" y="142875"/>
            <a:ext cx="8788001" cy="56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10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  <a:latin typeface="+mn-lt"/>
              </a:rPr>
              <a:t>PREMATURE ADRENARŞ</a:t>
            </a:r>
            <a:endParaRPr lang="tr-TR" b="1" dirty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Kızlarda 8 erkelerde 9 y önce aksiller ve pubik kıllanma </a:t>
            </a:r>
          </a:p>
          <a:p>
            <a:r>
              <a:rPr lang="tr-TR" dirty="0" smtClean="0"/>
              <a:t>Adrenal androjen sentez kapasitesinin maturasyonunu gösterir. DHEAS düzeyleri 6 yaş civarında artar.</a:t>
            </a:r>
          </a:p>
          <a:p>
            <a:r>
              <a:rPr lang="tr-TR" dirty="0" smtClean="0"/>
              <a:t>DHEA ve 17 OH PREGNENOLON yükselir</a:t>
            </a:r>
          </a:p>
          <a:p>
            <a:r>
              <a:rPr lang="tr-TR" dirty="0" smtClean="0"/>
              <a:t>Kızlarda 4 kat daha fazla</a:t>
            </a:r>
          </a:p>
          <a:p>
            <a:r>
              <a:rPr lang="tr-TR" dirty="0" smtClean="0"/>
              <a:t>Premature adrenarş                   premature puberş demek değildir 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3485955"/>
            <a:ext cx="714375" cy="6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3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861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800" dirty="0" err="1" smtClean="0"/>
              <a:t>Adrenar</a:t>
            </a:r>
            <a:r>
              <a:rPr lang="tr-TR" altLang="tr-TR" sz="2800" dirty="0" smtClean="0"/>
              <a:t>ş</a:t>
            </a:r>
            <a:r>
              <a:rPr lang="en-US" altLang="tr-TR" sz="2800" dirty="0" smtClean="0"/>
              <a:t> adrenal </a:t>
            </a:r>
            <a:r>
              <a:rPr lang="en-US" altLang="tr-TR" sz="2800" dirty="0" err="1" smtClean="0"/>
              <a:t>korteksdeki</a:t>
            </a:r>
            <a:r>
              <a:rPr lang="en-US" altLang="tr-TR" sz="2800" dirty="0" smtClean="0"/>
              <a:t> zona </a:t>
            </a:r>
            <a:r>
              <a:rPr lang="en-US" altLang="tr-TR" sz="2800" dirty="0" err="1" smtClean="0"/>
              <a:t>retikülarisden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salgılanan</a:t>
            </a:r>
            <a:r>
              <a:rPr lang="tr-TR" altLang="tr-TR" sz="2800" dirty="0" smtClean="0"/>
              <a:t> </a:t>
            </a:r>
            <a:r>
              <a:rPr lang="en-US" altLang="tr-TR" sz="2800" dirty="0" err="1" smtClean="0"/>
              <a:t>androjenlerin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artı</a:t>
            </a:r>
            <a:r>
              <a:rPr lang="tr-TR" altLang="tr-TR" sz="2800" dirty="0" smtClean="0"/>
              <a:t>ş</a:t>
            </a:r>
            <a:r>
              <a:rPr lang="en-US" altLang="tr-TR" sz="2800" dirty="0" err="1" smtClean="0"/>
              <a:t>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ile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gerçekle</a:t>
            </a:r>
            <a:r>
              <a:rPr lang="tr-TR" altLang="tr-TR" sz="2800" dirty="0" smtClean="0"/>
              <a:t>ş</a:t>
            </a:r>
            <a:r>
              <a:rPr lang="en-US" altLang="tr-TR" sz="2800" dirty="0" err="1" smtClean="0"/>
              <a:t>ir.</a:t>
            </a:r>
            <a:endParaRPr lang="tr-TR" altLang="tr-TR" sz="2800" dirty="0" smtClean="0"/>
          </a:p>
          <a:p>
            <a:endParaRPr lang="tr-TR" altLang="tr-TR" sz="2800" dirty="0" smtClean="0"/>
          </a:p>
          <a:p>
            <a:r>
              <a:rPr lang="en-US" altLang="tr-TR" sz="2800" dirty="0" smtClean="0"/>
              <a:t> 17,20 </a:t>
            </a:r>
            <a:r>
              <a:rPr lang="en-US" altLang="tr-TR" sz="2800" dirty="0" err="1" smtClean="0"/>
              <a:t>liyaz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ve</a:t>
            </a:r>
            <a:r>
              <a:rPr lang="tr-TR" altLang="tr-TR" sz="2800" dirty="0" smtClean="0"/>
              <a:t> </a:t>
            </a:r>
            <a:r>
              <a:rPr lang="en-US" altLang="tr-TR" sz="2800" dirty="0" smtClean="0"/>
              <a:t>17</a:t>
            </a:r>
            <a:r>
              <a:rPr lang="el-GR" altLang="tr-TR" sz="2800" dirty="0" smtClean="0"/>
              <a:t>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hidroksilaz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aktivite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artı</a:t>
            </a:r>
            <a:r>
              <a:rPr lang="tr-TR" altLang="tr-TR" sz="2800" dirty="0" smtClean="0"/>
              <a:t>ş</a:t>
            </a:r>
            <a:r>
              <a:rPr lang="en-US" altLang="tr-TR" sz="2800" dirty="0" err="1" smtClean="0"/>
              <a:t>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sonucu</a:t>
            </a:r>
            <a:r>
              <a:rPr lang="en-US" altLang="tr-TR" sz="2800" dirty="0" smtClean="0"/>
              <a:t> serum DHEA </a:t>
            </a:r>
            <a:r>
              <a:rPr lang="en-US" altLang="tr-TR" sz="2800" dirty="0" err="1" smtClean="0"/>
              <a:t>ve</a:t>
            </a:r>
            <a:r>
              <a:rPr lang="tr-TR" altLang="tr-TR" sz="2800" dirty="0" smtClean="0"/>
              <a:t> </a:t>
            </a:r>
            <a:r>
              <a:rPr lang="en-US" altLang="tr-TR" sz="2800" dirty="0" err="1" smtClean="0"/>
              <a:t>bunun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metaboliti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sülfatın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artı</a:t>
            </a:r>
            <a:r>
              <a:rPr lang="tr-TR" altLang="tr-TR" sz="2800" dirty="0" smtClean="0"/>
              <a:t>ş</a:t>
            </a:r>
            <a:r>
              <a:rPr lang="en-US" altLang="tr-TR" sz="2800" dirty="0" err="1" smtClean="0"/>
              <a:t>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ile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sonuçlanır</a:t>
            </a:r>
            <a:r>
              <a:rPr lang="en-US" altLang="tr-TR" sz="2800" dirty="0" smtClean="0"/>
              <a:t>. </a:t>
            </a:r>
            <a:endParaRPr lang="tr-TR" altLang="tr-TR" sz="2800" dirty="0" smtClean="0"/>
          </a:p>
          <a:p>
            <a:endParaRPr lang="tr-TR" altLang="tr-TR" sz="2800" dirty="0" smtClean="0"/>
          </a:p>
          <a:p>
            <a:r>
              <a:rPr lang="en-US" altLang="tr-TR" sz="2800" dirty="0" err="1" smtClean="0"/>
              <a:t>Serumdaki</a:t>
            </a:r>
            <a:r>
              <a:rPr lang="tr-TR" altLang="tr-TR" sz="2800" dirty="0" smtClean="0"/>
              <a:t> </a:t>
            </a:r>
            <a:r>
              <a:rPr lang="en-US" altLang="tr-TR" sz="2800" dirty="0" err="1" smtClean="0"/>
              <a:t>düzeyin</a:t>
            </a:r>
            <a:r>
              <a:rPr lang="en-US" altLang="tr-TR" sz="2800" dirty="0" smtClean="0"/>
              <a:t> 40</a:t>
            </a:r>
            <a:r>
              <a:rPr lang="el-GR" altLang="tr-TR" sz="2800" dirty="0" smtClean="0"/>
              <a:t>μ</a:t>
            </a:r>
            <a:r>
              <a:rPr lang="en-US" altLang="tr-TR" sz="2800" dirty="0" smtClean="0"/>
              <a:t>g/</a:t>
            </a:r>
            <a:r>
              <a:rPr lang="en-US" altLang="tr-TR" sz="2800" dirty="0" err="1" smtClean="0"/>
              <a:t>dl’nin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üstüne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çıkması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adrenar</a:t>
            </a:r>
            <a:r>
              <a:rPr lang="tr-TR" altLang="tr-TR" sz="2800" dirty="0" smtClean="0"/>
              <a:t>ş</a:t>
            </a:r>
            <a:r>
              <a:rPr lang="en-US" altLang="tr-TR" sz="2800" dirty="0" smtClean="0"/>
              <a:t>ın </a:t>
            </a:r>
            <a:r>
              <a:rPr lang="en-US" altLang="tr-TR" sz="2800" dirty="0" err="1" smtClean="0"/>
              <a:t>biyokimyasal</a:t>
            </a:r>
            <a:r>
              <a:rPr lang="tr-TR" altLang="tr-TR" sz="2800" dirty="0" smtClean="0"/>
              <a:t> </a:t>
            </a:r>
            <a:r>
              <a:rPr lang="en-US" altLang="tr-TR" sz="2800" dirty="0" err="1" smtClean="0"/>
              <a:t>göstergesidir</a:t>
            </a:r>
            <a:r>
              <a:rPr lang="en-US" altLang="tr-TR" sz="2800" dirty="0" smtClean="0"/>
              <a:t>.</a:t>
            </a:r>
            <a:endParaRPr lang="tr-TR" altLang="tr-TR" sz="2800" dirty="0" smtClean="0"/>
          </a:p>
          <a:p>
            <a:endParaRPr lang="tr-TR" altLang="tr-TR" sz="2800" dirty="0" smtClean="0"/>
          </a:p>
          <a:p>
            <a:endParaRPr lang="en-US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42871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Biyokimyasal bulgular 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DHEAS</a:t>
            </a:r>
          </a:p>
          <a:p>
            <a:r>
              <a:rPr lang="tr-TR" sz="2800" dirty="0" smtClean="0"/>
              <a:t>Testosteron </a:t>
            </a:r>
          </a:p>
          <a:p>
            <a:r>
              <a:rPr lang="tr-TR" sz="2800" dirty="0" smtClean="0"/>
              <a:t>AS</a:t>
            </a:r>
          </a:p>
          <a:p>
            <a:r>
              <a:rPr lang="tr-TR" sz="2800" dirty="0" smtClean="0"/>
              <a:t>DHEA</a:t>
            </a:r>
          </a:p>
          <a:p>
            <a:r>
              <a:rPr lang="tr-TR" sz="2800" dirty="0" smtClean="0"/>
              <a:t>11 oksiandrogenler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94453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Klinik bulgular 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Aksiller vücut kokusu</a:t>
            </a:r>
          </a:p>
          <a:p>
            <a:r>
              <a:rPr lang="tr-TR" dirty="0" smtClean="0"/>
              <a:t>Yağlanma</a:t>
            </a:r>
          </a:p>
          <a:p>
            <a:r>
              <a:rPr lang="tr-TR" dirty="0" smtClean="0"/>
              <a:t>Mikrokomedonlu akneler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Meme gelişimi testislerde büyüme ve agır hiperandrogenizm YOKKKK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2603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KLİNİK-2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Obezlerde daha sık   DHEAS </a:t>
            </a:r>
          </a:p>
          <a:p>
            <a:endParaRPr lang="tr-TR" dirty="0"/>
          </a:p>
          <a:p>
            <a:r>
              <a:rPr lang="tr-TR" dirty="0" smtClean="0"/>
              <a:t>Kemik yaşı ileri ve yaşıtlarına göre ılımlı uzun boy</a:t>
            </a:r>
          </a:p>
          <a:p>
            <a:endParaRPr lang="tr-TR" dirty="0"/>
          </a:p>
          <a:p>
            <a:r>
              <a:rPr lang="tr-TR" dirty="0" smtClean="0"/>
              <a:t>DHEAS 135 mcg/dl   Testosteron 35 ng/dl kadar çıkabillir </a:t>
            </a:r>
          </a:p>
          <a:p>
            <a:r>
              <a:rPr lang="tr-TR" dirty="0" smtClean="0"/>
              <a:t>ETYOLOJİ</a:t>
            </a:r>
          </a:p>
          <a:p>
            <a:r>
              <a:rPr lang="tr-TR" dirty="0" smtClean="0"/>
              <a:t>Sebebi hala bilinmiyor.</a:t>
            </a:r>
          </a:p>
          <a:p>
            <a:r>
              <a:rPr lang="tr-TR" dirty="0" smtClean="0"/>
              <a:t>SGA larda sıklığı artıyor                   </a:t>
            </a:r>
            <a:r>
              <a:rPr lang="tr-TR" dirty="0" smtClean="0">
                <a:solidFill>
                  <a:srgbClr val="CC00CC"/>
                </a:solidFill>
              </a:rPr>
              <a:t>Thrifty </a:t>
            </a:r>
            <a:r>
              <a:rPr lang="tr-TR" dirty="0">
                <a:solidFill>
                  <a:srgbClr val="CC00CC"/>
                </a:solidFill>
              </a:rPr>
              <a:t>phenotype hypothesis</a:t>
            </a:r>
          </a:p>
          <a:p>
            <a:endParaRPr lang="tr-TR" dirty="0" smtClean="0"/>
          </a:p>
          <a:p>
            <a:r>
              <a:rPr lang="tr-TR" dirty="0" smtClean="0"/>
              <a:t>MS,IR ve PCOS riski artıyor </a:t>
            </a:r>
            <a:endParaRPr lang="tr-TR" dirty="0"/>
          </a:p>
        </p:txBody>
      </p:sp>
      <p:sp>
        <p:nvSpPr>
          <p:cNvPr id="5" name="Right Arrow 4"/>
          <p:cNvSpPr/>
          <p:nvPr/>
        </p:nvSpPr>
        <p:spPr>
          <a:xfrm>
            <a:off x="3643313" y="4572000"/>
            <a:ext cx="714375" cy="228600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50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8255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j-lt"/>
              </a:rPr>
              <a:t>Hipotalamohipofizer</a:t>
            </a:r>
            <a:r>
              <a:rPr lang="en-US" sz="2400" dirty="0" smtClean="0">
                <a:latin typeface="+mj-lt"/>
              </a:rPr>
              <a:t>-gonadal </a:t>
            </a:r>
            <a:r>
              <a:rPr lang="en-US" sz="2400" dirty="0" err="1" smtClean="0">
                <a:latin typeface="+mj-lt"/>
              </a:rPr>
              <a:t>aks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aktivasyonu</a:t>
            </a:r>
            <a:endParaRPr lang="en-US" sz="24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765300"/>
            <a:ext cx="8562340" cy="3315970"/>
            <a:chOff x="304800" y="1765300"/>
            <a:chExt cx="8562340" cy="3315970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765300"/>
              <a:ext cx="8562340" cy="3315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Up Arrow 1"/>
            <p:cNvSpPr/>
            <p:nvPr/>
          </p:nvSpPr>
          <p:spPr>
            <a:xfrm>
              <a:off x="5687568" y="4102862"/>
              <a:ext cx="256032" cy="83743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26000" y="5187434"/>
            <a:ext cx="328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Pulsatil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GnRH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salınımı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5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Ayırıcı Tanı</a:t>
            </a:r>
            <a:endParaRPr lang="tr-TR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Hipertirikoz </a:t>
            </a:r>
            <a:r>
              <a:rPr lang="tr-TR" dirty="0" smtClean="0"/>
              <a:t>: Sadece genital bölgede değil kollarda bacaklarda da olabilir</a:t>
            </a:r>
          </a:p>
          <a:p>
            <a:pPr lvl="1"/>
            <a:r>
              <a:rPr lang="tr-TR" dirty="0" smtClean="0"/>
              <a:t>Hormon profili normal</a:t>
            </a:r>
          </a:p>
          <a:p>
            <a:pPr lvl="1"/>
            <a:r>
              <a:rPr lang="tr-TR" dirty="0" smtClean="0"/>
              <a:t>Anorexia  ve bazı ilaç alımları sonrasında görülebilir.</a:t>
            </a:r>
          </a:p>
          <a:p>
            <a:r>
              <a:rPr lang="tr-TR" b="1" dirty="0" smtClean="0"/>
              <a:t>İdiopatik premature pubarş: DHEAS AS KY normall</a:t>
            </a:r>
          </a:p>
          <a:p>
            <a:r>
              <a:rPr lang="tr-TR" b="1" dirty="0" smtClean="0"/>
              <a:t>Puberte prekoks:</a:t>
            </a:r>
          </a:p>
          <a:p>
            <a:r>
              <a:rPr lang="tr-TR" b="1" dirty="0" smtClean="0"/>
              <a:t>Virilizasyona sebep olan durumlar </a:t>
            </a:r>
          </a:p>
          <a:p>
            <a:pPr lvl="1"/>
            <a:r>
              <a:rPr lang="tr-TR" b="1" dirty="0"/>
              <a:t> </a:t>
            </a:r>
            <a:r>
              <a:rPr lang="tr-TR" b="1" dirty="0" smtClean="0"/>
              <a:t>NKKAH (21 OH az  11 BOH az 3 BHSDG)</a:t>
            </a:r>
          </a:p>
          <a:p>
            <a:pPr lvl="1"/>
            <a:r>
              <a:rPr lang="tr-TR" b="1" dirty="0" smtClean="0"/>
              <a:t>GKK direnci</a:t>
            </a:r>
          </a:p>
          <a:p>
            <a:pPr lvl="1"/>
            <a:r>
              <a:rPr lang="tr-TR" b="1" dirty="0" smtClean="0"/>
              <a:t>Kortizon redüktaz eksikliği</a:t>
            </a:r>
          </a:p>
          <a:p>
            <a:pPr lvl="1"/>
            <a:r>
              <a:rPr lang="tr-TR" b="1" dirty="0" smtClean="0"/>
              <a:t>Sülfotransferaz eksikliği</a:t>
            </a:r>
          </a:p>
          <a:p>
            <a:pPr lvl="1"/>
            <a:r>
              <a:rPr lang="tr-TR" b="1" dirty="0" smtClean="0"/>
              <a:t>Cushing sendromu</a:t>
            </a:r>
          </a:p>
          <a:p>
            <a:pPr lvl="1"/>
            <a:r>
              <a:rPr lang="tr-TR" b="1" dirty="0" smtClean="0"/>
              <a:t>Virilize tm</a:t>
            </a:r>
          </a:p>
          <a:p>
            <a:pPr lvl="1"/>
            <a:r>
              <a:rPr lang="tr-TR" b="1" dirty="0" smtClean="0"/>
              <a:t>Portosistemik şant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75659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SDC183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38" y="2896593"/>
            <a:ext cx="3868737" cy="2901552"/>
          </a:xfrm>
          <a:noFill/>
        </p:spPr>
      </p:pic>
      <p:sp>
        <p:nvSpPr>
          <p:cNvPr id="8" name="Rectangle 7"/>
          <p:cNvSpPr/>
          <p:nvPr/>
        </p:nvSpPr>
        <p:spPr>
          <a:xfrm>
            <a:off x="2071688" y="3782416"/>
            <a:ext cx="171450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10" descr="SDC1838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2889448"/>
            <a:ext cx="3887788" cy="2915841"/>
          </a:xfrm>
          <a:noFill/>
        </p:spPr>
      </p:pic>
    </p:spTree>
    <p:extLst>
      <p:ext uri="{BB962C8B-B14F-4D97-AF65-F5344CB8AC3E}">
        <p14:creationId xmlns:p14="http://schemas.microsoft.com/office/powerpoint/2010/main" val="2831515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33845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55972"/>
            <a:ext cx="8713788" cy="657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968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49275"/>
            <a:ext cx="992505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3100"/>
            <a:ext cx="9612313" cy="647700"/>
          </a:xfrm>
          <a:prstGeom prst="rect">
            <a:avLst/>
          </a:prstGeom>
          <a:noFill/>
          <a:ln w="254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84213" y="1989138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flipH="1">
            <a:off x="4763" y="6237288"/>
            <a:ext cx="2408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Dolaşan androjenlere reseptör sensivitesi</a:t>
            </a:r>
          </a:p>
        </p:txBody>
      </p:sp>
    </p:spTree>
    <p:extLst>
      <p:ext uri="{BB962C8B-B14F-4D97-AF65-F5344CB8AC3E}">
        <p14:creationId xmlns:p14="http://schemas.microsoft.com/office/powerpoint/2010/main" val="36310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Nelere dikkat etmeliyiz??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P. Adrenarş izole mi??</a:t>
            </a:r>
          </a:p>
          <a:p>
            <a:endParaRPr lang="tr-TR" dirty="0"/>
          </a:p>
          <a:p>
            <a:r>
              <a:rPr lang="tr-TR" dirty="0" smtClean="0"/>
              <a:t>Kemik yaşı</a:t>
            </a:r>
          </a:p>
          <a:p>
            <a:endParaRPr lang="tr-TR" dirty="0"/>
          </a:p>
          <a:p>
            <a:r>
              <a:rPr lang="tr-TR" dirty="0" smtClean="0"/>
              <a:t>DHEAS  T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CC00CC"/>
                </a:solidFill>
              </a:rPr>
              <a:t>Sabah </a:t>
            </a:r>
            <a:r>
              <a:rPr lang="tr-TR" b="1" dirty="0">
                <a:solidFill>
                  <a:srgbClr val="CC00CC"/>
                </a:solidFill>
              </a:rPr>
              <a:t>8.00 </a:t>
            </a:r>
            <a:r>
              <a:rPr lang="tr-TR" b="1" dirty="0" smtClean="0">
                <a:solidFill>
                  <a:srgbClr val="CC00CC"/>
                </a:solidFill>
              </a:rPr>
              <a:t>‘de </a:t>
            </a:r>
            <a:r>
              <a:rPr lang="en-US" b="1" dirty="0">
                <a:solidFill>
                  <a:srgbClr val="CC00CC"/>
                </a:solidFill>
              </a:rPr>
              <a:t> </a:t>
            </a:r>
            <a:r>
              <a:rPr lang="en-US" b="1" dirty="0" smtClean="0">
                <a:solidFill>
                  <a:srgbClr val="CC00CC"/>
                </a:solidFill>
              </a:rPr>
              <a:t>17OHP  </a:t>
            </a:r>
            <a:r>
              <a:rPr lang="en-US" b="1" dirty="0">
                <a:solidFill>
                  <a:srgbClr val="CC00CC"/>
                </a:solidFill>
              </a:rPr>
              <a:t>&gt;200 ng/</a:t>
            </a:r>
            <a:r>
              <a:rPr lang="en-US" b="1" dirty="0" err="1">
                <a:solidFill>
                  <a:srgbClr val="CC00CC"/>
                </a:solidFill>
              </a:rPr>
              <a:t>dL</a:t>
            </a:r>
            <a:r>
              <a:rPr lang="en-US" b="1" dirty="0">
                <a:solidFill>
                  <a:srgbClr val="CC00CC"/>
                </a:solidFill>
              </a:rPr>
              <a:t> (&gt;6 </a:t>
            </a:r>
            <a:r>
              <a:rPr lang="en-US" b="1" dirty="0" err="1">
                <a:solidFill>
                  <a:srgbClr val="CC00CC"/>
                </a:solidFill>
              </a:rPr>
              <a:t>nmol</a:t>
            </a:r>
            <a:r>
              <a:rPr lang="en-US" b="1" dirty="0">
                <a:solidFill>
                  <a:srgbClr val="CC00CC"/>
                </a:solidFill>
              </a:rPr>
              <a:t>/L</a:t>
            </a:r>
            <a:r>
              <a:rPr lang="en-US" b="1" dirty="0" smtClean="0">
                <a:solidFill>
                  <a:srgbClr val="CC00CC"/>
                </a:solidFill>
              </a:rPr>
              <a:t>)</a:t>
            </a:r>
            <a:r>
              <a:rPr lang="tr-TR" b="1" dirty="0" smtClean="0">
                <a:solidFill>
                  <a:srgbClr val="CC00CC"/>
                </a:solidFill>
              </a:rPr>
              <a:t> ise</a:t>
            </a:r>
            <a:r>
              <a:rPr lang="en-US" b="1" dirty="0" smtClean="0">
                <a:solidFill>
                  <a:srgbClr val="CC00CC"/>
                </a:solidFill>
              </a:rPr>
              <a:t> ≥95</a:t>
            </a:r>
            <a:r>
              <a:rPr lang="tr-TR" b="1" dirty="0" smtClean="0">
                <a:solidFill>
                  <a:srgbClr val="CC00CC"/>
                </a:solidFill>
              </a:rPr>
              <a:t> duyarlılık ve özgünlükle NKKAH diper p.adrenarşlardan ayırır</a:t>
            </a:r>
          </a:p>
          <a:p>
            <a:endParaRPr lang="tr-TR" dirty="0" smtClean="0"/>
          </a:p>
          <a:p>
            <a:r>
              <a:rPr lang="tr-TR" dirty="0" smtClean="0"/>
              <a:t>ACTH uayrı testi</a:t>
            </a:r>
          </a:p>
          <a:p>
            <a:r>
              <a:rPr lang="tr-TR" dirty="0" smtClean="0"/>
              <a:t>DX süpresyon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5671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Premature Telarş </a:t>
            </a:r>
            <a:endParaRPr lang="tr-TR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Bening pubertal varyant</a:t>
            </a:r>
          </a:p>
          <a:p>
            <a:endParaRPr lang="tr-TR" dirty="0" smtClean="0"/>
          </a:p>
          <a:p>
            <a:r>
              <a:rPr lang="tr-TR" dirty="0" smtClean="0"/>
              <a:t>Genellikle 2 yaş altında  olur ve genellikle geçer </a:t>
            </a:r>
          </a:p>
          <a:p>
            <a:endParaRPr lang="tr-TR" dirty="0"/>
          </a:p>
          <a:p>
            <a:r>
              <a:rPr lang="tr-TR" dirty="0" smtClean="0"/>
              <a:t>%10-20 puberte pp başlangıç bulgusu olabilir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CC00CC"/>
                </a:solidFill>
              </a:rPr>
              <a:t>Anahtar kurallar</a:t>
            </a:r>
          </a:p>
          <a:p>
            <a:r>
              <a:rPr lang="tr-TR" dirty="0" smtClean="0"/>
              <a:t>Bilateral ya da tek taraflı olabilir</a:t>
            </a:r>
          </a:p>
          <a:p>
            <a:r>
              <a:rPr lang="tr-TR" dirty="0" smtClean="0"/>
              <a:t>Evre3 geçmez</a:t>
            </a:r>
          </a:p>
          <a:p>
            <a:r>
              <a:rPr lang="tr-TR" dirty="0" smtClean="0"/>
              <a:t>KY ty ile uyumlu</a:t>
            </a:r>
          </a:p>
          <a:p>
            <a:r>
              <a:rPr lang="tr-TR" dirty="0" smtClean="0"/>
              <a:t>Boy uzama hızı artmamıştır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33" y="122238"/>
            <a:ext cx="2809441" cy="2501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15" y="3595688"/>
            <a:ext cx="24288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63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Key point</a:t>
            </a:r>
            <a:endParaRPr lang="tr-TR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YD dahi olabilr.....mini puberte, galaktore, anneden geçen hormonlar </a:t>
            </a:r>
          </a:p>
          <a:p>
            <a:endParaRPr lang="tr-TR" dirty="0" smtClean="0"/>
          </a:p>
          <a:p>
            <a:r>
              <a:rPr lang="tr-TR" dirty="0" smtClean="0"/>
              <a:t>2 yas HPP geçici aktivasyon  FSH dominant </a:t>
            </a:r>
          </a:p>
          <a:p>
            <a:endParaRPr lang="tr-TR" dirty="0" smtClean="0"/>
          </a:p>
          <a:p>
            <a:r>
              <a:rPr lang="tr-TR" dirty="0" smtClean="0"/>
              <a:t>Nadiren lavanta yağı yeşil ağaç yağı, plesantal ektreler </a:t>
            </a:r>
          </a:p>
          <a:p>
            <a:endParaRPr lang="tr-TR" dirty="0"/>
          </a:p>
          <a:p>
            <a:r>
              <a:rPr lang="tr-TR" dirty="0" smtClean="0"/>
              <a:t>Uzun süreli izlem amacı </a:t>
            </a:r>
            <a:r>
              <a:rPr lang="tr-TR" b="1" dirty="0" smtClean="0"/>
              <a:t>PROGRESYON OLAN  </a:t>
            </a:r>
            <a:r>
              <a:rPr lang="tr-TR" dirty="0" smtClean="0"/>
              <a:t>vakaları yakalamak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79098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Premature </a:t>
            </a:r>
            <a:r>
              <a:rPr lang="en-US" sz="2000" dirty="0" err="1" smtClean="0"/>
              <a:t>telar</a:t>
            </a:r>
            <a:r>
              <a:rPr lang="tr-TR" sz="2000" dirty="0" smtClean="0"/>
              <a:t>ş</a:t>
            </a:r>
            <a:r>
              <a:rPr lang="en-US" sz="2000" dirty="0" err="1" smtClean="0"/>
              <a:t>lı</a:t>
            </a:r>
            <a:r>
              <a:rPr lang="en-US" sz="2000" dirty="0" smtClean="0"/>
              <a:t> </a:t>
            </a:r>
            <a:r>
              <a:rPr lang="en-US" sz="2000" dirty="0" err="1" smtClean="0"/>
              <a:t>olgularda</a:t>
            </a:r>
            <a:r>
              <a:rPr lang="en-US" sz="2000" dirty="0" smtClean="0"/>
              <a:t> </a:t>
            </a:r>
            <a:r>
              <a:rPr lang="en-US" sz="2000" dirty="0" err="1" smtClean="0"/>
              <a:t>altta</a:t>
            </a:r>
            <a:r>
              <a:rPr lang="en-US" sz="2000" dirty="0" smtClean="0"/>
              <a:t> </a:t>
            </a:r>
            <a:r>
              <a:rPr lang="en-US" sz="2000" dirty="0" err="1" smtClean="0"/>
              <a:t>yatan</a:t>
            </a:r>
            <a:r>
              <a:rPr lang="en-US" sz="2000" dirty="0" smtClean="0"/>
              <a:t> </a:t>
            </a:r>
            <a:r>
              <a:rPr lang="en-US" sz="2000" dirty="0" err="1" smtClean="0"/>
              <a:t>fizyolojik</a:t>
            </a:r>
            <a:r>
              <a:rPr lang="en-US" sz="2000" dirty="0" smtClean="0"/>
              <a:t> </a:t>
            </a:r>
            <a:r>
              <a:rPr lang="en-US" sz="2000" dirty="0" err="1" smtClean="0"/>
              <a:t>olay</a:t>
            </a:r>
            <a:r>
              <a:rPr lang="tr-TR" sz="2000" dirty="0" smtClean="0"/>
              <a:t> </a:t>
            </a:r>
            <a:r>
              <a:rPr lang="en-US" sz="2000" dirty="0" smtClean="0"/>
              <a:t>serum FSH </a:t>
            </a:r>
            <a:r>
              <a:rPr lang="en-US" sz="2000" dirty="0" err="1" smtClean="0"/>
              <a:t>düzeylerindeki</a:t>
            </a:r>
            <a:r>
              <a:rPr lang="en-US" sz="2000" dirty="0" smtClean="0"/>
              <a:t> </a:t>
            </a:r>
            <a:r>
              <a:rPr lang="en-US" sz="2000" dirty="0" err="1" smtClean="0"/>
              <a:t>artı</a:t>
            </a:r>
            <a:r>
              <a:rPr lang="tr-TR" sz="2000" dirty="0" smtClean="0"/>
              <a:t>ş</a:t>
            </a:r>
            <a:r>
              <a:rPr lang="en-US" sz="2000" dirty="0" err="1" smtClean="0"/>
              <a:t>tır</a:t>
            </a:r>
            <a:r>
              <a:rPr lang="en-US" sz="2000" dirty="0" smtClean="0"/>
              <a:t>. </a:t>
            </a: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/>
              <a:t>Granülosa</a:t>
            </a:r>
            <a:r>
              <a:rPr lang="en-US" sz="2000" dirty="0" smtClean="0"/>
              <a:t> </a:t>
            </a:r>
            <a:r>
              <a:rPr lang="en-US" sz="2000" dirty="0" err="1" smtClean="0"/>
              <a:t>hücrelerinden</a:t>
            </a:r>
            <a:r>
              <a:rPr lang="tr-TR" sz="2000" dirty="0" smtClean="0"/>
              <a:t> </a:t>
            </a:r>
            <a:r>
              <a:rPr lang="en-US" sz="2000" dirty="0" err="1" smtClean="0"/>
              <a:t>salgılanan</a:t>
            </a:r>
            <a:r>
              <a:rPr lang="en-US" sz="2000" dirty="0" smtClean="0"/>
              <a:t> </a:t>
            </a:r>
            <a:r>
              <a:rPr lang="en-US" sz="2000" dirty="0" err="1" smtClean="0"/>
              <a:t>inhibin</a:t>
            </a:r>
            <a:r>
              <a:rPr lang="en-US" sz="2000" dirty="0" smtClean="0"/>
              <a:t> </a:t>
            </a:r>
            <a:r>
              <a:rPr lang="en-US" sz="2000" dirty="0" err="1" smtClean="0"/>
              <a:t>B’nin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yükseklikten</a:t>
            </a:r>
            <a:r>
              <a:rPr lang="en-US" sz="2000" dirty="0" smtClean="0"/>
              <a:t> </a:t>
            </a:r>
            <a:r>
              <a:rPr lang="en-US" sz="2000" dirty="0" err="1" smtClean="0"/>
              <a:t>sorumlu</a:t>
            </a:r>
            <a:r>
              <a:rPr lang="tr-TR" sz="2000" dirty="0" smtClean="0"/>
              <a:t> </a:t>
            </a:r>
            <a:r>
              <a:rPr lang="en-US" sz="2000" dirty="0" err="1" smtClean="0"/>
              <a:t>oldu</a:t>
            </a:r>
            <a:r>
              <a:rPr lang="tr-TR" sz="2000" dirty="0" smtClean="0"/>
              <a:t>ğ</a:t>
            </a:r>
            <a:r>
              <a:rPr lang="en-US" sz="2000" dirty="0" smtClean="0"/>
              <a:t>u </a:t>
            </a:r>
            <a:r>
              <a:rPr lang="en-US" sz="2000" dirty="0" err="1" smtClean="0"/>
              <a:t>dü</a:t>
            </a:r>
            <a:r>
              <a:rPr lang="tr-TR" sz="2000" dirty="0" smtClean="0"/>
              <a:t>ş</a:t>
            </a:r>
            <a:r>
              <a:rPr lang="en-US" sz="2000" dirty="0" err="1" smtClean="0"/>
              <a:t>ünülmektedir</a:t>
            </a: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Hem </a:t>
            </a:r>
            <a:r>
              <a:rPr lang="en-US" sz="2000" dirty="0" err="1" smtClean="0"/>
              <a:t>gece</a:t>
            </a:r>
            <a:r>
              <a:rPr lang="en-US" sz="2000" dirty="0" smtClean="0"/>
              <a:t> </a:t>
            </a:r>
            <a:r>
              <a:rPr lang="en-US" sz="2000" dirty="0" err="1" smtClean="0"/>
              <a:t>pulslarında</a:t>
            </a:r>
            <a:r>
              <a:rPr lang="en-US" sz="2000" dirty="0" smtClean="0"/>
              <a:t> hem de</a:t>
            </a:r>
            <a:r>
              <a:rPr lang="tr-TR" sz="2000" dirty="0" smtClean="0"/>
              <a:t> </a:t>
            </a:r>
            <a:r>
              <a:rPr lang="en-US" sz="2000" dirty="0" err="1" smtClean="0"/>
              <a:t>GnRH</a:t>
            </a:r>
            <a:r>
              <a:rPr lang="en-US" sz="2000" dirty="0" smtClean="0"/>
              <a:t> </a:t>
            </a:r>
            <a:r>
              <a:rPr lang="en-US" sz="2000" dirty="0" err="1" smtClean="0"/>
              <a:t>uyarısına</a:t>
            </a:r>
            <a:r>
              <a:rPr lang="en-US" sz="2000" dirty="0" smtClean="0"/>
              <a:t> </a:t>
            </a:r>
            <a:r>
              <a:rPr lang="en-US" sz="2000" dirty="0" err="1" smtClean="0"/>
              <a:t>alınan</a:t>
            </a:r>
            <a:r>
              <a:rPr lang="en-US" sz="2000" dirty="0" smtClean="0"/>
              <a:t> </a:t>
            </a:r>
            <a:r>
              <a:rPr lang="en-US" sz="2000" dirty="0" err="1" smtClean="0"/>
              <a:t>pik</a:t>
            </a:r>
            <a:r>
              <a:rPr lang="en-US" sz="2000" dirty="0" smtClean="0"/>
              <a:t> </a:t>
            </a:r>
            <a:r>
              <a:rPr lang="en-US" sz="2000" dirty="0" err="1" smtClean="0"/>
              <a:t>yanıtta</a:t>
            </a:r>
            <a:r>
              <a:rPr lang="en-US" sz="2000" dirty="0" smtClean="0"/>
              <a:t> FSH </a:t>
            </a:r>
            <a:r>
              <a:rPr lang="en-US" sz="2000" dirty="0" err="1" smtClean="0"/>
              <a:t>yanıtı</a:t>
            </a:r>
            <a:r>
              <a:rPr lang="en-US" sz="2000" dirty="0" smtClean="0"/>
              <a:t> </a:t>
            </a:r>
            <a:r>
              <a:rPr lang="en-US" sz="2000" dirty="0" err="1" smtClean="0"/>
              <a:t>ön</a:t>
            </a:r>
            <a:r>
              <a:rPr lang="en-US" sz="2000" dirty="0" smtClean="0"/>
              <a:t> </a:t>
            </a:r>
            <a:r>
              <a:rPr lang="en-US" sz="2000" dirty="0" err="1" smtClean="0"/>
              <a:t>plandadır</a:t>
            </a: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sz="2000" dirty="0" err="1" smtClean="0"/>
              <a:t>Over</a:t>
            </a:r>
            <a:r>
              <a:rPr lang="tr-TR" sz="2000" dirty="0" smtClean="0"/>
              <a:t> ve </a:t>
            </a:r>
            <a:r>
              <a:rPr lang="tr-TR" sz="2000" dirty="0" err="1" smtClean="0"/>
              <a:t>uterus</a:t>
            </a:r>
            <a:r>
              <a:rPr lang="tr-TR" sz="2000" dirty="0" smtClean="0"/>
              <a:t> </a:t>
            </a:r>
            <a:r>
              <a:rPr lang="tr-TR" sz="2000" dirty="0" err="1" smtClean="0"/>
              <a:t>prepubertal</a:t>
            </a:r>
            <a:r>
              <a:rPr lang="tr-TR" sz="2000" dirty="0" smtClean="0"/>
              <a:t> boyutlardadır</a:t>
            </a:r>
          </a:p>
          <a:p>
            <a:pPr fontAlgn="auto">
              <a:spcAft>
                <a:spcPts val="0"/>
              </a:spcAft>
              <a:defRPr/>
            </a:pPr>
            <a:endParaRPr lang="tr-T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/>
              <a:t>Özellikle</a:t>
            </a:r>
            <a:r>
              <a:rPr lang="en-US" sz="2000" dirty="0" smtClean="0"/>
              <a:t> </a:t>
            </a:r>
            <a:r>
              <a:rPr lang="en-US" sz="2000" dirty="0" err="1" smtClean="0"/>
              <a:t>ara</a:t>
            </a:r>
            <a:r>
              <a:rPr lang="en-US" sz="2000" dirty="0" smtClean="0"/>
              <a:t> </a:t>
            </a:r>
            <a:r>
              <a:rPr lang="en-US" sz="2000" dirty="0" err="1" smtClean="0"/>
              <a:t>formların</a:t>
            </a:r>
            <a:r>
              <a:rPr lang="en-US" sz="2000" dirty="0" smtClean="0"/>
              <a:t>, </a:t>
            </a:r>
            <a:r>
              <a:rPr lang="en-US" sz="2000" dirty="0" err="1" smtClean="0"/>
              <a:t>ilerleme</a:t>
            </a:r>
            <a:r>
              <a:rPr lang="tr-TR" sz="2000" dirty="0" smtClean="0"/>
              <a:t> </a:t>
            </a:r>
            <a:r>
              <a:rPr lang="en-US" sz="2000" dirty="0" err="1" smtClean="0"/>
              <a:t>hızı</a:t>
            </a:r>
            <a:r>
              <a:rPr lang="en-US" sz="2000" dirty="0" smtClean="0"/>
              <a:t>, </a:t>
            </a:r>
            <a:r>
              <a:rPr lang="en-US" sz="2000" dirty="0" err="1" smtClean="0"/>
              <a:t>büyüme</a:t>
            </a:r>
            <a:r>
              <a:rPr lang="en-US" sz="2000" dirty="0" smtClean="0"/>
              <a:t> </a:t>
            </a:r>
            <a:r>
              <a:rPr lang="en-US" sz="2000" dirty="0" err="1" smtClean="0"/>
              <a:t>temposu</a:t>
            </a:r>
            <a:r>
              <a:rPr lang="en-US" sz="2000" dirty="0" smtClean="0"/>
              <a:t> </a:t>
            </a:r>
            <a:r>
              <a:rPr lang="en-US" sz="2000" dirty="0" err="1" smtClean="0"/>
              <a:t>açısından</a:t>
            </a:r>
            <a:r>
              <a:rPr lang="en-US" sz="2000" dirty="0" smtClean="0"/>
              <a:t> 3-6 ay </a:t>
            </a:r>
            <a:r>
              <a:rPr lang="en-US" sz="2000" dirty="0" err="1" smtClean="0"/>
              <a:t>aralarla</a:t>
            </a:r>
            <a:r>
              <a:rPr lang="tr-TR" sz="2000" dirty="0" smtClean="0"/>
              <a:t> </a:t>
            </a:r>
            <a:r>
              <a:rPr lang="en-US" sz="2000" dirty="0" err="1" smtClean="0"/>
              <a:t>izlenmesi</a:t>
            </a:r>
            <a:r>
              <a:rPr lang="en-US" sz="2000" dirty="0" smtClean="0"/>
              <a:t> </a:t>
            </a:r>
            <a:r>
              <a:rPr lang="en-US" sz="2000" dirty="0" err="1" smtClean="0"/>
              <a:t>önem</a:t>
            </a:r>
            <a:r>
              <a:rPr lang="en-US" sz="2000" dirty="0" smtClean="0"/>
              <a:t> </a:t>
            </a:r>
            <a:r>
              <a:rPr lang="tr-TR" sz="2000" dirty="0" smtClean="0"/>
              <a:t>taşımaktadır.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2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221269"/>
            <a:ext cx="5332912" cy="66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3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C00CC"/>
                </a:solidFill>
                <a:latin typeface="+mj-lt"/>
                <a:cs typeface="Times New Roman"/>
              </a:rPr>
              <a:t>TEDAVİ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  <a:cs typeface="Times New Roman"/>
              </a:rPr>
              <a:t>      </a:t>
            </a:r>
          </a:p>
          <a:p>
            <a:pPr marL="0" indent="0">
              <a:buNone/>
            </a:pPr>
            <a:r>
              <a:rPr lang="en-US" sz="2000" dirty="0" err="1" smtClean="0">
                <a:latin typeface="+mj-lt"/>
                <a:cs typeface="Times New Roman"/>
              </a:rPr>
              <a:t>GnRH</a:t>
            </a:r>
            <a:r>
              <a:rPr lang="en-US" sz="2000" dirty="0" smtClean="0">
                <a:latin typeface="+mj-lt"/>
                <a:cs typeface="Times New Roman"/>
              </a:rPr>
              <a:t> analog </a:t>
            </a:r>
            <a:r>
              <a:rPr lang="en-US" sz="2000" dirty="0" err="1" smtClean="0">
                <a:latin typeface="+mj-lt"/>
                <a:cs typeface="Times New Roman"/>
              </a:rPr>
              <a:t>tedavisi</a:t>
            </a:r>
            <a:endParaRPr lang="en-US" sz="2000" dirty="0" smtClean="0">
              <a:latin typeface="+mj-lt"/>
              <a:cs typeface="Times New Roman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  <a:cs typeface="Times New Roman"/>
              </a:rPr>
              <a:t> </a:t>
            </a:r>
            <a:r>
              <a:rPr lang="en-US" sz="2000" dirty="0" smtClean="0">
                <a:latin typeface="+mj-lt"/>
                <a:cs typeface="Times New Roman"/>
              </a:rPr>
              <a:t>     </a:t>
            </a:r>
            <a:endParaRPr lang="en-US" sz="2000" dirty="0">
              <a:latin typeface="+mj-lt"/>
              <a:cs typeface="Times New Roman"/>
            </a:endParaRP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20701"/>
            <a:ext cx="5459413" cy="39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3608"/>
            <a:ext cx="8080375" cy="60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1433514"/>
            <a:ext cx="4786313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CC00CC"/>
                </a:solidFill>
              </a:rPr>
              <a:t>Bir takım vakalar </a:t>
            </a:r>
            <a:endParaRPr lang="tr-TR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59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907675"/>
            <a:ext cx="4029075" cy="494114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r>
              <a:rPr lang="tr-TR" sz="2000" dirty="0" smtClean="0">
                <a:solidFill>
                  <a:srgbClr val="CC00CC"/>
                </a:solidFill>
              </a:rPr>
              <a:t>      </a:t>
            </a:r>
            <a:r>
              <a:rPr lang="tr-TR" sz="2400" dirty="0">
                <a:solidFill>
                  <a:srgbClr val="CC00CC"/>
                </a:solidFill>
              </a:rPr>
              <a:t>V</a:t>
            </a:r>
            <a:r>
              <a:rPr lang="tr-TR" sz="2400" dirty="0" smtClean="0">
                <a:solidFill>
                  <a:srgbClr val="CC00CC"/>
                </a:solidFill>
              </a:rPr>
              <a:t>aka-1 </a:t>
            </a:r>
          </a:p>
          <a:p>
            <a:r>
              <a:rPr lang="tr-TR" sz="2000" dirty="0">
                <a:solidFill>
                  <a:srgbClr val="CC00CC"/>
                </a:solidFill>
              </a:rPr>
              <a:t> </a:t>
            </a:r>
            <a:r>
              <a:rPr lang="tr-TR" sz="2000" dirty="0" smtClean="0">
                <a:solidFill>
                  <a:srgbClr val="CC00CC"/>
                </a:solidFill>
              </a:rPr>
              <a:t>    3,5 YAŞ ERKEK HASTA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5 ay önce başlayan genital bölgede tüylenme ve penis boyunda  artma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Daha sonrasında çok heyecanlanınca, ya da korkunca ortaya çıkan gülmeleri başlamış.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Ailenin asıl tedirgin olma ve tarafımıza başvurma şikayetide bu gülme dönemleri olmuş.</a:t>
            </a:r>
          </a:p>
          <a:p>
            <a:endParaRPr lang="tr-TR" dirty="0"/>
          </a:p>
        </p:txBody>
      </p:sp>
      <p:pic>
        <p:nvPicPr>
          <p:cNvPr id="5" name="Picture 2" descr="C:\Users\def\Desktop\20121204_104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2661" y="807479"/>
            <a:ext cx="5606766" cy="44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6390106" y="736500"/>
            <a:ext cx="1116106" cy="1763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5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98268"/>
            <a:ext cx="4143375" cy="505193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Genel durumu iyi,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2A24FF"/>
                </a:solidFill>
              </a:rPr>
              <a:t>VA:21,6 kg (99.per, 2,21 sds)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2A24FF"/>
                </a:solidFill>
              </a:rPr>
              <a:t>Boy:109,5cm (99.per, 2,15 sds)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BMI:18 (92.per.)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MPH:177 (50.per.)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Puberte muayenesinde: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Axillar 1/1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Pubik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4200" b="1" dirty="0" smtClean="0">
                <a:solidFill>
                  <a:srgbClr val="2A24FF"/>
                </a:solidFill>
              </a:rPr>
              <a:t>Testis volumü sol 10-12ml, sağ 8-10 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GPB:8cm</a:t>
            </a:r>
          </a:p>
          <a:p>
            <a:endParaRPr lang="tr-TR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0"/>
          <a:stretch/>
        </p:blipFill>
        <p:spPr>
          <a:xfrm>
            <a:off x="3887787" y="1143001"/>
            <a:ext cx="5049083" cy="4212150"/>
          </a:xfrm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4889500" y="4007925"/>
            <a:ext cx="177800" cy="106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Left Arrow 2"/>
          <p:cNvSpPr/>
          <p:nvPr/>
        </p:nvSpPr>
        <p:spPr>
          <a:xfrm>
            <a:off x="8382000" y="2260600"/>
            <a:ext cx="368300" cy="139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7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C00CC"/>
                </a:solidFill>
              </a:rPr>
              <a:t>Laboratuvar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32965"/>
            <a:ext cx="3810000" cy="468190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r-TR" sz="3200" dirty="0"/>
              <a:t>Biyokimyası ve hemogramında özellik yok</a:t>
            </a:r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09282" y="1532965"/>
            <a:ext cx="409575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TSH:1,69ıu/ml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St4:1,03ng/dl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ACTH:21,5pg/ml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Kortizol:11,56mcg/dl 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2A24FF"/>
                </a:solidFill>
                <a:latin typeface="+mn-lt"/>
              </a:rPr>
              <a:t>FSH:1,55 mIU/ml</a:t>
            </a:r>
            <a:endParaRPr lang="tr-TR" sz="2400" dirty="0">
              <a:solidFill>
                <a:srgbClr val="2A24F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2A24FF"/>
                </a:solidFill>
                <a:latin typeface="+mn-lt"/>
              </a:rPr>
              <a:t>LH:0,53 mIU/ml(&lt;0,3)</a:t>
            </a:r>
            <a:endParaRPr lang="tr-TR" sz="2400" dirty="0">
              <a:solidFill>
                <a:srgbClr val="2A24FF"/>
              </a:solidFill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2A24FF"/>
                </a:solidFill>
                <a:latin typeface="+mn-lt"/>
              </a:rPr>
              <a:t>Testesteron:52,88ng/dl(&lt;10)</a:t>
            </a:r>
            <a:endParaRPr lang="tr-TR" sz="2400" dirty="0">
              <a:solidFill>
                <a:srgbClr val="2A24F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17 OHprogesteron:0,26ng/dl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+mn-lt"/>
              </a:rPr>
              <a:t>1,4 </a:t>
            </a:r>
            <a:r>
              <a:rPr lang="tr-TR" sz="2400" dirty="0" smtClean="0">
                <a:latin typeface="+mn-lt"/>
              </a:rPr>
              <a:t>Androstenidion:0,08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DHEAS:6,2 mcg/dl </a:t>
            </a:r>
            <a:endParaRPr lang="tr-T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8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Patolojik bulgular</a:t>
            </a:r>
            <a:endParaRPr lang="tr-TR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19484"/>
            <a:ext cx="4214532" cy="392887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r-TR" sz="3200" dirty="0" smtClean="0">
                <a:solidFill>
                  <a:srgbClr val="CC00CC"/>
                </a:solidFill>
              </a:rPr>
              <a:t>Laboratuvar</a:t>
            </a:r>
          </a:p>
          <a:p>
            <a:r>
              <a:rPr lang="tr-TR" sz="3200" dirty="0" smtClean="0"/>
              <a:t>FSH:1,55mıu/ml</a:t>
            </a:r>
            <a:endParaRPr lang="tr-TR" sz="3200" dirty="0"/>
          </a:p>
          <a:p>
            <a:r>
              <a:rPr lang="tr-TR" sz="3200" dirty="0" smtClean="0">
                <a:solidFill>
                  <a:srgbClr val="2A24FF"/>
                </a:solidFill>
              </a:rPr>
              <a:t>LH:0,53mıu/ml</a:t>
            </a:r>
            <a:endParaRPr lang="tr-TR" sz="3200" dirty="0">
              <a:solidFill>
                <a:srgbClr val="2A24FF"/>
              </a:solidFill>
            </a:endParaRPr>
          </a:p>
          <a:p>
            <a:r>
              <a:rPr lang="tr-TR" sz="3200" dirty="0" smtClean="0">
                <a:solidFill>
                  <a:srgbClr val="2A24FF"/>
                </a:solidFill>
              </a:rPr>
              <a:t>Testesteron:52,88ng/dl </a:t>
            </a:r>
            <a:endParaRPr lang="tr-TR" sz="3200" dirty="0">
              <a:solidFill>
                <a:srgbClr val="2A24FF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04800" y="1690689"/>
            <a:ext cx="40957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400" dirty="0" smtClean="0">
                <a:solidFill>
                  <a:srgbClr val="CC00CC"/>
                </a:solidFill>
                <a:latin typeface="+mn-lt"/>
              </a:rPr>
              <a:t>Fizik muayenede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3,5 yaşında erkek hasta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Pubik tüylenmesi tanner evre 2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Testis volumü tanner evre3</a:t>
            </a:r>
            <a:endParaRPr lang="en-US" sz="240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KY 2 </a:t>
            </a:r>
            <a:r>
              <a:rPr lang="tr-TR" sz="2400" dirty="0" smtClean="0">
                <a:latin typeface="+mn-lt"/>
              </a:rPr>
              <a:t>,5 </a:t>
            </a:r>
            <a:r>
              <a:rPr lang="en-US" sz="2400" dirty="0" err="1" smtClean="0">
                <a:latin typeface="+mn-lt"/>
              </a:rPr>
              <a:t>yıl</a:t>
            </a:r>
            <a:r>
              <a:rPr lang="tr-TR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ileri</a:t>
            </a:r>
            <a:endParaRPr lang="en-US" sz="240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Boy </a:t>
            </a:r>
            <a:r>
              <a:rPr lang="en-US" sz="2400" dirty="0" err="1">
                <a:latin typeface="+mn-lt"/>
              </a:rPr>
              <a:t>persentili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&gt;</a:t>
            </a:r>
            <a:r>
              <a:rPr lang="en-US" sz="2400" dirty="0" err="1" smtClean="0">
                <a:latin typeface="+mn-lt"/>
              </a:rPr>
              <a:t>hedef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boy </a:t>
            </a:r>
            <a:r>
              <a:rPr lang="en-US" sz="2400" dirty="0" err="1" smtClean="0">
                <a:latin typeface="+mn-lt"/>
              </a:rPr>
              <a:t>persentil</a:t>
            </a:r>
            <a:r>
              <a:rPr lang="tr-TR" sz="2400" dirty="0" smtClean="0">
                <a:latin typeface="+mn-lt"/>
              </a:rPr>
              <a:t>i</a:t>
            </a:r>
            <a:endParaRPr lang="en-US" sz="240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Gülme nöbetleri geçiriyor.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7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224" y="3051076"/>
            <a:ext cx="7386639" cy="47601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3.ventrikül </a:t>
            </a:r>
            <a:r>
              <a:rPr lang="tr-TR" sz="2000" dirty="0"/>
              <a:t>tabanından başlayarak suprasellar sisternaya doğru uzanım gösteren düzgün sınırlı, T1A sekansta serebral parenkim ile izointens, T2A sekansta hafif hiperintens sinyalde,kontras madde ile </a:t>
            </a:r>
            <a:r>
              <a:rPr lang="tr-TR" sz="2000" dirty="0">
                <a:solidFill>
                  <a:srgbClr val="2A24FF"/>
                </a:solidFill>
              </a:rPr>
              <a:t>boyanma göstermeyen 11*14*15mm boyutunda,solid lezyon  izlenmektedir.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Hipotalamik hamartom???</a:t>
            </a:r>
          </a:p>
          <a:p>
            <a:endParaRPr lang="tr-T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3" y="169583"/>
            <a:ext cx="4529137" cy="26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4735" y="634314"/>
            <a:ext cx="2740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C00CC"/>
                </a:solidFill>
              </a:rPr>
              <a:t>Hipofiz MR:</a:t>
            </a:r>
          </a:p>
        </p:txBody>
      </p:sp>
    </p:spTree>
    <p:extLst>
      <p:ext uri="{BB962C8B-B14F-4D97-AF65-F5344CB8AC3E}">
        <p14:creationId xmlns:p14="http://schemas.microsoft.com/office/powerpoint/2010/main" val="223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76567" y="1089212"/>
            <a:ext cx="3469341" cy="4015281"/>
          </a:xfrm>
          <a:prstGeom prst="ellipse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Glutamat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N-metil-D- asetil-aspartat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Adrenalin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Noradrenalin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Prostaglandin E2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Büyüme Faktörleri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400" dirty="0"/>
          </a:p>
        </p:txBody>
      </p:sp>
      <p:sp>
        <p:nvSpPr>
          <p:cNvPr id="4" name="Oval 3"/>
          <p:cNvSpPr/>
          <p:nvPr/>
        </p:nvSpPr>
        <p:spPr>
          <a:xfrm>
            <a:off x="4625789" y="1258634"/>
            <a:ext cx="3657600" cy="3845859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Opoidler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Dopamin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Serotonin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Beta endorfin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Melatonin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Nöropeptit Y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483098" y="232130"/>
            <a:ext cx="231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Uyaran  Maddeler  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79141" y="264040"/>
            <a:ext cx="2364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Baskılayan maddeler 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457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01151"/>
            <a:ext cx="5049642" cy="66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87" y="1999385"/>
            <a:ext cx="6438962" cy="461731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8300" y="273051"/>
            <a:ext cx="8229600" cy="17263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 smtClean="0">
                <a:latin typeface="+mj-lt"/>
              </a:rPr>
              <a:t>Kızlarda</a:t>
            </a:r>
            <a:r>
              <a:rPr lang="en-US" sz="2800" b="1" dirty="0" smtClean="0">
                <a:latin typeface="+mj-lt"/>
              </a:rPr>
              <a:t> meme </a:t>
            </a:r>
            <a:r>
              <a:rPr lang="en-US" sz="2800" b="1" dirty="0" err="1" smtClean="0">
                <a:latin typeface="+mj-lt"/>
              </a:rPr>
              <a:t>gelişiminin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başlaması</a:t>
            </a:r>
            <a:endParaRPr lang="en-US" sz="2800" b="1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800" b="1" dirty="0" err="1" smtClean="0">
                <a:latin typeface="+mj-lt"/>
              </a:rPr>
              <a:t>Erkeklerde</a:t>
            </a:r>
            <a:r>
              <a:rPr lang="en-US" sz="2800" b="1" dirty="0" smtClean="0">
                <a:latin typeface="+mj-lt"/>
              </a:rPr>
              <a:t> testis </a:t>
            </a:r>
            <a:r>
              <a:rPr lang="en-US" sz="2800" b="1" dirty="0" err="1" smtClean="0">
                <a:latin typeface="+mj-lt"/>
              </a:rPr>
              <a:t>hacminin</a:t>
            </a:r>
            <a:r>
              <a:rPr lang="en-US" sz="2800" b="1" dirty="0" smtClean="0">
                <a:latin typeface="+mj-lt"/>
              </a:rPr>
              <a:t>≥ 4cc</a:t>
            </a:r>
          </a:p>
          <a:p>
            <a:pPr>
              <a:lnSpc>
                <a:spcPct val="110000"/>
              </a:lnSpc>
            </a:pPr>
            <a:r>
              <a:rPr lang="en-US" sz="2800" b="1" dirty="0" err="1" smtClean="0">
                <a:latin typeface="+mj-lt"/>
              </a:rPr>
              <a:t>İzole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pubik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ve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dirty="0" err="1" smtClean="0">
                <a:latin typeface="+mj-lt"/>
              </a:rPr>
              <a:t>veya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aksiller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tüylenme</a:t>
            </a:r>
            <a:r>
              <a:rPr lang="en-US" sz="2800" b="1" dirty="0" smtClean="0">
                <a:latin typeface="+mj-lt"/>
              </a:rPr>
              <a:t> : </a:t>
            </a:r>
            <a:r>
              <a:rPr lang="en-US" sz="2800" b="1" dirty="0" err="1">
                <a:latin typeface="+mj-lt"/>
              </a:rPr>
              <a:t>A</a:t>
            </a:r>
            <a:r>
              <a:rPr lang="en-US" sz="2800" b="1" dirty="0" err="1" smtClean="0">
                <a:latin typeface="+mj-lt"/>
              </a:rPr>
              <a:t>drenarş</a:t>
            </a:r>
            <a:endParaRPr lang="en-US" sz="28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" y="1999385"/>
            <a:ext cx="17811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9157</TotalTime>
  <Words>2063</Words>
  <Application>Microsoft Office PowerPoint</Application>
  <PresentationFormat>Ekran Gösterisi (4:3)</PresentationFormat>
  <Paragraphs>518</Paragraphs>
  <Slides>65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72" baseType="lpstr">
      <vt:lpstr>Arial</vt:lpstr>
      <vt:lpstr>Avenir Black Oblique</vt:lpstr>
      <vt:lpstr>Calibri</vt:lpstr>
      <vt:lpstr>Calibri Light</vt:lpstr>
      <vt:lpstr>Times New Roman</vt:lpstr>
      <vt:lpstr>Wingdings</vt:lpstr>
      <vt:lpstr>Office Theme</vt:lpstr>
      <vt:lpstr>PUBERTE, PUBERTE PREKOKS  PUBERTE PREKOKS VARYANTLARI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Pubertal gelişim</vt:lpstr>
      <vt:lpstr>PUBERTE NE ZAMAN BAŞLAR?</vt:lpstr>
      <vt:lpstr>Pubertenin başlamasını etkileyen faktörler</vt:lpstr>
      <vt:lpstr>Puberte başlangıç yaşı ve temposunu etkileyen faktörler nelerdir?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TANI-1</vt:lpstr>
      <vt:lpstr>Klinisyen şunları sormalı </vt:lpstr>
      <vt:lpstr>Klinisyen şunları sormalı </vt:lpstr>
      <vt:lpstr>Klinisyen şunları sormalı </vt:lpstr>
      <vt:lpstr>PowerPoint Sunusu</vt:lpstr>
      <vt:lpstr>PowerPoint Sunusu</vt:lpstr>
      <vt:lpstr>PowerPoint Sunusu</vt:lpstr>
      <vt:lpstr>PowerPoint Sunusu</vt:lpstr>
      <vt:lpstr>PowerPoint Sunusu</vt:lpstr>
      <vt:lpstr>Genel olarak....</vt:lpstr>
      <vt:lpstr>PowerPoint Sunusu</vt:lpstr>
      <vt:lpstr>PowerPoint Sunusu</vt:lpstr>
      <vt:lpstr>PREMATURE ADRENARŞ</vt:lpstr>
      <vt:lpstr>PowerPoint Sunusu</vt:lpstr>
      <vt:lpstr>Biyokimyasal bulgular </vt:lpstr>
      <vt:lpstr>Klinik bulgular </vt:lpstr>
      <vt:lpstr>KLİNİK-2</vt:lpstr>
      <vt:lpstr>Ayırıcı Tanı</vt:lpstr>
      <vt:lpstr>PowerPoint Sunusu</vt:lpstr>
      <vt:lpstr>PowerPoint Sunusu</vt:lpstr>
      <vt:lpstr>PowerPoint Sunusu</vt:lpstr>
      <vt:lpstr>Nelere dikkat etmeliyiz??</vt:lpstr>
      <vt:lpstr>Premature Telarş </vt:lpstr>
      <vt:lpstr>Key point</vt:lpstr>
      <vt:lpstr>PowerPoint Sunusu</vt:lpstr>
      <vt:lpstr>PowerPoint Sunusu</vt:lpstr>
      <vt:lpstr>PowerPoint Sunusu</vt:lpstr>
      <vt:lpstr>Bir takım vakalar </vt:lpstr>
      <vt:lpstr>PowerPoint Sunusu</vt:lpstr>
      <vt:lpstr>PowerPoint Sunusu</vt:lpstr>
      <vt:lpstr>Laboratuvar</vt:lpstr>
      <vt:lpstr>Patolojik bulgular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Ülkemizde çocukluk çağı obezitesi ve komplikasyonlarının epidemiyolojisi</dc:title>
  <dc:creator>Apple</dc:creator>
  <cp:lastModifiedBy>ronaldinho424</cp:lastModifiedBy>
  <cp:revision>678</cp:revision>
  <dcterms:created xsi:type="dcterms:W3CDTF">2014-11-09T19:19:33Z</dcterms:created>
  <dcterms:modified xsi:type="dcterms:W3CDTF">2022-03-16T18:06:45Z</dcterms:modified>
</cp:coreProperties>
</file>