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3" r:id="rId7"/>
    <p:sldId id="279" r:id="rId8"/>
    <p:sldId id="270" r:id="rId9"/>
    <p:sldId id="262" r:id="rId10"/>
    <p:sldId id="282" r:id="rId11"/>
    <p:sldId id="266" r:id="rId12"/>
    <p:sldId id="281" r:id="rId13"/>
    <p:sldId id="265" r:id="rId14"/>
    <p:sldId id="267" r:id="rId15"/>
    <p:sldId id="268" r:id="rId16"/>
    <p:sldId id="269" r:id="rId17"/>
    <p:sldId id="271" r:id="rId18"/>
    <p:sldId id="272" r:id="rId19"/>
    <p:sldId id="259" r:id="rId20"/>
    <p:sldId id="273" r:id="rId21"/>
    <p:sldId id="274" r:id="rId22"/>
    <p:sldId id="275" r:id="rId23"/>
    <p:sldId id="277" r:id="rId24"/>
    <p:sldId id="278" r:id="rId25"/>
    <p:sldId id="276" r:id="rId26"/>
    <p:sldId id="280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572E6-55DE-4B46-9FB8-430AD903540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57CC-E671-42EB-ABE9-000A009618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49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B57CC-E671-42EB-ABE9-000A009618C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98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5907-1F64-4EA7-A0B9-3BA07AFC7FE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A7B-A7ED-4DC1-9957-1482DF1C78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021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5907-1F64-4EA7-A0B9-3BA07AFC7FE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A7B-A7ED-4DC1-9957-1482DF1C78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41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5907-1F64-4EA7-A0B9-3BA07AFC7FE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A7B-A7ED-4DC1-9957-1482DF1C78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94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5907-1F64-4EA7-A0B9-3BA07AFC7FE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A7B-A7ED-4DC1-9957-1482DF1C78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61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5907-1F64-4EA7-A0B9-3BA07AFC7FE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A7B-A7ED-4DC1-9957-1482DF1C78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3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5907-1F64-4EA7-A0B9-3BA07AFC7FE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A7B-A7ED-4DC1-9957-1482DF1C78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16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5907-1F64-4EA7-A0B9-3BA07AFC7FE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A7B-A7ED-4DC1-9957-1482DF1C78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81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5907-1F64-4EA7-A0B9-3BA07AFC7FE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A7B-A7ED-4DC1-9957-1482DF1C78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53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5907-1F64-4EA7-A0B9-3BA07AFC7FE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A7B-A7ED-4DC1-9957-1482DF1C78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08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5907-1F64-4EA7-A0B9-3BA07AFC7FE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A7B-A7ED-4DC1-9957-1482DF1C78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08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5907-1F64-4EA7-A0B9-3BA07AFC7FE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DA7B-A7ED-4DC1-9957-1482DF1C78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49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45907-1F64-4EA7-A0B9-3BA07AFC7FE7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DA7B-A7ED-4DC1-9957-1482DF1C78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65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Pubertal</a:t>
            </a:r>
            <a:r>
              <a:rPr lang="tr-TR" dirty="0" smtClean="0"/>
              <a:t> </a:t>
            </a:r>
            <a:r>
              <a:rPr lang="tr-TR" dirty="0" err="1" smtClean="0"/>
              <a:t>Disorders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329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114300"/>
            <a:ext cx="8492836" cy="63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Tanner Staging,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49986"/>
          </a:xfrm>
        </p:spPr>
        <p:txBody>
          <a:bodyPr>
            <a:normAutofit/>
          </a:bodyPr>
          <a:lstStyle/>
          <a:p>
            <a:r>
              <a:rPr lang="tr-TR" dirty="0"/>
              <a:t>A</a:t>
            </a:r>
            <a:r>
              <a:rPr lang="en-US" dirty="0" err="1" smtClean="0"/>
              <a:t>lso</a:t>
            </a:r>
            <a:r>
              <a:rPr lang="en-US" dirty="0" smtClean="0"/>
              <a:t> </a:t>
            </a:r>
            <a:r>
              <a:rPr lang="en-US" dirty="0"/>
              <a:t>known as </a:t>
            </a:r>
            <a:r>
              <a:rPr lang="en-US" b="1" dirty="0"/>
              <a:t>Sexual Maturity Rating (SMR), </a:t>
            </a:r>
            <a:endParaRPr lang="tr-TR" b="1" dirty="0" smtClean="0"/>
          </a:p>
          <a:p>
            <a:r>
              <a:rPr lang="en-US" dirty="0" smtClean="0"/>
              <a:t>is </a:t>
            </a:r>
            <a:r>
              <a:rPr lang="en-US" dirty="0"/>
              <a:t>an </a:t>
            </a:r>
            <a:r>
              <a:rPr lang="en-US" b="1" dirty="0"/>
              <a:t>objective classification system </a:t>
            </a:r>
            <a:r>
              <a:rPr lang="en-US" dirty="0"/>
              <a:t>that providers use to document </a:t>
            </a:r>
            <a:endParaRPr lang="tr-TR" dirty="0" smtClean="0"/>
          </a:p>
          <a:p>
            <a:r>
              <a:rPr lang="en-US" dirty="0" smtClean="0"/>
              <a:t>track </a:t>
            </a:r>
            <a:r>
              <a:rPr lang="en-US" dirty="0"/>
              <a:t>the development and sequence of secondary sex characteristics of children during puberty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1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2" y="762000"/>
            <a:ext cx="10358005" cy="318827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84" y="4202131"/>
            <a:ext cx="10358005" cy="24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25" y="1481031"/>
            <a:ext cx="4460013" cy="3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6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7026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sz="4000" dirty="0" err="1" smtClean="0"/>
              <a:t>What</a:t>
            </a:r>
            <a:r>
              <a:rPr lang="tr-TR" sz="4000" dirty="0" smtClean="0"/>
              <a:t> is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en-US" sz="4000" dirty="0" smtClean="0"/>
              <a:t>secondary sex characteristics of </a:t>
            </a:r>
            <a:r>
              <a:rPr lang="tr-TR" sz="4000" dirty="0" err="1" smtClean="0"/>
              <a:t>boys</a:t>
            </a:r>
            <a:r>
              <a:rPr lang="tr-TR" sz="4000" dirty="0" smtClean="0"/>
              <a:t>?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154735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71" y="1280886"/>
            <a:ext cx="6156416" cy="410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1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704011" y="1724298"/>
            <a:ext cx="5721531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TSH:1,69ıu/ml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St4:1,03ng/dl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ACTH:21,5pg/ml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+mn-lt"/>
              </a:rPr>
              <a:t>C</a:t>
            </a:r>
            <a:r>
              <a:rPr lang="tr-TR" sz="2400" dirty="0" smtClean="0">
                <a:latin typeface="+mn-lt"/>
              </a:rPr>
              <a:t>ortizol:11,56mcg/dl 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2A24FF"/>
                </a:solidFill>
                <a:latin typeface="+mn-lt"/>
              </a:rPr>
              <a:t>FSH:1,55 mIU/ml</a:t>
            </a:r>
            <a:endParaRPr lang="tr-TR" sz="2400" dirty="0">
              <a:solidFill>
                <a:srgbClr val="2A24FF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2A24FF"/>
                </a:solidFill>
                <a:latin typeface="+mn-lt"/>
              </a:rPr>
              <a:t>LH:0,53 mIU/ml(&lt;0,3)</a:t>
            </a:r>
            <a:endParaRPr lang="tr-TR" sz="2400" dirty="0">
              <a:solidFill>
                <a:srgbClr val="2A24FF"/>
              </a:solidFill>
              <a:latin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2A24FF"/>
                </a:solidFill>
                <a:latin typeface="+mn-lt"/>
              </a:rPr>
              <a:t>Testesteron:52,88ng/dl(&lt;10)</a:t>
            </a:r>
            <a:endParaRPr lang="tr-TR" sz="2400" dirty="0">
              <a:solidFill>
                <a:srgbClr val="2A24FF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17 OHprogesterone:0,26ng/dl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+mn-lt"/>
              </a:rPr>
              <a:t>1,4 </a:t>
            </a:r>
            <a:r>
              <a:rPr lang="tr-TR" sz="2400" dirty="0" smtClean="0">
                <a:latin typeface="+mn-lt"/>
              </a:rPr>
              <a:t>Androstenidione:0,08</a:t>
            </a:r>
            <a:endParaRPr lang="tr-TR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n-lt"/>
              </a:rPr>
              <a:t>DHEAS:6,2 mcg/dl </a:t>
            </a:r>
            <a:endParaRPr lang="tr-TR" sz="2400" dirty="0">
              <a:latin typeface="+mn-l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612571" y="783771"/>
            <a:ext cx="381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Laboratory</a:t>
            </a:r>
            <a:r>
              <a:rPr lang="tr-TR" sz="2400" dirty="0" smtClean="0"/>
              <a:t> </a:t>
            </a:r>
            <a:r>
              <a:rPr lang="tr-TR" sz="2400" dirty="0" err="1" smtClean="0"/>
              <a:t>Findings</a:t>
            </a:r>
            <a:r>
              <a:rPr lang="tr-TR" sz="2400" dirty="0" smtClean="0"/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278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Bone Age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601789" cy="995952"/>
          </a:xfrm>
        </p:spPr>
        <p:txBody>
          <a:bodyPr/>
          <a:lstStyle/>
          <a:p>
            <a:pPr marL="0" indent="0">
              <a:buNone/>
            </a:pP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appropraite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6 </a:t>
            </a:r>
            <a:r>
              <a:rPr lang="tr-TR" dirty="0" err="1" smtClean="0"/>
              <a:t>years</a:t>
            </a:r>
            <a:r>
              <a:rPr lang="tr-TR" dirty="0" smtClean="0"/>
              <a:t> 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boys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36" y="1027906"/>
            <a:ext cx="2965541" cy="35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5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74" y="799899"/>
            <a:ext cx="5136559" cy="631786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467" y="457201"/>
            <a:ext cx="4032030" cy="487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7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9274" y="1906542"/>
            <a:ext cx="9324703" cy="1325563"/>
          </a:xfrm>
        </p:spPr>
        <p:txBody>
          <a:bodyPr/>
          <a:lstStyle/>
          <a:p>
            <a:r>
              <a:rPr lang="tr-TR" dirty="0" err="1" smtClean="0"/>
              <a:t>Please</a:t>
            </a:r>
            <a:r>
              <a:rPr lang="tr-TR" dirty="0" smtClean="0"/>
              <a:t> say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pathological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953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3.5 </a:t>
            </a:r>
            <a:r>
              <a:rPr lang="tr-TR" dirty="0" err="1" smtClean="0"/>
              <a:t>years</a:t>
            </a:r>
            <a:r>
              <a:rPr lang="tr-TR" dirty="0" smtClean="0"/>
              <a:t> </a:t>
            </a:r>
            <a:r>
              <a:rPr lang="tr-TR" dirty="0" err="1" smtClean="0"/>
              <a:t>old</a:t>
            </a:r>
            <a:r>
              <a:rPr lang="tr-TR" dirty="0" smtClean="0"/>
              <a:t> boy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0958"/>
          </a:xfrm>
        </p:spPr>
        <p:txBody>
          <a:bodyPr/>
          <a:lstStyle/>
          <a:p>
            <a:r>
              <a:rPr lang="tr-TR" dirty="0" err="1" smtClean="0"/>
              <a:t>Admitted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outpatient</a:t>
            </a:r>
            <a:r>
              <a:rPr lang="tr-TR" dirty="0" smtClean="0"/>
              <a:t> </a:t>
            </a:r>
            <a:r>
              <a:rPr lang="tr-TR" dirty="0" err="1" smtClean="0"/>
              <a:t>clinic</a:t>
            </a:r>
            <a:r>
              <a:rPr lang="tr-TR" dirty="0" smtClean="0"/>
              <a:t> </a:t>
            </a:r>
            <a:r>
              <a:rPr lang="tr-TR" dirty="0" err="1" smtClean="0"/>
              <a:t>because</a:t>
            </a:r>
            <a:r>
              <a:rPr lang="tr-TR" dirty="0" smtClean="0"/>
              <a:t> of </a:t>
            </a:r>
            <a:r>
              <a:rPr lang="en-US" dirty="0" smtClean="0"/>
              <a:t>laughing fits that started 5 months ago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laughing</a:t>
            </a:r>
            <a:r>
              <a:rPr lang="tr-TR" dirty="0" smtClean="0"/>
              <a:t> </a:t>
            </a:r>
            <a:r>
              <a:rPr lang="tr-TR" dirty="0" err="1" smtClean="0"/>
              <a:t>episodes</a:t>
            </a:r>
            <a:r>
              <a:rPr lang="tr-TR" dirty="0" smtClean="0"/>
              <a:t> </a:t>
            </a:r>
            <a:r>
              <a:rPr lang="tr-TR" dirty="0" err="1" smtClean="0"/>
              <a:t>increase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emotional</a:t>
            </a:r>
            <a:r>
              <a:rPr lang="tr-TR" dirty="0" smtClean="0"/>
              <a:t> </a:t>
            </a:r>
            <a:r>
              <a:rPr lang="tr-TR" dirty="0" err="1" smtClean="0"/>
              <a:t>situation</a:t>
            </a:r>
            <a:r>
              <a:rPr lang="tr-TR" dirty="0" smtClean="0"/>
              <a:t>(   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stresses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sadness</a:t>
            </a:r>
            <a:r>
              <a:rPr lang="tr-TR" dirty="0" smtClean="0"/>
              <a:t>) </a:t>
            </a:r>
          </a:p>
          <a:p>
            <a:endParaRPr lang="tr-TR" dirty="0"/>
          </a:p>
          <a:p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pubic</a:t>
            </a:r>
            <a:r>
              <a:rPr lang="tr-TR" dirty="0" smtClean="0"/>
              <a:t> </a:t>
            </a:r>
            <a:r>
              <a:rPr lang="tr-TR" dirty="0" err="1" smtClean="0"/>
              <a:t>hairy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penis </a:t>
            </a:r>
            <a:r>
              <a:rPr lang="tr-TR" dirty="0" err="1" smtClean="0"/>
              <a:t>enlargement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noticed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his </a:t>
            </a:r>
            <a:r>
              <a:rPr lang="tr-TR" dirty="0" err="1" smtClean="0"/>
              <a:t>mother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Yukarı Ok 3"/>
          <p:cNvSpPr/>
          <p:nvPr/>
        </p:nvSpPr>
        <p:spPr>
          <a:xfrm>
            <a:off x="9379132" y="3161212"/>
            <a:ext cx="275626" cy="4441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204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</a:t>
            </a:r>
            <a:r>
              <a:rPr lang="tr-TR" dirty="0" smtClean="0"/>
              <a:t>s </a:t>
            </a:r>
            <a:r>
              <a:rPr lang="tr-TR" dirty="0" err="1" smtClean="0"/>
              <a:t>pubic</a:t>
            </a:r>
            <a:r>
              <a:rPr lang="tr-TR" dirty="0" smtClean="0"/>
              <a:t> </a:t>
            </a:r>
            <a:r>
              <a:rPr lang="tr-TR" dirty="0" err="1" smtClean="0"/>
              <a:t>hair</a:t>
            </a:r>
            <a:r>
              <a:rPr lang="tr-TR" dirty="0" smtClean="0"/>
              <a:t> normal at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age</a:t>
            </a:r>
            <a:r>
              <a:rPr lang="tr-TR" dirty="0" smtClean="0"/>
              <a:t>?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opinion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tanner</a:t>
            </a:r>
            <a:r>
              <a:rPr lang="tr-TR" dirty="0" smtClean="0"/>
              <a:t> </a:t>
            </a:r>
            <a:r>
              <a:rPr lang="tr-TR" dirty="0" err="1" smtClean="0"/>
              <a:t>stage</a:t>
            </a:r>
            <a:r>
              <a:rPr lang="tr-TR" dirty="0" smtClean="0"/>
              <a:t>?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Hormone</a:t>
            </a:r>
            <a:r>
              <a:rPr lang="tr-TR" dirty="0" smtClean="0"/>
              <a:t> profile is </a:t>
            </a:r>
            <a:r>
              <a:rPr lang="tr-TR" dirty="0" err="1" smtClean="0"/>
              <a:t>suitable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his </a:t>
            </a:r>
            <a:r>
              <a:rPr lang="tr-TR" dirty="0" err="1" smtClean="0"/>
              <a:t>age</a:t>
            </a:r>
            <a:r>
              <a:rPr lang="tr-TR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3568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9903" y="2625000"/>
            <a:ext cx="9298577" cy="1325563"/>
          </a:xfrm>
        </p:spPr>
        <p:txBody>
          <a:bodyPr/>
          <a:lstStyle/>
          <a:p>
            <a:r>
              <a:rPr lang="en-US" dirty="0" smtClean="0"/>
              <a:t>Which test would you like to do next?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6117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60" y="862150"/>
            <a:ext cx="6222229" cy="36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903411" y="4758008"/>
            <a:ext cx="871292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Starting from the floor of the third ventricle and extending towards the </a:t>
            </a:r>
            <a:r>
              <a:rPr lang="en-US" dirty="0" err="1" smtClean="0"/>
              <a:t>suprasellar</a:t>
            </a:r>
            <a:r>
              <a:rPr lang="en-US" dirty="0" smtClean="0"/>
              <a:t> cistern, a solid lesion of 11*14*15mm in size is observed, with smooth borders, isointense with the cerebral parenchyma in T1W sequence, slightly </a:t>
            </a:r>
            <a:r>
              <a:rPr lang="en-US" dirty="0" err="1" smtClean="0"/>
              <a:t>hyperintense</a:t>
            </a:r>
            <a:r>
              <a:rPr lang="en-US" dirty="0" smtClean="0"/>
              <a:t> in T2W sequence, and does not show staining with contrast material.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136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666" y="917394"/>
            <a:ext cx="73437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7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Hypothalamic </a:t>
            </a:r>
            <a:r>
              <a:rPr lang="en-US" dirty="0"/>
              <a:t>hamartomas (HH)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HH </a:t>
            </a:r>
            <a:r>
              <a:rPr lang="en-US" dirty="0" smtClean="0"/>
              <a:t>are </a:t>
            </a:r>
            <a:r>
              <a:rPr lang="en-US" dirty="0"/>
              <a:t>rare, tumor-like </a:t>
            </a:r>
            <a:r>
              <a:rPr lang="en-US" dirty="0" smtClean="0"/>
              <a:t>malformations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/>
              <a:t>occur during fetal development and are present at birth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/>
              <a:t>They are non-progressive lesions and do not expand, spread or metastasize to other locations. </a:t>
            </a:r>
            <a:endParaRPr lang="tr-TR" dirty="0" smtClean="0"/>
          </a:p>
          <a:p>
            <a:r>
              <a:rPr lang="en-US" dirty="0"/>
              <a:t>Two clinical phenotypes of HH are recognized: </a:t>
            </a:r>
            <a:endParaRPr lang="tr-TR" dirty="0" smtClean="0"/>
          </a:p>
          <a:p>
            <a:pPr lvl="1"/>
            <a:r>
              <a:rPr lang="en-US" dirty="0" smtClean="0"/>
              <a:t>1</a:t>
            </a:r>
            <a:r>
              <a:rPr lang="en-US" dirty="0"/>
              <a:t>) central precocious puberty and </a:t>
            </a:r>
            <a:endParaRPr lang="tr-TR" dirty="0" smtClean="0"/>
          </a:p>
          <a:p>
            <a:pPr lvl="1"/>
            <a:r>
              <a:rPr lang="en-US" dirty="0" smtClean="0"/>
              <a:t>2</a:t>
            </a:r>
            <a:r>
              <a:rPr lang="en-US" dirty="0"/>
              <a:t>) epilepsy and related neurobehavioral symptoms. </a:t>
            </a:r>
            <a:endParaRPr lang="tr-TR" dirty="0" smtClean="0"/>
          </a:p>
          <a:p>
            <a:r>
              <a:rPr lang="en-US" dirty="0" smtClean="0"/>
              <a:t>For </a:t>
            </a:r>
            <a:r>
              <a:rPr lang="en-US" dirty="0"/>
              <a:t>those with central precocious puberty only, symptoms may occur as early as 1-3 years of age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For those with epilepsy, </a:t>
            </a:r>
            <a:r>
              <a:rPr lang="en-US" dirty="0" err="1"/>
              <a:t>gelastic</a:t>
            </a:r>
            <a:r>
              <a:rPr lang="en-US" dirty="0"/>
              <a:t> (laughing) seizures are usually the first symptom, often during infancy.</a:t>
            </a:r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1975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8543" y="1880416"/>
            <a:ext cx="7613468" cy="1325563"/>
          </a:xfrm>
        </p:spPr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puberty</a:t>
            </a:r>
            <a:r>
              <a:rPr lang="tr-TR" dirty="0" smtClean="0"/>
              <a:t> </a:t>
            </a:r>
            <a:r>
              <a:rPr lang="tr-TR" dirty="0" err="1" smtClean="0"/>
              <a:t>precocious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5106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</a:t>
            </a:r>
            <a:r>
              <a:rPr lang="en-US" dirty="0" err="1" smtClean="0"/>
              <a:t>recocious</a:t>
            </a:r>
            <a:r>
              <a:rPr lang="en-US" dirty="0" smtClean="0"/>
              <a:t> </a:t>
            </a:r>
            <a:r>
              <a:rPr lang="en-US" dirty="0"/>
              <a:t>puberty </a:t>
            </a:r>
            <a:r>
              <a:rPr lang="tr-TR" dirty="0" smtClean="0"/>
              <a:t>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891" y="1825625"/>
            <a:ext cx="11152909" cy="1505404"/>
          </a:xfrm>
          <a:solidFill>
            <a:schemeClr val="accent4"/>
          </a:solidFill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A</a:t>
            </a:r>
            <a:r>
              <a:rPr lang="en-US" dirty="0" smtClean="0"/>
              <a:t>s </a:t>
            </a:r>
            <a:r>
              <a:rPr lang="en-US" dirty="0"/>
              <a:t>the appearance of breast development before the age of eight years in girls and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T</a:t>
            </a:r>
            <a:r>
              <a:rPr lang="en-US" dirty="0" err="1" smtClean="0"/>
              <a:t>esticular</a:t>
            </a:r>
            <a:r>
              <a:rPr lang="en-US" dirty="0" smtClean="0"/>
              <a:t> </a:t>
            </a:r>
            <a:r>
              <a:rPr lang="en-US" dirty="0"/>
              <a:t>enlargement before the age of nine years in boys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509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574" y="627645"/>
            <a:ext cx="4474852" cy="560271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5669280" y="1123406"/>
            <a:ext cx="927463" cy="20900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23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0"/>
          <a:stretch/>
        </p:blipFill>
        <p:spPr>
          <a:xfrm>
            <a:off x="2463935" y="1163129"/>
            <a:ext cx="6183676" cy="5158674"/>
          </a:xfrm>
          <a:prstGeom prst="rect">
            <a:avLst/>
          </a:prstGeom>
          <a:ln>
            <a:noFill/>
          </a:ln>
        </p:spPr>
      </p:pic>
      <p:sp>
        <p:nvSpPr>
          <p:cNvPr id="3" name="Left Arrow 2"/>
          <p:cNvSpPr/>
          <p:nvPr/>
        </p:nvSpPr>
        <p:spPr>
          <a:xfrm flipV="1">
            <a:off x="8382000" y="2400300"/>
            <a:ext cx="368300" cy="1338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3331029" y="4963886"/>
            <a:ext cx="130628" cy="84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74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79" y="815613"/>
            <a:ext cx="10496550" cy="520065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6648994" y="2468880"/>
            <a:ext cx="1254035" cy="300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6814457" y="5495109"/>
            <a:ext cx="140208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69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 his PE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51324"/>
          </a:xfrm>
        </p:spPr>
        <p:txBody>
          <a:bodyPr/>
          <a:lstStyle/>
          <a:p>
            <a:r>
              <a:rPr lang="tr-TR" dirty="0" err="1" smtClean="0"/>
              <a:t>Systemic</a:t>
            </a:r>
            <a:r>
              <a:rPr lang="tr-TR" dirty="0" smtClean="0"/>
              <a:t> </a:t>
            </a:r>
            <a:r>
              <a:rPr lang="tr-TR" dirty="0" err="1" smtClean="0"/>
              <a:t>examination</a:t>
            </a:r>
            <a:r>
              <a:rPr lang="tr-TR" dirty="0" smtClean="0"/>
              <a:t> is  normal</a:t>
            </a:r>
          </a:p>
          <a:p>
            <a:r>
              <a:rPr lang="tr-TR" dirty="0" err="1" smtClean="0"/>
              <a:t>Pubertal</a:t>
            </a:r>
            <a:r>
              <a:rPr lang="tr-TR" dirty="0" smtClean="0"/>
              <a:t> </a:t>
            </a:r>
            <a:r>
              <a:rPr lang="tr-TR" dirty="0" err="1" smtClean="0"/>
              <a:t>evaluation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Ax</a:t>
            </a:r>
            <a:r>
              <a:rPr lang="tr-TR" dirty="0" smtClean="0"/>
              <a:t> </a:t>
            </a:r>
            <a:r>
              <a:rPr lang="tr-TR" dirty="0" err="1" smtClean="0"/>
              <a:t>hairy</a:t>
            </a:r>
            <a:r>
              <a:rPr lang="tr-TR" dirty="0" smtClean="0"/>
              <a:t> </a:t>
            </a:r>
            <a:r>
              <a:rPr lang="tr-TR" dirty="0" err="1" smtClean="0"/>
              <a:t>no</a:t>
            </a:r>
            <a:endParaRPr lang="tr-TR" dirty="0" smtClean="0"/>
          </a:p>
          <a:p>
            <a:pPr lvl="1"/>
            <a:r>
              <a:rPr lang="tr-TR" dirty="0" err="1" smtClean="0"/>
              <a:t>Pubic</a:t>
            </a:r>
            <a:r>
              <a:rPr lang="tr-TR" dirty="0" smtClean="0"/>
              <a:t> </a:t>
            </a:r>
            <a:r>
              <a:rPr lang="tr-TR" dirty="0" err="1" smtClean="0"/>
              <a:t>hairy</a:t>
            </a:r>
            <a:r>
              <a:rPr lang="tr-TR" dirty="0" smtClean="0"/>
              <a:t> </a:t>
            </a:r>
            <a:r>
              <a:rPr lang="tr-TR" dirty="0" err="1" smtClean="0"/>
              <a:t>grade</a:t>
            </a:r>
            <a:r>
              <a:rPr lang="tr-TR" dirty="0" smtClean="0"/>
              <a:t> 2</a:t>
            </a:r>
          </a:p>
          <a:p>
            <a:pPr lvl="1"/>
            <a:r>
              <a:rPr lang="tr-TR" dirty="0" smtClean="0"/>
              <a:t>Testis </a:t>
            </a:r>
            <a:r>
              <a:rPr lang="tr-TR" dirty="0" err="1" smtClean="0"/>
              <a:t>volume</a:t>
            </a:r>
            <a:r>
              <a:rPr lang="tr-TR" dirty="0" smtClean="0"/>
              <a:t> </a:t>
            </a:r>
            <a:r>
              <a:rPr lang="tr-TR" dirty="0" smtClean="0"/>
              <a:t>12-10 ml</a:t>
            </a:r>
          </a:p>
          <a:p>
            <a:pPr lvl="1"/>
            <a:r>
              <a:rPr lang="tr-TR" dirty="0" err="1" smtClean="0"/>
              <a:t>Streched</a:t>
            </a:r>
            <a:r>
              <a:rPr lang="tr-TR" dirty="0" smtClean="0"/>
              <a:t> </a:t>
            </a:r>
            <a:r>
              <a:rPr lang="tr-TR" dirty="0" err="1" smtClean="0"/>
              <a:t>penil</a:t>
            </a:r>
            <a:r>
              <a:rPr lang="tr-TR" dirty="0" smtClean="0"/>
              <a:t> </a:t>
            </a:r>
            <a:r>
              <a:rPr lang="tr-TR" dirty="0" err="1" smtClean="0"/>
              <a:t>height</a:t>
            </a:r>
            <a:r>
              <a:rPr lang="tr-TR" dirty="0" smtClean="0"/>
              <a:t>: 8cm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934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Pubertal </a:t>
            </a:r>
            <a:r>
              <a:rPr lang="en-US" dirty="0" smtClean="0"/>
              <a:t>physiology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Puberty </a:t>
            </a:r>
            <a:r>
              <a:rPr lang="en-US" dirty="0"/>
              <a:t>is the general term for the transition from sexual immaturity to sexual maturity. There are two main physiological events in puberty: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b="1" dirty="0" err="1"/>
              <a:t>Gonadarche</a:t>
            </a:r>
            <a:r>
              <a:rPr lang="en-US" dirty="0"/>
              <a:t> is the activation of the gonads by the pituitary hormones follicle-stimulating hormone (FSH) and luteinizing hormone (LH)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b="1" dirty="0" err="1"/>
              <a:t>Adrenarche</a:t>
            </a:r>
            <a:r>
              <a:rPr lang="en-US" b="1" dirty="0"/>
              <a:t> </a:t>
            </a:r>
            <a:r>
              <a:rPr lang="en-US" dirty="0"/>
              <a:t>is the increase in production of androgens by the adrenal cortex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456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Hypothalamic-pituitary-gonadal</a:t>
            </a:r>
            <a:r>
              <a:rPr lang="tr-TR" dirty="0" smtClean="0"/>
              <a:t> </a:t>
            </a:r>
            <a:r>
              <a:rPr lang="tr-TR" dirty="0"/>
              <a:t>(HPG)</a:t>
            </a:r>
            <a:br>
              <a:rPr lang="tr-TR" dirty="0"/>
            </a:b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4255169" y="1293647"/>
            <a:ext cx="3308684" cy="1593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Hypothalamus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4407569" y="3039979"/>
            <a:ext cx="3308684" cy="1593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Pituitary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4559969" y="4979321"/>
            <a:ext cx="3308684" cy="15939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Gonad</a:t>
            </a:r>
            <a:r>
              <a:rPr lang="tr-TR" dirty="0"/>
              <a:t> </a:t>
            </a:r>
          </a:p>
        </p:txBody>
      </p:sp>
      <p:sp>
        <p:nvSpPr>
          <p:cNvPr id="8" name="Sola Bükülü Ok 7"/>
          <p:cNvSpPr/>
          <p:nvPr/>
        </p:nvSpPr>
        <p:spPr>
          <a:xfrm>
            <a:off x="7688181" y="1466665"/>
            <a:ext cx="938463" cy="1960019"/>
          </a:xfrm>
          <a:prstGeom prst="curvedLeftArrow">
            <a:avLst/>
          </a:prstGeom>
          <a:solidFill>
            <a:srgbClr val="D50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Sola Bükülü Ok 8"/>
          <p:cNvSpPr/>
          <p:nvPr/>
        </p:nvSpPr>
        <p:spPr>
          <a:xfrm>
            <a:off x="7928812" y="3976809"/>
            <a:ext cx="938463" cy="2448054"/>
          </a:xfrm>
          <a:prstGeom prst="curvedLeftArrow">
            <a:avLst/>
          </a:prstGeom>
          <a:solidFill>
            <a:srgbClr val="D50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8959516" y="1843089"/>
            <a:ext cx="107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GnRH</a:t>
            </a:r>
            <a:r>
              <a:rPr lang="tr-TR" dirty="0"/>
              <a:t> 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896727" y="2066899"/>
            <a:ext cx="6978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+</a:t>
            </a:r>
          </a:p>
          <a:p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8069181" y="4912585"/>
            <a:ext cx="6978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+</a:t>
            </a:r>
          </a:p>
          <a:p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9268327" y="4529468"/>
            <a:ext cx="107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FSH</a:t>
            </a:r>
          </a:p>
          <a:p>
            <a:r>
              <a:rPr lang="tr-TR" dirty="0"/>
              <a:t>LH  </a:t>
            </a:r>
          </a:p>
        </p:txBody>
      </p:sp>
      <p:sp>
        <p:nvSpPr>
          <p:cNvPr id="16" name="Sağa Bükülü Ok 15"/>
          <p:cNvSpPr/>
          <p:nvPr/>
        </p:nvSpPr>
        <p:spPr>
          <a:xfrm rot="10800000" flipH="1">
            <a:off x="3166313" y="1465475"/>
            <a:ext cx="1123940" cy="5012136"/>
          </a:xfrm>
          <a:prstGeom prst="curvedRightArrow">
            <a:avLst/>
          </a:prstGeom>
          <a:solidFill>
            <a:srgbClr val="D50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912020" y="3442744"/>
            <a:ext cx="1442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Testosterone</a:t>
            </a:r>
            <a:r>
              <a:rPr lang="tr-TR" sz="1400" b="1" dirty="0" smtClean="0"/>
              <a:t>(-)</a:t>
            </a:r>
            <a:endParaRPr lang="tr-TR" sz="1400" b="1" dirty="0"/>
          </a:p>
          <a:p>
            <a:r>
              <a:rPr lang="tr-TR" sz="1400" b="1" dirty="0" err="1" smtClean="0"/>
              <a:t>Progesterone</a:t>
            </a:r>
            <a:r>
              <a:rPr lang="tr-TR" sz="1400" b="1" dirty="0" smtClean="0"/>
              <a:t>(-)</a:t>
            </a:r>
            <a:endParaRPr lang="tr-TR" sz="1400" b="1" dirty="0"/>
          </a:p>
          <a:p>
            <a:r>
              <a:rPr lang="tr-TR" sz="1400" b="1" dirty="0" err="1" smtClean="0"/>
              <a:t>Estogen</a:t>
            </a:r>
            <a:r>
              <a:rPr lang="tr-TR" sz="1400" b="1" dirty="0" smtClean="0"/>
              <a:t> (-,+)</a:t>
            </a:r>
            <a:endParaRPr lang="tr-TR" sz="1400" b="1" dirty="0"/>
          </a:p>
          <a:p>
            <a:r>
              <a:rPr lang="tr-TR" dirty="0"/>
              <a:t> </a:t>
            </a:r>
          </a:p>
        </p:txBody>
      </p:sp>
      <p:sp>
        <p:nvSpPr>
          <p:cNvPr id="18" name="Sağa Bükülü Ok 17"/>
          <p:cNvSpPr/>
          <p:nvPr/>
        </p:nvSpPr>
        <p:spPr>
          <a:xfrm rot="10800000" flipH="1">
            <a:off x="3468612" y="3493230"/>
            <a:ext cx="1061278" cy="2708273"/>
          </a:xfrm>
          <a:prstGeom prst="curvedRightArrow">
            <a:avLst/>
          </a:prstGeom>
          <a:solidFill>
            <a:srgbClr val="D50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796964" y="4813992"/>
            <a:ext cx="131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I</a:t>
            </a:r>
            <a:r>
              <a:rPr lang="tr-TR" dirty="0" err="1" smtClean="0"/>
              <a:t>nhibine</a:t>
            </a:r>
            <a:r>
              <a:rPr lang="tr-TR" dirty="0" smtClean="0"/>
              <a:t>(-)</a:t>
            </a:r>
            <a:endParaRPr lang="tr-TR" dirty="0"/>
          </a:p>
          <a:p>
            <a:r>
              <a:rPr lang="tr-TR" dirty="0" err="1" smtClean="0"/>
              <a:t>Activine</a:t>
            </a:r>
            <a:r>
              <a:rPr lang="tr-TR" dirty="0" smtClean="0"/>
              <a:t> </a:t>
            </a:r>
            <a:r>
              <a:rPr lang="tr-TR" dirty="0"/>
              <a:t>(+)</a:t>
            </a:r>
          </a:p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2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48" y="649551"/>
            <a:ext cx="7431813" cy="54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391</Words>
  <Application>Microsoft Office PowerPoint</Application>
  <PresentationFormat>Geniş ekran</PresentationFormat>
  <Paragraphs>80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Pubertal Disorders </vt:lpstr>
      <vt:lpstr>3.5 years old boy </vt:lpstr>
      <vt:lpstr>PowerPoint Sunusu</vt:lpstr>
      <vt:lpstr>PowerPoint Sunusu</vt:lpstr>
      <vt:lpstr>PowerPoint Sunusu</vt:lpstr>
      <vt:lpstr>On his PE</vt:lpstr>
      <vt:lpstr>Pubertal physiology</vt:lpstr>
      <vt:lpstr>Hypothalamic-pituitary-gonadal (HPG) </vt:lpstr>
      <vt:lpstr>PowerPoint Sunusu</vt:lpstr>
      <vt:lpstr>PowerPoint Sunusu</vt:lpstr>
      <vt:lpstr>Tanner Staging, </vt:lpstr>
      <vt:lpstr>PowerPoint Sunusu</vt:lpstr>
      <vt:lpstr>PowerPoint Sunusu</vt:lpstr>
      <vt:lpstr>  </vt:lpstr>
      <vt:lpstr>PowerPoint Sunusu</vt:lpstr>
      <vt:lpstr>PowerPoint Sunusu</vt:lpstr>
      <vt:lpstr>Bone Age </vt:lpstr>
      <vt:lpstr>PowerPoint Sunusu</vt:lpstr>
      <vt:lpstr>Please say the pathological findings </vt:lpstr>
      <vt:lpstr>PowerPoint Sunusu</vt:lpstr>
      <vt:lpstr>Which test would you like to do next?</vt:lpstr>
      <vt:lpstr>PowerPoint Sunusu</vt:lpstr>
      <vt:lpstr>PowerPoint Sunusu</vt:lpstr>
      <vt:lpstr>Hypothalamic hamartomas (HH) </vt:lpstr>
      <vt:lpstr>What is the puberty precocious?</vt:lpstr>
      <vt:lpstr>Precocious puberty is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Pubertal Disorder</dc:title>
  <dc:creator>ronaldinho424</dc:creator>
  <cp:lastModifiedBy>ronaldinho424</cp:lastModifiedBy>
  <cp:revision>12</cp:revision>
  <dcterms:created xsi:type="dcterms:W3CDTF">2022-11-22T00:13:40Z</dcterms:created>
  <dcterms:modified xsi:type="dcterms:W3CDTF">2022-11-22T07:33:12Z</dcterms:modified>
</cp:coreProperties>
</file>