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notesMasterIdLst>
    <p:notesMasterId r:id="rId53"/>
  </p:notesMasterIdLst>
  <p:sldIdLst>
    <p:sldId id="301" r:id="rId4"/>
    <p:sldId id="331" r:id="rId5"/>
    <p:sldId id="339" r:id="rId6"/>
    <p:sldId id="329" r:id="rId7"/>
    <p:sldId id="326" r:id="rId8"/>
    <p:sldId id="349" r:id="rId9"/>
    <p:sldId id="310" r:id="rId10"/>
    <p:sldId id="259" r:id="rId11"/>
    <p:sldId id="357" r:id="rId12"/>
    <p:sldId id="358" r:id="rId13"/>
    <p:sldId id="360" r:id="rId14"/>
    <p:sldId id="311" r:id="rId15"/>
    <p:sldId id="363" r:id="rId16"/>
    <p:sldId id="361" r:id="rId17"/>
    <p:sldId id="324" r:id="rId18"/>
    <p:sldId id="334" r:id="rId19"/>
    <p:sldId id="333" r:id="rId20"/>
    <p:sldId id="350" r:id="rId21"/>
    <p:sldId id="342" r:id="rId22"/>
    <p:sldId id="328" r:id="rId23"/>
    <p:sldId id="364" r:id="rId24"/>
    <p:sldId id="346" r:id="rId25"/>
    <p:sldId id="347" r:id="rId26"/>
    <p:sldId id="312" r:id="rId27"/>
    <p:sldId id="343" r:id="rId28"/>
    <p:sldId id="313" r:id="rId29"/>
    <p:sldId id="302" r:id="rId30"/>
    <p:sldId id="260" r:id="rId31"/>
    <p:sldId id="308" r:id="rId32"/>
    <p:sldId id="261" r:id="rId33"/>
    <p:sldId id="268" r:id="rId34"/>
    <p:sldId id="351" r:id="rId35"/>
    <p:sldId id="315" r:id="rId36"/>
    <p:sldId id="316" r:id="rId37"/>
    <p:sldId id="319" r:id="rId38"/>
    <p:sldId id="340" r:id="rId39"/>
    <p:sldId id="320" r:id="rId40"/>
    <p:sldId id="341" r:id="rId41"/>
    <p:sldId id="344" r:id="rId42"/>
    <p:sldId id="345" r:id="rId43"/>
    <p:sldId id="322" r:id="rId44"/>
    <p:sldId id="354" r:id="rId45"/>
    <p:sldId id="274" r:id="rId46"/>
    <p:sldId id="336" r:id="rId47"/>
    <p:sldId id="337" r:id="rId48"/>
    <p:sldId id="338" r:id="rId49"/>
    <p:sldId id="355" r:id="rId50"/>
    <p:sldId id="353" r:id="rId51"/>
    <p:sldId id="323" r:id="rId5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FF3399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4" autoAdjust="0"/>
    <p:restoredTop sz="94660"/>
  </p:normalViewPr>
  <p:slideViewPr>
    <p:cSldViewPr>
      <p:cViewPr varScale="1">
        <p:scale>
          <a:sx n="69" d="100"/>
          <a:sy n="69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228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tableStyles" Target="tableStyles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707A18-6C38-4F61-8ECE-8CABADF948E7}" type="datetimeFigureOut">
              <a:rPr lang="tr-TR" smtClean="0"/>
              <a:t>18.09.2023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6C9C23-0802-44BF-B38F-3FE7EA70816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76872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C9C23-0802-44BF-B38F-3FE7EA708168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696131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C9C23-0802-44BF-B38F-3FE7EA708168}" type="slidenum">
              <a:rPr lang="tr-TR" smtClean="0"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68146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pPr/>
              <a:t>18/09/2023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pPr/>
              <a:t>18/09/2023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pPr/>
              <a:t>18/09/2023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914400" y="1447800"/>
            <a:ext cx="3810000" cy="45720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876800" y="1447800"/>
            <a:ext cx="3810000" cy="45720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75180-34A1-4A69-B0C3-F9237B78DD9E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904383240"/>
      </p:ext>
    </p:extLst>
  </p:cSld>
  <p:clrMapOvr>
    <a:masterClrMapping/>
  </p:clrMapOvr>
  <p:transition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9144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93F8BDD9-E369-4AF3-A561-EB4B94EFC16E}" type="datetimeFigureOut">
              <a:rPr lang="tr-TR" smtClean="0"/>
              <a:pPr defTabSz="342900"/>
              <a:t>18.09.2023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F478A6B3-447A-45E5-B26A-E55E4DF3EB0D}" type="slidenum">
              <a:rPr lang="tr-TR" smtClean="0"/>
              <a:pPr defTabSz="342900"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40055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93F8BDD9-E369-4AF3-A561-EB4B94EFC16E}" type="datetimeFigureOut">
              <a:rPr lang="tr-TR" smtClean="0"/>
              <a:pPr defTabSz="342900"/>
              <a:t>18.09.2023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F478A6B3-447A-45E5-B26A-E55E4DF3EB0D}" type="slidenum">
              <a:rPr lang="tr-TR" smtClean="0"/>
              <a:pPr defTabSz="34290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245933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93F8BDD9-E369-4AF3-A561-EB4B94EFC16E}" type="datetimeFigureOut">
              <a:rPr lang="tr-TR" smtClean="0"/>
              <a:pPr defTabSz="342900"/>
              <a:t>18.09.2023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F478A6B3-447A-45E5-B26A-E55E4DF3EB0D}" type="slidenum">
              <a:rPr lang="tr-TR" smtClean="0"/>
              <a:pPr defTabSz="342900"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64799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93F8BDD9-E369-4AF3-A561-EB4B94EFC16E}" type="datetimeFigureOut">
              <a:rPr lang="tr-TR" smtClean="0"/>
              <a:pPr defTabSz="342900"/>
              <a:t>18.09.2023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F478A6B3-447A-45E5-B26A-E55E4DF3EB0D}" type="slidenum">
              <a:rPr lang="tr-TR" smtClean="0"/>
              <a:pPr defTabSz="34290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552675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93F8BDD9-E369-4AF3-A561-EB4B94EFC16E}" type="datetimeFigureOut">
              <a:rPr lang="tr-TR" smtClean="0"/>
              <a:pPr defTabSz="342900"/>
              <a:t>18.09.2023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F478A6B3-447A-45E5-B26A-E55E4DF3EB0D}" type="slidenum">
              <a:rPr lang="tr-TR" smtClean="0"/>
              <a:pPr defTabSz="34290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073662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93F8BDD9-E369-4AF3-A561-EB4B94EFC16E}" type="datetimeFigureOut">
              <a:rPr lang="tr-TR" smtClean="0"/>
              <a:pPr defTabSz="342900"/>
              <a:t>18.09.2023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F478A6B3-447A-45E5-B26A-E55E4DF3EB0D}" type="slidenum">
              <a:rPr lang="tr-TR" smtClean="0"/>
              <a:pPr defTabSz="34290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737209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93F8BDD9-E369-4AF3-A561-EB4B94EFC16E}" type="datetimeFigureOut">
              <a:rPr lang="tr-TR" smtClean="0"/>
              <a:pPr defTabSz="342900"/>
              <a:t>18.09.2023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defTabSz="342900"/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F478A6B3-447A-45E5-B26A-E55E4DF3EB0D}" type="slidenum">
              <a:rPr lang="tr-TR" smtClean="0"/>
              <a:pPr defTabSz="34290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87679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pPr/>
              <a:t>18/09/2023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pPr defTabSz="342900"/>
            <a:fld id="{93F8BDD9-E369-4AF3-A561-EB4B94EFC16E}" type="datetimeFigureOut">
              <a:rPr lang="tr-TR" smtClean="0"/>
              <a:pPr defTabSz="342900"/>
              <a:t>18.09.2023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defTabSz="342900"/>
            <a:endParaRPr lang="tr-TR">
              <a:solidFill>
                <a:srgbClr val="344068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defTabSz="342900"/>
            <a:fld id="{F478A6B3-447A-45E5-B26A-E55E4DF3EB0D}" type="slidenum">
              <a:rPr lang="tr-TR" smtClean="0">
                <a:solidFill>
                  <a:srgbClr val="344068"/>
                </a:solidFill>
              </a:rPr>
              <a:pPr defTabSz="342900"/>
              <a:t>‹#›</a:t>
            </a:fld>
            <a:endParaRPr lang="tr-TR">
              <a:solidFill>
                <a:srgbClr val="34406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5840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4948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93F8BDD9-E369-4AF3-A561-EB4B94EFC16E}" type="datetimeFigureOut">
              <a:rPr lang="tr-TR" smtClean="0"/>
              <a:pPr defTabSz="342900"/>
              <a:t>18.09.2023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F478A6B3-447A-45E5-B26A-E55E4DF3EB0D}" type="slidenum">
              <a:rPr lang="tr-TR" smtClean="0"/>
              <a:pPr defTabSz="34290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957903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93F8BDD9-E369-4AF3-A561-EB4B94EFC16E}" type="datetimeFigureOut">
              <a:rPr lang="tr-TR" smtClean="0"/>
              <a:pPr defTabSz="342900"/>
              <a:t>18.09.2023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F478A6B3-447A-45E5-B26A-E55E4DF3EB0D}" type="slidenum">
              <a:rPr lang="tr-TR" smtClean="0"/>
              <a:pPr defTabSz="34290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414927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93F8BDD9-E369-4AF3-A561-EB4B94EFC16E}" type="datetimeFigureOut">
              <a:rPr lang="tr-TR" smtClean="0"/>
              <a:pPr defTabSz="342900"/>
              <a:t>18.09.2023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F478A6B3-447A-45E5-B26A-E55E4DF3EB0D}" type="slidenum">
              <a:rPr lang="tr-TR" smtClean="0"/>
              <a:pPr defTabSz="34290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175436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256C8-F6D1-49E5-925B-4C1D3A80A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AB1322-5FAB-46A2-97D8-51A81237C7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AF1C12-0FE5-436E-9CD3-06C1F6381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6823942F-7A5C-4E22-BF58-6E84A019D699}" type="datetimeFigureOut">
              <a:rPr lang="tr-TR" smtClean="0"/>
              <a:pPr defTabSz="342900"/>
              <a:t>18.09.2023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7EFB9A-E8C4-429F-91EF-26777E97C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4B7AC5-034A-4819-9181-3383AC90C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4C61A743-0EB0-4F28-9DD9-0985BB6A2273}" type="slidenum">
              <a:rPr lang="tr-TR" smtClean="0"/>
              <a:pPr defTabSz="34290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330079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9144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93F8BDD9-E369-4AF3-A561-EB4B94EFC16E}" type="datetimeFigureOut">
              <a:rPr lang="tr-TR" smtClean="0"/>
              <a:pPr defTabSz="342900"/>
              <a:t>18.09.2023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F478A6B3-447A-45E5-B26A-E55E4DF3EB0D}" type="slidenum">
              <a:rPr lang="tr-TR" smtClean="0"/>
              <a:pPr defTabSz="342900"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22127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93F8BDD9-E369-4AF3-A561-EB4B94EFC16E}" type="datetimeFigureOut">
              <a:rPr lang="tr-TR" smtClean="0"/>
              <a:pPr defTabSz="342900"/>
              <a:t>18.09.2023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F478A6B3-447A-45E5-B26A-E55E4DF3EB0D}" type="slidenum">
              <a:rPr lang="tr-TR" smtClean="0"/>
              <a:pPr defTabSz="34290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749862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93F8BDD9-E369-4AF3-A561-EB4B94EFC16E}" type="datetimeFigureOut">
              <a:rPr lang="tr-TR" smtClean="0"/>
              <a:pPr defTabSz="342900"/>
              <a:t>18.09.2023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F478A6B3-447A-45E5-B26A-E55E4DF3EB0D}" type="slidenum">
              <a:rPr lang="tr-TR" smtClean="0"/>
              <a:pPr defTabSz="342900"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70271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93F8BDD9-E369-4AF3-A561-EB4B94EFC16E}" type="datetimeFigureOut">
              <a:rPr lang="tr-TR" smtClean="0"/>
              <a:pPr defTabSz="342900"/>
              <a:t>18.09.2023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F478A6B3-447A-45E5-B26A-E55E4DF3EB0D}" type="slidenum">
              <a:rPr lang="tr-TR" smtClean="0"/>
              <a:pPr defTabSz="34290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638272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93F8BDD9-E369-4AF3-A561-EB4B94EFC16E}" type="datetimeFigureOut">
              <a:rPr lang="tr-TR" smtClean="0"/>
              <a:pPr defTabSz="342900"/>
              <a:t>18.09.2023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F478A6B3-447A-45E5-B26A-E55E4DF3EB0D}" type="slidenum">
              <a:rPr lang="tr-TR" smtClean="0"/>
              <a:pPr defTabSz="34290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1079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pPr/>
              <a:t>18/09/2023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93F8BDD9-E369-4AF3-A561-EB4B94EFC16E}" type="datetimeFigureOut">
              <a:rPr lang="tr-TR" smtClean="0"/>
              <a:pPr defTabSz="342900"/>
              <a:t>18.09.2023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F478A6B3-447A-45E5-B26A-E55E4DF3EB0D}" type="slidenum">
              <a:rPr lang="tr-TR" smtClean="0"/>
              <a:pPr defTabSz="34290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373179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93F8BDD9-E369-4AF3-A561-EB4B94EFC16E}" type="datetimeFigureOut">
              <a:rPr lang="tr-TR" smtClean="0"/>
              <a:pPr defTabSz="342900"/>
              <a:t>18.09.2023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defTabSz="342900"/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F478A6B3-447A-45E5-B26A-E55E4DF3EB0D}" type="slidenum">
              <a:rPr lang="tr-TR" smtClean="0"/>
              <a:pPr defTabSz="34290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969936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pPr defTabSz="342900"/>
            <a:fld id="{93F8BDD9-E369-4AF3-A561-EB4B94EFC16E}" type="datetimeFigureOut">
              <a:rPr lang="tr-TR" smtClean="0"/>
              <a:pPr defTabSz="342900"/>
              <a:t>18.09.2023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defTabSz="342900"/>
            <a:endParaRPr lang="tr-TR">
              <a:solidFill>
                <a:srgbClr val="344068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defTabSz="342900"/>
            <a:fld id="{F478A6B3-447A-45E5-B26A-E55E4DF3EB0D}" type="slidenum">
              <a:rPr lang="tr-TR" smtClean="0">
                <a:solidFill>
                  <a:srgbClr val="344068"/>
                </a:solidFill>
              </a:rPr>
              <a:pPr defTabSz="342900"/>
              <a:t>‹#›</a:t>
            </a:fld>
            <a:endParaRPr lang="tr-TR">
              <a:solidFill>
                <a:srgbClr val="34406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9226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4948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93F8BDD9-E369-4AF3-A561-EB4B94EFC16E}" type="datetimeFigureOut">
              <a:rPr lang="tr-TR" smtClean="0"/>
              <a:pPr defTabSz="342900"/>
              <a:t>18.09.2023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F478A6B3-447A-45E5-B26A-E55E4DF3EB0D}" type="slidenum">
              <a:rPr lang="tr-TR" smtClean="0"/>
              <a:pPr defTabSz="34290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574896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93F8BDD9-E369-4AF3-A561-EB4B94EFC16E}" type="datetimeFigureOut">
              <a:rPr lang="tr-TR" smtClean="0"/>
              <a:pPr defTabSz="342900"/>
              <a:t>18.09.2023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F478A6B3-447A-45E5-B26A-E55E4DF3EB0D}" type="slidenum">
              <a:rPr lang="tr-TR" smtClean="0"/>
              <a:pPr defTabSz="34290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595496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93F8BDD9-E369-4AF3-A561-EB4B94EFC16E}" type="datetimeFigureOut">
              <a:rPr lang="tr-TR" smtClean="0"/>
              <a:pPr defTabSz="342900"/>
              <a:t>18.09.2023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F478A6B3-447A-45E5-B26A-E55E4DF3EB0D}" type="slidenum">
              <a:rPr lang="tr-TR" smtClean="0"/>
              <a:pPr defTabSz="34290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941830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256C8-F6D1-49E5-925B-4C1D3A80A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AB1322-5FAB-46A2-97D8-51A81237C7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AF1C12-0FE5-436E-9CD3-06C1F6381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6823942F-7A5C-4E22-BF58-6E84A019D699}" type="datetimeFigureOut">
              <a:rPr lang="tr-TR" smtClean="0"/>
              <a:pPr defTabSz="342900"/>
              <a:t>18.09.2023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7EFB9A-E8C4-429F-91EF-26777E97C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4B7AC5-034A-4819-9181-3383AC90C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4C61A743-0EB0-4F28-9DD9-0985BB6A2273}" type="slidenum">
              <a:rPr lang="tr-TR" smtClean="0"/>
              <a:pPr defTabSz="34290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97817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pPr/>
              <a:t>18/09/2023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pPr/>
              <a:t>18/09/2023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pPr/>
              <a:t>18/09/2023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pPr/>
              <a:t>18/09/2023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pPr/>
              <a:t>18/09/2023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pPr/>
              <a:t>18/09/2023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30DBB-9FD5-43E7-88F1-55A569E9525E}" type="datetimeFigureOut">
              <a:rPr lang="nl-BE"/>
              <a:pPr/>
              <a:t>18/09/2023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36665-E7E9-4861-9ADF-F11A47CBAD79}" type="slidenum">
              <a:rPr lang="nl-BE"/>
              <a:pPr/>
              <a:t>‹#›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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-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5734"/>
            <a:ext cx="75438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FFFFFF"/>
                </a:solidFill>
              </a:defRPr>
            </a:lvl1pPr>
          </a:lstStyle>
          <a:p>
            <a:pPr defTabSz="342900"/>
            <a:fld id="{93F8BDD9-E369-4AF3-A561-EB4B94EFC16E}" type="datetimeFigureOut">
              <a:rPr lang="tr-TR" smtClean="0"/>
              <a:pPr defTabSz="342900"/>
              <a:t>18.09.2023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baseline="0">
                <a:solidFill>
                  <a:srgbClr val="FFFFFF"/>
                </a:solidFill>
              </a:defRPr>
            </a:lvl1pPr>
          </a:lstStyle>
          <a:p>
            <a:pPr defTabSz="342900"/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</a:defRPr>
            </a:lvl1pPr>
          </a:lstStyle>
          <a:p>
            <a:pPr defTabSz="342900"/>
            <a:fld id="{F478A6B3-447A-45E5-B26A-E55E4DF3EB0D}" type="slidenum">
              <a:rPr lang="tr-TR" smtClean="0"/>
              <a:pPr defTabSz="342900"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6829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600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5734"/>
            <a:ext cx="75438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FFFFFF"/>
                </a:solidFill>
              </a:defRPr>
            </a:lvl1pPr>
          </a:lstStyle>
          <a:p>
            <a:pPr defTabSz="342900"/>
            <a:fld id="{93F8BDD9-E369-4AF3-A561-EB4B94EFC16E}" type="datetimeFigureOut">
              <a:rPr lang="tr-TR" smtClean="0"/>
              <a:pPr defTabSz="342900"/>
              <a:t>18.09.2023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baseline="0">
                <a:solidFill>
                  <a:srgbClr val="FFFFFF"/>
                </a:solidFill>
              </a:defRPr>
            </a:lvl1pPr>
          </a:lstStyle>
          <a:p>
            <a:pPr defTabSz="342900"/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</a:defRPr>
            </a:lvl1pPr>
          </a:lstStyle>
          <a:p>
            <a:pPr defTabSz="342900"/>
            <a:fld id="{F478A6B3-447A-45E5-B26A-E55E4DF3EB0D}" type="slidenum">
              <a:rPr lang="tr-TR" smtClean="0"/>
              <a:pPr defTabSz="342900"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4327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600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66"/>
                </a:solidFill>
              </a:rPr>
              <a:t>KONJENİTAL HİPOTİROİDİ</a:t>
            </a:r>
            <a:endParaRPr lang="tr-TR" dirty="0">
              <a:solidFill>
                <a:srgbClr val="FF0066"/>
              </a:solidFill>
            </a:endParaRP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tx1"/>
                </a:solidFill>
              </a:rPr>
              <a:t>Doç. Dr.  </a:t>
            </a:r>
            <a:r>
              <a:rPr lang="tr-TR" smtClean="0">
                <a:solidFill>
                  <a:schemeClr val="tx1"/>
                </a:solidFill>
              </a:rPr>
              <a:t>Elif Özsu</a:t>
            </a:r>
            <a:endParaRPr lang="tr-TR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>
            <a:extLst>
              <a:ext uri="{FF2B5EF4-FFF2-40B4-BE49-F238E27FC236}">
                <a16:creationId xmlns:a16="http://schemas.microsoft.com/office/drawing/2014/main" id="{804C8912-4432-4BDA-9A5F-0649D24066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" r="10840" b="2"/>
          <a:stretch/>
        </p:blipFill>
        <p:spPr>
          <a:xfrm>
            <a:off x="633999" y="640081"/>
            <a:ext cx="5462001" cy="5054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6133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5424" y="1691915"/>
            <a:ext cx="2743200" cy="5078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</a:lstStyle>
          <a:p>
            <a:pPr algn="ctr" defTabSz="342900"/>
            <a:r>
              <a:rPr lang="en-US" sz="1350" dirty="0">
                <a:solidFill>
                  <a:srgbClr val="0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</a:rPr>
              <a:t>TSH</a:t>
            </a:r>
            <a:r>
              <a:rPr lang="tr-TR" sz="1350" dirty="0">
                <a:solidFill>
                  <a:srgbClr val="0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</a:rPr>
              <a:t> ölçümü ile ve daha sonra TSH</a:t>
            </a:r>
            <a:r>
              <a:rPr lang="en-US" sz="1350" dirty="0">
                <a:solidFill>
                  <a:srgbClr val="0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</a:rPr>
              <a:t>+T4</a:t>
            </a:r>
            <a:r>
              <a:rPr lang="tr-TR" sz="1350" dirty="0">
                <a:solidFill>
                  <a:srgbClr val="0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</a:rPr>
              <a:t> ölçümü ile tespit etmek</a:t>
            </a:r>
            <a:endParaRPr lang="tr-TR" sz="1200" dirty="0"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66966" y="1714998"/>
            <a:ext cx="1774366" cy="484748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</a:lstStyle>
          <a:p>
            <a:pPr algn="ctr" defTabSz="342900"/>
            <a:r>
              <a:rPr lang="en-US" sz="1350" dirty="0">
                <a:solidFill>
                  <a:srgbClr val="0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</a:rPr>
              <a:t>TSH+T</a:t>
            </a:r>
            <a:r>
              <a:rPr lang="tr-TR" sz="1350" dirty="0">
                <a:solidFill>
                  <a:srgbClr val="0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</a:rPr>
              <a:t>otal T4</a:t>
            </a:r>
            <a:endParaRPr lang="en-US" sz="1350" dirty="0">
              <a:solidFill>
                <a:srgbClr val="00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</a:endParaRPr>
          </a:p>
          <a:p>
            <a:pPr algn="ctr" defTabSz="342900"/>
            <a:endParaRPr lang="tr-TR" sz="1200" dirty="0"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39714" y="1624181"/>
            <a:ext cx="1149824" cy="5078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</a:lstStyle>
          <a:p>
            <a:pPr algn="ctr" defTabSz="342900"/>
            <a:r>
              <a:rPr lang="tr-TR" sz="1350" dirty="0">
                <a:solidFill>
                  <a:srgbClr val="0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</a:rPr>
              <a:t>T4 </a:t>
            </a:r>
            <a:r>
              <a:rPr lang="tr-TR" sz="1350" dirty="0">
                <a:solidFill>
                  <a:srgbClr val="0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egoe UI Symbol" panose="020B0502040204020203" pitchFamily="34" charset="0"/>
              </a:rPr>
              <a:t>±</a:t>
            </a:r>
            <a:r>
              <a:rPr lang="tr-TR" sz="1350" dirty="0">
                <a:solidFill>
                  <a:srgbClr val="0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n-US" sz="1350" dirty="0">
                <a:solidFill>
                  <a:srgbClr val="0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</a:rPr>
              <a:t>TBG </a:t>
            </a:r>
            <a:r>
              <a:rPr lang="en-US" sz="1350" dirty="0" err="1">
                <a:solidFill>
                  <a:srgbClr val="0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</a:rPr>
              <a:t>ölçümü</a:t>
            </a:r>
            <a:endParaRPr lang="tr-TR" sz="1200" dirty="0"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/>
            </a:endParaRPr>
          </a:p>
        </p:txBody>
      </p:sp>
      <p:sp>
        <p:nvSpPr>
          <p:cNvPr id="21" name="Down Arrow 20"/>
          <p:cNvSpPr/>
          <p:nvPr/>
        </p:nvSpPr>
        <p:spPr>
          <a:xfrm>
            <a:off x="7049573" y="2099261"/>
            <a:ext cx="130105" cy="267630"/>
          </a:xfrm>
          <a:prstGeom prst="downArrow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tr-TR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2" name="Right Arrow 21"/>
          <p:cNvSpPr/>
          <p:nvPr/>
        </p:nvSpPr>
        <p:spPr>
          <a:xfrm rot="2146550">
            <a:off x="3335278" y="1517867"/>
            <a:ext cx="375314" cy="177999"/>
          </a:xfrm>
          <a:prstGeom prst="rightArrow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tr-TR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3" name="Right Arrow 22"/>
          <p:cNvSpPr/>
          <p:nvPr/>
        </p:nvSpPr>
        <p:spPr>
          <a:xfrm rot="8705507">
            <a:off x="2350721" y="1486369"/>
            <a:ext cx="375314" cy="177999"/>
          </a:xfrm>
          <a:prstGeom prst="rightArrow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tr-TR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695349" y="974074"/>
            <a:ext cx="4317471" cy="5078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</a:lstStyle>
          <a:p>
            <a:pPr algn="ctr" defTabSz="342900"/>
            <a:r>
              <a:rPr lang="tr-TR" sz="1350" b="1" dirty="0">
                <a:solidFill>
                  <a:srgbClr val="0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</a:rPr>
              <a:t>Yenidoğan tarama programları</a:t>
            </a:r>
            <a:endParaRPr lang="en-US" sz="1350" b="1" dirty="0">
              <a:solidFill>
                <a:srgbClr val="00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</a:endParaRPr>
          </a:p>
          <a:p>
            <a:pPr algn="ctr" defTabSz="342900"/>
            <a:r>
              <a:rPr lang="tr-TR" sz="1350" dirty="0">
                <a:solidFill>
                  <a:srgbClr val="0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</a:rPr>
              <a:t>doğumdan en az 48 saat sonra</a:t>
            </a:r>
            <a:endParaRPr lang="en-US" sz="1350" b="1" dirty="0"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270262" y="2944098"/>
            <a:ext cx="3653353" cy="113107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</a:lstStyle>
          <a:p>
            <a:pPr defTabSz="342900">
              <a:buFont typeface="Wingdings" panose="05000000000000000000" pitchFamily="2" charset="2"/>
              <a:buChar char="v"/>
            </a:pPr>
            <a:r>
              <a:rPr lang="tr-TR" sz="1350" dirty="0">
                <a:solidFill>
                  <a:srgbClr val="0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</a:rPr>
              <a:t>%50'sinden biraz fazlası </a:t>
            </a:r>
            <a:r>
              <a:rPr lang="tr-TR" sz="1350" b="1" dirty="0">
                <a:solidFill>
                  <a:srgbClr val="0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</a:rPr>
              <a:t>orta ila şiddetli </a:t>
            </a:r>
            <a:r>
              <a:rPr lang="en-US" sz="1350" b="1" dirty="0">
                <a:solidFill>
                  <a:srgbClr val="0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</a:rPr>
              <a:t>KH </a:t>
            </a:r>
            <a:r>
              <a:rPr lang="tr-TR" sz="1350" dirty="0">
                <a:solidFill>
                  <a:srgbClr val="0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</a:rPr>
              <a:t>s</a:t>
            </a:r>
            <a:r>
              <a:rPr lang="en-US" sz="1350" dirty="0" err="1">
                <a:solidFill>
                  <a:srgbClr val="0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</a:rPr>
              <a:t>ahip</a:t>
            </a:r>
            <a:endParaRPr lang="en-US" sz="1350" dirty="0">
              <a:solidFill>
                <a:srgbClr val="00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</a:endParaRPr>
          </a:p>
          <a:p>
            <a:pPr defTabSz="342900">
              <a:buFont typeface="Wingdings" panose="05000000000000000000" pitchFamily="2" charset="2"/>
              <a:buChar char="v"/>
            </a:pPr>
            <a:r>
              <a:rPr lang="en-US" sz="1350" dirty="0">
                <a:solidFill>
                  <a:srgbClr val="0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</a:rPr>
              <a:t>İ</a:t>
            </a:r>
            <a:r>
              <a:rPr lang="tr-TR" sz="1350" dirty="0">
                <a:solidFill>
                  <a:srgbClr val="0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</a:rPr>
              <a:t>lk tanısal FT4 konsantrasyonu ≤5-10 pmol/L </a:t>
            </a:r>
            <a:r>
              <a:rPr lang="en-US" sz="1350" dirty="0">
                <a:solidFill>
                  <a:srgbClr val="0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</a:rPr>
              <a:t> </a:t>
            </a:r>
          </a:p>
          <a:p>
            <a:pPr defTabSz="342900">
              <a:buFont typeface="Wingdings" panose="05000000000000000000" pitchFamily="2" charset="2"/>
              <a:buChar char="v"/>
            </a:pPr>
            <a:r>
              <a:rPr lang="en-US" sz="1350" dirty="0" err="1">
                <a:solidFill>
                  <a:srgbClr val="0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</a:rPr>
              <a:t>Santral</a:t>
            </a:r>
            <a:r>
              <a:rPr lang="tr-TR" sz="1350" dirty="0">
                <a:solidFill>
                  <a:srgbClr val="0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n-US" sz="1350" dirty="0">
                <a:solidFill>
                  <a:srgbClr val="0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</a:rPr>
              <a:t>K</a:t>
            </a:r>
            <a:r>
              <a:rPr lang="tr-TR" sz="1350" dirty="0">
                <a:solidFill>
                  <a:srgbClr val="0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</a:rPr>
              <a:t>H'nin diğer hipofiz anomalileriyle ilişkili olma olasılığı yüksek olmasına rağmen,</a:t>
            </a:r>
            <a:endParaRPr lang="en-US" sz="1350" dirty="0">
              <a:solidFill>
                <a:srgbClr val="00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30" name="Right Arrow 29"/>
          <p:cNvSpPr/>
          <p:nvPr/>
        </p:nvSpPr>
        <p:spPr>
          <a:xfrm rot="2146550">
            <a:off x="5017185" y="2197366"/>
            <a:ext cx="845363" cy="272087"/>
          </a:xfrm>
          <a:prstGeom prst="rightArrow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tr-TR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495AAC7-BC9B-4A6B-AEC4-6A85BFD603E7}"/>
              </a:ext>
            </a:extLst>
          </p:cNvPr>
          <p:cNvSpPr txBox="1"/>
          <p:nvPr/>
        </p:nvSpPr>
        <p:spPr>
          <a:xfrm>
            <a:off x="1795344" y="2294340"/>
            <a:ext cx="1978090" cy="30008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xmlns="" sd="1218447764">
                  <a:custGeom>
                    <a:avLst/>
                    <a:gdLst>
                      <a:gd name="connsiteX0" fmla="*/ 0 w 3422892"/>
                      <a:gd name="connsiteY0" fmla="*/ 0 h 369332"/>
                      <a:gd name="connsiteX1" fmla="*/ 536253 w 3422892"/>
                      <a:gd name="connsiteY1" fmla="*/ 0 h 369332"/>
                      <a:gd name="connsiteX2" fmla="*/ 1175193 w 3422892"/>
                      <a:gd name="connsiteY2" fmla="*/ 0 h 369332"/>
                      <a:gd name="connsiteX3" fmla="*/ 1814133 w 3422892"/>
                      <a:gd name="connsiteY3" fmla="*/ 0 h 369332"/>
                      <a:gd name="connsiteX4" fmla="*/ 2316157 w 3422892"/>
                      <a:gd name="connsiteY4" fmla="*/ 0 h 369332"/>
                      <a:gd name="connsiteX5" fmla="*/ 2818181 w 3422892"/>
                      <a:gd name="connsiteY5" fmla="*/ 0 h 369332"/>
                      <a:gd name="connsiteX6" fmla="*/ 3422892 w 3422892"/>
                      <a:gd name="connsiteY6" fmla="*/ 0 h 369332"/>
                      <a:gd name="connsiteX7" fmla="*/ 3422892 w 3422892"/>
                      <a:gd name="connsiteY7" fmla="*/ 369332 h 369332"/>
                      <a:gd name="connsiteX8" fmla="*/ 2955097 w 3422892"/>
                      <a:gd name="connsiteY8" fmla="*/ 369332 h 369332"/>
                      <a:gd name="connsiteX9" fmla="*/ 2316157 w 3422892"/>
                      <a:gd name="connsiteY9" fmla="*/ 369332 h 369332"/>
                      <a:gd name="connsiteX10" fmla="*/ 1677217 w 3422892"/>
                      <a:gd name="connsiteY10" fmla="*/ 369332 h 369332"/>
                      <a:gd name="connsiteX11" fmla="*/ 1175193 w 3422892"/>
                      <a:gd name="connsiteY11" fmla="*/ 369332 h 369332"/>
                      <a:gd name="connsiteX12" fmla="*/ 536253 w 3422892"/>
                      <a:gd name="connsiteY12" fmla="*/ 369332 h 369332"/>
                      <a:gd name="connsiteX13" fmla="*/ 0 w 3422892"/>
                      <a:gd name="connsiteY13" fmla="*/ 369332 h 369332"/>
                      <a:gd name="connsiteX14" fmla="*/ 0 w 3422892"/>
                      <a:gd name="connsiteY14" fmla="*/ 0 h 3693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422892" h="369332" extrusionOk="0">
                        <a:moveTo>
                          <a:pt x="0" y="0"/>
                        </a:moveTo>
                        <a:cubicBezTo>
                          <a:pt x="168876" y="-45970"/>
                          <a:pt x="405141" y="58187"/>
                          <a:pt x="536253" y="0"/>
                        </a:cubicBezTo>
                        <a:cubicBezTo>
                          <a:pt x="667365" y="-58187"/>
                          <a:pt x="934915" y="42433"/>
                          <a:pt x="1175193" y="0"/>
                        </a:cubicBezTo>
                        <a:cubicBezTo>
                          <a:pt x="1415471" y="-42433"/>
                          <a:pt x="1606943" y="26824"/>
                          <a:pt x="1814133" y="0"/>
                        </a:cubicBezTo>
                        <a:cubicBezTo>
                          <a:pt x="2021323" y="-26824"/>
                          <a:pt x="2166486" y="18"/>
                          <a:pt x="2316157" y="0"/>
                        </a:cubicBezTo>
                        <a:cubicBezTo>
                          <a:pt x="2465828" y="-18"/>
                          <a:pt x="2681295" y="11041"/>
                          <a:pt x="2818181" y="0"/>
                        </a:cubicBezTo>
                        <a:cubicBezTo>
                          <a:pt x="2955067" y="-11041"/>
                          <a:pt x="3286448" y="66777"/>
                          <a:pt x="3422892" y="0"/>
                        </a:cubicBezTo>
                        <a:cubicBezTo>
                          <a:pt x="3433374" y="147959"/>
                          <a:pt x="3412294" y="207481"/>
                          <a:pt x="3422892" y="369332"/>
                        </a:cubicBezTo>
                        <a:cubicBezTo>
                          <a:pt x="3238649" y="375064"/>
                          <a:pt x="3176783" y="363202"/>
                          <a:pt x="2955097" y="369332"/>
                        </a:cubicBezTo>
                        <a:cubicBezTo>
                          <a:pt x="2733412" y="375462"/>
                          <a:pt x="2453192" y="327657"/>
                          <a:pt x="2316157" y="369332"/>
                        </a:cubicBezTo>
                        <a:cubicBezTo>
                          <a:pt x="2179122" y="411007"/>
                          <a:pt x="1879876" y="308833"/>
                          <a:pt x="1677217" y="369332"/>
                        </a:cubicBezTo>
                        <a:cubicBezTo>
                          <a:pt x="1474558" y="429831"/>
                          <a:pt x="1332159" y="367834"/>
                          <a:pt x="1175193" y="369332"/>
                        </a:cubicBezTo>
                        <a:cubicBezTo>
                          <a:pt x="1018227" y="370830"/>
                          <a:pt x="686345" y="324351"/>
                          <a:pt x="536253" y="369332"/>
                        </a:cubicBezTo>
                        <a:cubicBezTo>
                          <a:pt x="386161" y="414313"/>
                          <a:pt x="244186" y="369209"/>
                          <a:pt x="0" y="369332"/>
                        </a:cubicBezTo>
                        <a:cubicBezTo>
                          <a:pt x="-18637" y="225098"/>
                          <a:pt x="23683" y="11061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 defTabSz="342900"/>
            <a:r>
              <a:rPr lang="en-US" sz="1350" b="1" dirty="0">
                <a:solidFill>
                  <a:prstClr val="black"/>
                </a:solidFill>
                <a:latin typeface="Calibri" panose="020F0502020204030204"/>
              </a:rPr>
              <a:t>Primer KH</a:t>
            </a:r>
            <a:endParaRPr lang="tr-TR" sz="135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2" name="Right Arrow 21">
            <a:extLst>
              <a:ext uri="{FF2B5EF4-FFF2-40B4-BE49-F238E27FC236}">
                <a16:creationId xmlns:a16="http://schemas.microsoft.com/office/drawing/2014/main" id="{F8EAB91B-BB6C-440F-A1BE-766EC4398A66}"/>
              </a:ext>
            </a:extLst>
          </p:cNvPr>
          <p:cNvSpPr/>
          <p:nvPr/>
        </p:nvSpPr>
        <p:spPr>
          <a:xfrm rot="2146550">
            <a:off x="6705002" y="1421003"/>
            <a:ext cx="375314" cy="177999"/>
          </a:xfrm>
          <a:prstGeom prst="rightArrow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tr-TR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F85D890-A6E2-4CF5-BD63-3B8DF155CB76}"/>
              </a:ext>
            </a:extLst>
          </p:cNvPr>
          <p:cNvSpPr txBox="1"/>
          <p:nvPr/>
        </p:nvSpPr>
        <p:spPr>
          <a:xfrm>
            <a:off x="6190632" y="2413889"/>
            <a:ext cx="1978090" cy="30008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1218447764">
                  <a:custGeom>
                    <a:avLst/>
                    <a:gdLst>
                      <a:gd name="connsiteX0" fmla="*/ 0 w 3422892"/>
                      <a:gd name="connsiteY0" fmla="*/ 0 h 369332"/>
                      <a:gd name="connsiteX1" fmla="*/ 536253 w 3422892"/>
                      <a:gd name="connsiteY1" fmla="*/ 0 h 369332"/>
                      <a:gd name="connsiteX2" fmla="*/ 1175193 w 3422892"/>
                      <a:gd name="connsiteY2" fmla="*/ 0 h 369332"/>
                      <a:gd name="connsiteX3" fmla="*/ 1814133 w 3422892"/>
                      <a:gd name="connsiteY3" fmla="*/ 0 h 369332"/>
                      <a:gd name="connsiteX4" fmla="*/ 2316157 w 3422892"/>
                      <a:gd name="connsiteY4" fmla="*/ 0 h 369332"/>
                      <a:gd name="connsiteX5" fmla="*/ 2818181 w 3422892"/>
                      <a:gd name="connsiteY5" fmla="*/ 0 h 369332"/>
                      <a:gd name="connsiteX6" fmla="*/ 3422892 w 3422892"/>
                      <a:gd name="connsiteY6" fmla="*/ 0 h 369332"/>
                      <a:gd name="connsiteX7" fmla="*/ 3422892 w 3422892"/>
                      <a:gd name="connsiteY7" fmla="*/ 369332 h 369332"/>
                      <a:gd name="connsiteX8" fmla="*/ 2955097 w 3422892"/>
                      <a:gd name="connsiteY8" fmla="*/ 369332 h 369332"/>
                      <a:gd name="connsiteX9" fmla="*/ 2316157 w 3422892"/>
                      <a:gd name="connsiteY9" fmla="*/ 369332 h 369332"/>
                      <a:gd name="connsiteX10" fmla="*/ 1677217 w 3422892"/>
                      <a:gd name="connsiteY10" fmla="*/ 369332 h 369332"/>
                      <a:gd name="connsiteX11" fmla="*/ 1175193 w 3422892"/>
                      <a:gd name="connsiteY11" fmla="*/ 369332 h 369332"/>
                      <a:gd name="connsiteX12" fmla="*/ 536253 w 3422892"/>
                      <a:gd name="connsiteY12" fmla="*/ 369332 h 369332"/>
                      <a:gd name="connsiteX13" fmla="*/ 0 w 3422892"/>
                      <a:gd name="connsiteY13" fmla="*/ 369332 h 369332"/>
                      <a:gd name="connsiteX14" fmla="*/ 0 w 3422892"/>
                      <a:gd name="connsiteY14" fmla="*/ 0 h 3693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422892" h="369332" extrusionOk="0">
                        <a:moveTo>
                          <a:pt x="0" y="0"/>
                        </a:moveTo>
                        <a:cubicBezTo>
                          <a:pt x="168876" y="-45970"/>
                          <a:pt x="405141" y="58187"/>
                          <a:pt x="536253" y="0"/>
                        </a:cubicBezTo>
                        <a:cubicBezTo>
                          <a:pt x="667365" y="-58187"/>
                          <a:pt x="934915" y="42433"/>
                          <a:pt x="1175193" y="0"/>
                        </a:cubicBezTo>
                        <a:cubicBezTo>
                          <a:pt x="1415471" y="-42433"/>
                          <a:pt x="1606943" y="26824"/>
                          <a:pt x="1814133" y="0"/>
                        </a:cubicBezTo>
                        <a:cubicBezTo>
                          <a:pt x="2021323" y="-26824"/>
                          <a:pt x="2166486" y="18"/>
                          <a:pt x="2316157" y="0"/>
                        </a:cubicBezTo>
                        <a:cubicBezTo>
                          <a:pt x="2465828" y="-18"/>
                          <a:pt x="2681295" y="11041"/>
                          <a:pt x="2818181" y="0"/>
                        </a:cubicBezTo>
                        <a:cubicBezTo>
                          <a:pt x="2955067" y="-11041"/>
                          <a:pt x="3286448" y="66777"/>
                          <a:pt x="3422892" y="0"/>
                        </a:cubicBezTo>
                        <a:cubicBezTo>
                          <a:pt x="3433374" y="147959"/>
                          <a:pt x="3412294" y="207481"/>
                          <a:pt x="3422892" y="369332"/>
                        </a:cubicBezTo>
                        <a:cubicBezTo>
                          <a:pt x="3238649" y="375064"/>
                          <a:pt x="3176783" y="363202"/>
                          <a:pt x="2955097" y="369332"/>
                        </a:cubicBezTo>
                        <a:cubicBezTo>
                          <a:pt x="2733412" y="375462"/>
                          <a:pt x="2453192" y="327657"/>
                          <a:pt x="2316157" y="369332"/>
                        </a:cubicBezTo>
                        <a:cubicBezTo>
                          <a:pt x="2179122" y="411007"/>
                          <a:pt x="1879876" y="308833"/>
                          <a:pt x="1677217" y="369332"/>
                        </a:cubicBezTo>
                        <a:cubicBezTo>
                          <a:pt x="1474558" y="429831"/>
                          <a:pt x="1332159" y="367834"/>
                          <a:pt x="1175193" y="369332"/>
                        </a:cubicBezTo>
                        <a:cubicBezTo>
                          <a:pt x="1018227" y="370830"/>
                          <a:pt x="686345" y="324351"/>
                          <a:pt x="536253" y="369332"/>
                        </a:cubicBezTo>
                        <a:cubicBezTo>
                          <a:pt x="386161" y="414313"/>
                          <a:pt x="244186" y="369209"/>
                          <a:pt x="0" y="369332"/>
                        </a:cubicBezTo>
                        <a:cubicBezTo>
                          <a:pt x="-18637" y="225098"/>
                          <a:pt x="23683" y="11061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 defTabSz="342900"/>
            <a:r>
              <a:rPr lang="en-US" sz="1350" b="1" dirty="0" err="1">
                <a:solidFill>
                  <a:prstClr val="black"/>
                </a:solidFill>
                <a:latin typeface="Calibri" panose="020F0502020204030204"/>
              </a:rPr>
              <a:t>Santral</a:t>
            </a:r>
            <a:r>
              <a:rPr lang="en-US" sz="1350" b="1" dirty="0">
                <a:solidFill>
                  <a:prstClr val="black"/>
                </a:solidFill>
                <a:latin typeface="Calibri" panose="020F0502020204030204"/>
              </a:rPr>
              <a:t> KH</a:t>
            </a:r>
            <a:endParaRPr lang="tr-TR" sz="135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A51AFBE-D684-4543-ADF5-A21ED7A03A4C}"/>
              </a:ext>
            </a:extLst>
          </p:cNvPr>
          <p:cNvSpPr txBox="1"/>
          <p:nvPr/>
        </p:nvSpPr>
        <p:spPr>
          <a:xfrm>
            <a:off x="6321683" y="4176165"/>
            <a:ext cx="1585883" cy="3000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1218447764">
                  <a:custGeom>
                    <a:avLst/>
                    <a:gdLst>
                      <a:gd name="connsiteX0" fmla="*/ 0 w 3422892"/>
                      <a:gd name="connsiteY0" fmla="*/ 0 h 369332"/>
                      <a:gd name="connsiteX1" fmla="*/ 536253 w 3422892"/>
                      <a:gd name="connsiteY1" fmla="*/ 0 h 369332"/>
                      <a:gd name="connsiteX2" fmla="*/ 1175193 w 3422892"/>
                      <a:gd name="connsiteY2" fmla="*/ 0 h 369332"/>
                      <a:gd name="connsiteX3" fmla="*/ 1814133 w 3422892"/>
                      <a:gd name="connsiteY3" fmla="*/ 0 h 369332"/>
                      <a:gd name="connsiteX4" fmla="*/ 2316157 w 3422892"/>
                      <a:gd name="connsiteY4" fmla="*/ 0 h 369332"/>
                      <a:gd name="connsiteX5" fmla="*/ 2818181 w 3422892"/>
                      <a:gd name="connsiteY5" fmla="*/ 0 h 369332"/>
                      <a:gd name="connsiteX6" fmla="*/ 3422892 w 3422892"/>
                      <a:gd name="connsiteY6" fmla="*/ 0 h 369332"/>
                      <a:gd name="connsiteX7" fmla="*/ 3422892 w 3422892"/>
                      <a:gd name="connsiteY7" fmla="*/ 369332 h 369332"/>
                      <a:gd name="connsiteX8" fmla="*/ 2955097 w 3422892"/>
                      <a:gd name="connsiteY8" fmla="*/ 369332 h 369332"/>
                      <a:gd name="connsiteX9" fmla="*/ 2316157 w 3422892"/>
                      <a:gd name="connsiteY9" fmla="*/ 369332 h 369332"/>
                      <a:gd name="connsiteX10" fmla="*/ 1677217 w 3422892"/>
                      <a:gd name="connsiteY10" fmla="*/ 369332 h 369332"/>
                      <a:gd name="connsiteX11" fmla="*/ 1175193 w 3422892"/>
                      <a:gd name="connsiteY11" fmla="*/ 369332 h 369332"/>
                      <a:gd name="connsiteX12" fmla="*/ 536253 w 3422892"/>
                      <a:gd name="connsiteY12" fmla="*/ 369332 h 369332"/>
                      <a:gd name="connsiteX13" fmla="*/ 0 w 3422892"/>
                      <a:gd name="connsiteY13" fmla="*/ 369332 h 369332"/>
                      <a:gd name="connsiteX14" fmla="*/ 0 w 3422892"/>
                      <a:gd name="connsiteY14" fmla="*/ 0 h 3693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422892" h="369332" extrusionOk="0">
                        <a:moveTo>
                          <a:pt x="0" y="0"/>
                        </a:moveTo>
                        <a:cubicBezTo>
                          <a:pt x="168876" y="-45970"/>
                          <a:pt x="405141" y="58187"/>
                          <a:pt x="536253" y="0"/>
                        </a:cubicBezTo>
                        <a:cubicBezTo>
                          <a:pt x="667365" y="-58187"/>
                          <a:pt x="934915" y="42433"/>
                          <a:pt x="1175193" y="0"/>
                        </a:cubicBezTo>
                        <a:cubicBezTo>
                          <a:pt x="1415471" y="-42433"/>
                          <a:pt x="1606943" y="26824"/>
                          <a:pt x="1814133" y="0"/>
                        </a:cubicBezTo>
                        <a:cubicBezTo>
                          <a:pt x="2021323" y="-26824"/>
                          <a:pt x="2166486" y="18"/>
                          <a:pt x="2316157" y="0"/>
                        </a:cubicBezTo>
                        <a:cubicBezTo>
                          <a:pt x="2465828" y="-18"/>
                          <a:pt x="2681295" y="11041"/>
                          <a:pt x="2818181" y="0"/>
                        </a:cubicBezTo>
                        <a:cubicBezTo>
                          <a:pt x="2955067" y="-11041"/>
                          <a:pt x="3286448" y="66777"/>
                          <a:pt x="3422892" y="0"/>
                        </a:cubicBezTo>
                        <a:cubicBezTo>
                          <a:pt x="3433374" y="147959"/>
                          <a:pt x="3412294" y="207481"/>
                          <a:pt x="3422892" y="369332"/>
                        </a:cubicBezTo>
                        <a:cubicBezTo>
                          <a:pt x="3238649" y="375064"/>
                          <a:pt x="3176783" y="363202"/>
                          <a:pt x="2955097" y="369332"/>
                        </a:cubicBezTo>
                        <a:cubicBezTo>
                          <a:pt x="2733412" y="375462"/>
                          <a:pt x="2453192" y="327657"/>
                          <a:pt x="2316157" y="369332"/>
                        </a:cubicBezTo>
                        <a:cubicBezTo>
                          <a:pt x="2179122" y="411007"/>
                          <a:pt x="1879876" y="308833"/>
                          <a:pt x="1677217" y="369332"/>
                        </a:cubicBezTo>
                        <a:cubicBezTo>
                          <a:pt x="1474558" y="429831"/>
                          <a:pt x="1332159" y="367834"/>
                          <a:pt x="1175193" y="369332"/>
                        </a:cubicBezTo>
                        <a:cubicBezTo>
                          <a:pt x="1018227" y="370830"/>
                          <a:pt x="686345" y="324351"/>
                          <a:pt x="536253" y="369332"/>
                        </a:cubicBezTo>
                        <a:cubicBezTo>
                          <a:pt x="386161" y="414313"/>
                          <a:pt x="244186" y="369209"/>
                          <a:pt x="0" y="369332"/>
                        </a:cubicBezTo>
                        <a:cubicBezTo>
                          <a:pt x="-18637" y="225098"/>
                          <a:pt x="23683" y="11061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 defTabSz="342900"/>
            <a:r>
              <a:rPr lang="en-US" sz="1350" b="1" dirty="0" err="1">
                <a:solidFill>
                  <a:prstClr val="black"/>
                </a:solidFill>
                <a:latin typeface="Calibri" panose="020F0502020204030204"/>
              </a:rPr>
              <a:t>Tanı</a:t>
            </a:r>
            <a:r>
              <a:rPr lang="en-US" sz="135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1350" b="1" dirty="0" err="1">
                <a:solidFill>
                  <a:prstClr val="black"/>
                </a:solidFill>
                <a:latin typeface="Calibri" panose="020F0502020204030204"/>
              </a:rPr>
              <a:t>gecikir</a:t>
            </a:r>
            <a:endParaRPr lang="tr-TR" sz="135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C096A73-F110-4940-BF5F-F5FD01F27823}"/>
              </a:ext>
            </a:extLst>
          </p:cNvPr>
          <p:cNvSpPr txBox="1"/>
          <p:nvPr/>
        </p:nvSpPr>
        <p:spPr>
          <a:xfrm>
            <a:off x="3664462" y="4575947"/>
            <a:ext cx="5443979" cy="13388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</a:lstStyle>
          <a:p>
            <a:pPr algn="ctr" defTabSz="342900"/>
            <a:r>
              <a:rPr lang="en-US" sz="1350" dirty="0"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</a:rPr>
              <a:t>S</a:t>
            </a:r>
            <a:r>
              <a:rPr lang="tr-TR" sz="1350" dirty="0"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</a:rPr>
              <a:t>antral </a:t>
            </a:r>
            <a:r>
              <a:rPr lang="en-US" sz="1350" dirty="0"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</a:rPr>
              <a:t>K</a:t>
            </a:r>
            <a:r>
              <a:rPr lang="tr-TR" sz="1350" dirty="0"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</a:rPr>
              <a:t>H'nin neonatal tarama ile saptanması TH eksikliğinin nörogelişimsel sekelini ve ilişkili morbiditeleri önleme potansiyeline sahiptir. </a:t>
            </a:r>
            <a:r>
              <a:rPr lang="tr-TR" sz="1350" b="1" dirty="0"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</a:rPr>
              <a:t>Neonatal tarama ile saptanan santral </a:t>
            </a:r>
            <a:r>
              <a:rPr lang="en-US" sz="1350" b="1" dirty="0"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</a:rPr>
              <a:t>K</a:t>
            </a:r>
            <a:r>
              <a:rPr lang="tr-TR" sz="1350" b="1" dirty="0"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</a:rPr>
              <a:t>H insidansı tarama stratejisine bağlı olarak </a:t>
            </a:r>
            <a:r>
              <a:rPr lang="en-US" sz="1350" b="1" dirty="0"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</a:rPr>
              <a:t>1/16.000-</a:t>
            </a:r>
            <a:r>
              <a:rPr lang="tr-TR" sz="1350" b="1" dirty="0"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</a:rPr>
              <a:t>30.000'de arasındadır</a:t>
            </a:r>
            <a:r>
              <a:rPr lang="tr-TR" sz="1350" dirty="0"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</a:rPr>
              <a:t>. Gerçek klinik faydalar ve yanlış pozitif oranlar hakkında ek veriler gerekmesine rağmen, </a:t>
            </a:r>
            <a:r>
              <a:rPr lang="en-US" sz="1350" b="1" dirty="0"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</a:rPr>
              <a:t>KH </a:t>
            </a:r>
            <a:r>
              <a:rPr lang="tr-TR" sz="1350" b="1" dirty="0"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</a:rPr>
              <a:t>yenidoğan taraması için potansiyel bir adaydır</a:t>
            </a:r>
            <a:endParaRPr lang="en-US" sz="1350" b="1" dirty="0"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6237238-4F34-4274-AC09-86638E08861C}"/>
              </a:ext>
            </a:extLst>
          </p:cNvPr>
          <p:cNvSpPr txBox="1"/>
          <p:nvPr/>
        </p:nvSpPr>
        <p:spPr>
          <a:xfrm>
            <a:off x="306378" y="1286452"/>
            <a:ext cx="4609707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342900"/>
            <a:r>
              <a:rPr lang="en-US" sz="1350" b="1" i="1" u="sng" dirty="0" err="1">
                <a:solidFill>
                  <a:prstClr val="black"/>
                </a:solidFill>
                <a:latin typeface="Calibri" panose="020F0502020204030204"/>
              </a:rPr>
              <a:t>Kanıt</a:t>
            </a:r>
            <a:endParaRPr lang="en-US" sz="1350" b="1" i="1" u="sng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453375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tr-TR" dirty="0" smtClean="0"/>
              <a:t>Tiroid hormonu</a:t>
            </a:r>
            <a:endParaRPr lang="tr-T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99629"/>
            <a:ext cx="4092455" cy="2232248"/>
          </a:xfrm>
          <a:prstGeom prst="rect">
            <a:avLst/>
          </a:prstGeom>
        </p:spPr>
      </p:pic>
      <p:sp>
        <p:nvSpPr>
          <p:cNvPr id="5" name="İçerik Yer Tutucus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6342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087" y="1285875"/>
            <a:ext cx="6981825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3532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Tiroid</a:t>
            </a:r>
            <a:r>
              <a:rPr lang="tr-TR" dirty="0" smtClean="0"/>
              <a:t> hormon sentez basamakları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tr-TR" dirty="0" smtClean="0"/>
              <a:t>İyodun </a:t>
            </a:r>
            <a:r>
              <a:rPr lang="tr-TR" dirty="0" err="1" smtClean="0"/>
              <a:t>tiroid</a:t>
            </a:r>
            <a:r>
              <a:rPr lang="tr-TR" dirty="0" smtClean="0"/>
              <a:t> </a:t>
            </a:r>
            <a:r>
              <a:rPr lang="tr-TR" dirty="0" err="1" smtClean="0"/>
              <a:t>follikül</a:t>
            </a:r>
            <a:r>
              <a:rPr lang="tr-TR" dirty="0" smtClean="0"/>
              <a:t> hücresi tarafından tutulması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 smtClean="0"/>
              <a:t>İyodun hücre </a:t>
            </a:r>
            <a:r>
              <a:rPr lang="tr-TR" dirty="0" err="1" smtClean="0"/>
              <a:t>apeksine</a:t>
            </a:r>
            <a:r>
              <a:rPr lang="tr-TR" dirty="0" smtClean="0"/>
              <a:t> </a:t>
            </a:r>
            <a:r>
              <a:rPr lang="tr-TR" dirty="0" err="1" smtClean="0"/>
              <a:t>diffüzyonu</a:t>
            </a:r>
            <a:endParaRPr lang="tr-TR" dirty="0" smtClean="0"/>
          </a:p>
          <a:p>
            <a:pPr marL="514350" indent="-514350">
              <a:buFont typeface="+mj-lt"/>
              <a:buAutoNum type="arabicPeriod"/>
            </a:pPr>
            <a:r>
              <a:rPr lang="tr-TR" dirty="0" smtClean="0"/>
              <a:t>İyodun koloide taşınması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 smtClean="0"/>
              <a:t>İnorganik iyodun TPO ile yükseltgenmesi ve TG </a:t>
            </a:r>
            <a:r>
              <a:rPr lang="tr-TR" dirty="0" err="1" smtClean="0"/>
              <a:t>molleküllerine</a:t>
            </a:r>
            <a:r>
              <a:rPr lang="tr-TR" dirty="0" smtClean="0"/>
              <a:t>  bağlanması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 smtClean="0"/>
              <a:t>TG içindeki MIT ve DIT t3 ve T4 oluşturması 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 err="1" smtClean="0"/>
              <a:t>Kolloidten</a:t>
            </a:r>
            <a:r>
              <a:rPr lang="tr-TR" dirty="0" smtClean="0"/>
              <a:t> </a:t>
            </a:r>
            <a:r>
              <a:rPr lang="tr-TR" dirty="0" err="1" smtClean="0"/>
              <a:t>folliküler</a:t>
            </a:r>
            <a:r>
              <a:rPr lang="tr-TR" dirty="0" smtClean="0"/>
              <a:t> hücreye </a:t>
            </a:r>
            <a:r>
              <a:rPr lang="tr-TR" dirty="0" err="1" smtClean="0"/>
              <a:t>endositoz</a:t>
            </a:r>
            <a:r>
              <a:rPr lang="tr-TR" dirty="0" smtClean="0"/>
              <a:t> yolu le TG geçişi T3 T4 MIT ve DIT salınımı 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 smtClean="0"/>
              <a:t>T3 ve T4 dolaşıma salınımı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 smtClean="0"/>
              <a:t>DIT ve MIT iyot açığa çıkarmak üzere </a:t>
            </a:r>
            <a:r>
              <a:rPr lang="tr-TR" dirty="0" err="1" smtClean="0"/>
              <a:t>deiyodinasyonu</a:t>
            </a:r>
            <a:endParaRPr lang="tr-TR" dirty="0" smtClean="0"/>
          </a:p>
          <a:p>
            <a:pPr marL="514350" indent="-514350">
              <a:buFont typeface="+mj-lt"/>
              <a:buAutoNum type="arabicPeriod"/>
            </a:pP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12546240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31840" y="620688"/>
            <a:ext cx="2847975" cy="1714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0725" y="2737114"/>
            <a:ext cx="2448272" cy="792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  <p:sp>
        <p:nvSpPr>
          <p:cNvPr id="7" name="TextBox 6"/>
          <p:cNvSpPr txBox="1"/>
          <p:nvPr/>
        </p:nvSpPr>
        <p:spPr>
          <a:xfrm>
            <a:off x="827584" y="1678332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İyot tutulumu</a:t>
            </a:r>
          </a:p>
          <a:p>
            <a:endParaRPr lang="tr-TR" dirty="0"/>
          </a:p>
        </p:txBody>
      </p:sp>
      <p:sp>
        <p:nvSpPr>
          <p:cNvPr id="8" name="TextBox 7"/>
          <p:cNvSpPr txBox="1"/>
          <p:nvPr/>
        </p:nvSpPr>
        <p:spPr>
          <a:xfrm>
            <a:off x="323528" y="2878717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AU" altLang="tr-TR" dirty="0"/>
              <a:t>Thy</a:t>
            </a:r>
            <a:r>
              <a:rPr lang="tr-TR" altLang="tr-TR" dirty="0"/>
              <a:t>r</a:t>
            </a:r>
            <a:r>
              <a:rPr lang="en-AU" altLang="tr-TR" dirty="0" err="1"/>
              <a:t>oglobulin</a:t>
            </a:r>
            <a:r>
              <a:rPr lang="en-AU" altLang="tr-TR" dirty="0"/>
              <a:t> </a:t>
            </a:r>
            <a:r>
              <a:rPr lang="en-AU" altLang="tr-TR" dirty="0" err="1"/>
              <a:t>sentezi</a:t>
            </a:r>
            <a:endParaRPr lang="en-AU" altLang="tr-TR" dirty="0"/>
          </a:p>
        </p:txBody>
      </p:sp>
      <p:sp>
        <p:nvSpPr>
          <p:cNvPr id="9" name="TextBox 8"/>
          <p:cNvSpPr txBox="1"/>
          <p:nvPr/>
        </p:nvSpPr>
        <p:spPr>
          <a:xfrm>
            <a:off x="3131840" y="359856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MIT ve DIT sentezi </a:t>
            </a:r>
            <a:endParaRPr lang="tr-TR" dirty="0"/>
          </a:p>
        </p:txBody>
      </p:sp>
      <p:sp>
        <p:nvSpPr>
          <p:cNvPr id="10" name="TextBox 9"/>
          <p:cNvSpPr txBox="1"/>
          <p:nvPr/>
        </p:nvSpPr>
        <p:spPr>
          <a:xfrm>
            <a:off x="5796136" y="2413949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TG hidrolize olması T3-T4 MIT ve DIT salınması </a:t>
            </a:r>
            <a:endParaRPr lang="tr-TR" dirty="0"/>
          </a:p>
        </p:txBody>
      </p:sp>
      <p:sp>
        <p:nvSpPr>
          <p:cNvPr id="11" name="TextBox 10"/>
          <p:cNvSpPr txBox="1"/>
          <p:nvPr/>
        </p:nvSpPr>
        <p:spPr>
          <a:xfrm>
            <a:off x="5796136" y="3601683"/>
            <a:ext cx="24482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MIT ve </a:t>
            </a:r>
            <a:r>
              <a:rPr lang="tr-TR" dirty="0" err="1" smtClean="0"/>
              <a:t>DIT’in</a:t>
            </a:r>
            <a:r>
              <a:rPr lang="tr-TR" dirty="0" smtClean="0"/>
              <a:t>  T3  ve T4 oluşturmak üzere birleşmeleri ve folliküler kolloid içinde depolanmaları</a:t>
            </a:r>
            <a:endParaRPr lang="tr-TR" dirty="0"/>
          </a:p>
        </p:txBody>
      </p:sp>
      <p:sp>
        <p:nvSpPr>
          <p:cNvPr id="12" name="Down Arrow 11"/>
          <p:cNvSpPr/>
          <p:nvPr/>
        </p:nvSpPr>
        <p:spPr>
          <a:xfrm>
            <a:off x="3995936" y="4563625"/>
            <a:ext cx="720080" cy="10081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Rounded Rectangle 13"/>
          <p:cNvSpPr/>
          <p:nvPr/>
        </p:nvSpPr>
        <p:spPr>
          <a:xfrm>
            <a:off x="2051720" y="5805264"/>
            <a:ext cx="5112568" cy="648072"/>
          </a:xfrm>
          <a:prstGeom prst="roundRect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Tiroid hormon Döngüsü </a:t>
            </a:r>
            <a:endParaRPr lang="tr-TR" dirty="0"/>
          </a:p>
        </p:txBody>
      </p:sp>
      <p:sp>
        <p:nvSpPr>
          <p:cNvPr id="13" name="TextBox 12"/>
          <p:cNvSpPr txBox="1"/>
          <p:nvPr/>
        </p:nvSpPr>
        <p:spPr>
          <a:xfrm>
            <a:off x="6228184" y="1373856"/>
            <a:ext cx="2448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MIT ve DIT deiyodinasyonu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7287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/>
          <a:lstStyle/>
          <a:p>
            <a:r>
              <a:rPr lang="tr-TR" dirty="0" smtClean="0"/>
              <a:t>Tiroid  Hormonu Etkileri 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>
                <a:solidFill>
                  <a:srgbClr val="FF0066"/>
                </a:solidFill>
              </a:rPr>
              <a:t>Merkezi sinir sisteminin </a:t>
            </a:r>
            <a:r>
              <a:rPr lang="tr-TR" b="1" dirty="0" smtClean="0">
                <a:solidFill>
                  <a:srgbClr val="FF0066"/>
                </a:solidFill>
              </a:rPr>
              <a:t>gelişimi</a:t>
            </a:r>
          </a:p>
          <a:p>
            <a:endParaRPr lang="tr-TR" b="1" dirty="0">
              <a:solidFill>
                <a:srgbClr val="FF0066"/>
              </a:solidFill>
            </a:endParaRPr>
          </a:p>
          <a:p>
            <a:r>
              <a:rPr lang="tr-TR" b="1" dirty="0">
                <a:solidFill>
                  <a:srgbClr val="FF0066"/>
                </a:solidFill>
              </a:rPr>
              <a:t>Büyüme ve gelişme üzerine </a:t>
            </a:r>
            <a:r>
              <a:rPr lang="tr-TR" b="1" dirty="0" smtClean="0">
                <a:solidFill>
                  <a:srgbClr val="FF0066"/>
                </a:solidFill>
              </a:rPr>
              <a:t>etkileri</a:t>
            </a:r>
          </a:p>
          <a:p>
            <a:endParaRPr lang="tr-TR" b="1" dirty="0" smtClean="0">
              <a:solidFill>
                <a:srgbClr val="FF0066"/>
              </a:solidFill>
            </a:endParaRPr>
          </a:p>
          <a:p>
            <a:r>
              <a:rPr lang="tr-TR" b="1" dirty="0" smtClean="0">
                <a:solidFill>
                  <a:srgbClr val="FF0066"/>
                </a:solidFill>
              </a:rPr>
              <a:t>Termojenik Etkileri </a:t>
            </a:r>
          </a:p>
          <a:p>
            <a:endParaRPr lang="tr-TR" b="1" dirty="0" smtClean="0">
              <a:solidFill>
                <a:srgbClr val="FF0066"/>
              </a:solidFill>
            </a:endParaRPr>
          </a:p>
          <a:p>
            <a:r>
              <a:rPr lang="tr-TR" b="1" dirty="0" smtClean="0">
                <a:solidFill>
                  <a:srgbClr val="FF0066"/>
                </a:solidFill>
              </a:rPr>
              <a:t>Metobolik etkileri </a:t>
            </a:r>
            <a:endParaRPr lang="tr-TR" b="1" dirty="0">
              <a:solidFill>
                <a:srgbClr val="FF0066"/>
              </a:solidFill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9320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>
          <a:xfrm>
            <a:off x="179388" y="0"/>
            <a:ext cx="8785100" cy="1027113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 eaLnBrk="1" hangingPunct="1"/>
            <a:r>
              <a:rPr lang="en-AU" altLang="tr-TR" b="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Fetus</a:t>
            </a:r>
            <a:r>
              <a:rPr lang="en-AU" altLang="tr-TR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AU" altLang="tr-TR" b="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ve</a:t>
            </a:r>
            <a:r>
              <a:rPr lang="en-AU" altLang="tr-TR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AU" altLang="tr-TR" b="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Yenidoğanda</a:t>
            </a:r>
            <a:r>
              <a:rPr lang="en-AU" altLang="tr-TR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AU" altLang="tr-TR" b="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Tiroid</a:t>
            </a:r>
            <a:r>
              <a:rPr lang="en-AU" altLang="tr-TR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AU" altLang="tr-TR" b="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Fonksiyonları</a:t>
            </a:r>
            <a:endParaRPr lang="en-AU" altLang="tr-TR" b="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00355" name="Rectangle 3"/>
          <p:cNvSpPr>
            <a:spLocks noGrp="1"/>
          </p:cNvSpPr>
          <p:nvPr>
            <p:ph type="body" idx="1"/>
          </p:nvPr>
        </p:nvSpPr>
        <p:spPr>
          <a:xfrm>
            <a:off x="4644008" y="1319213"/>
            <a:ext cx="4067298" cy="5538787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spcBef>
                <a:spcPts val="575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en-AU" sz="2000" dirty="0" err="1" smtClean="0"/>
              <a:t>Fetal</a:t>
            </a:r>
            <a:r>
              <a:rPr lang="en-AU" sz="2000" dirty="0" smtClean="0"/>
              <a:t> </a:t>
            </a:r>
            <a:r>
              <a:rPr lang="en-AU" sz="2000" dirty="0" err="1" smtClean="0"/>
              <a:t>hipofiz-tiroid</a:t>
            </a:r>
            <a:r>
              <a:rPr lang="en-AU" sz="2000" dirty="0" smtClean="0"/>
              <a:t> </a:t>
            </a:r>
            <a:r>
              <a:rPr lang="en-AU" sz="2000" dirty="0" err="1" smtClean="0"/>
              <a:t>aksı</a:t>
            </a:r>
            <a:r>
              <a:rPr lang="en-AU" sz="2000" dirty="0" smtClean="0"/>
              <a:t> </a:t>
            </a:r>
            <a:r>
              <a:rPr lang="en-AU" sz="2000" dirty="0" err="1" smtClean="0"/>
              <a:t>annenin</a:t>
            </a:r>
            <a:r>
              <a:rPr lang="en-AU" sz="2000" dirty="0" smtClean="0"/>
              <a:t> </a:t>
            </a:r>
            <a:r>
              <a:rPr lang="en-AU" sz="2000" dirty="0" err="1" smtClean="0"/>
              <a:t>aksından</a:t>
            </a:r>
            <a:r>
              <a:rPr lang="en-AU" sz="2000" dirty="0" smtClean="0"/>
              <a:t> </a:t>
            </a:r>
            <a:r>
              <a:rPr lang="en-AU" sz="2000" dirty="0" err="1" smtClean="0"/>
              <a:t>bağımsız</a:t>
            </a:r>
            <a:r>
              <a:rPr lang="en-AU" sz="2000" dirty="0" smtClean="0"/>
              <a:t> </a:t>
            </a:r>
            <a:r>
              <a:rPr lang="en-AU" sz="2000" dirty="0" err="1" smtClean="0"/>
              <a:t>olarak</a:t>
            </a:r>
            <a:r>
              <a:rPr lang="en-AU" sz="2000" dirty="0" smtClean="0"/>
              <a:t> </a:t>
            </a:r>
            <a:r>
              <a:rPr lang="en-AU" sz="2000" dirty="0" err="1" smtClean="0"/>
              <a:t>gelişir</a:t>
            </a:r>
            <a:r>
              <a:rPr lang="en-AU" sz="2000" dirty="0" smtClean="0"/>
              <a:t>.</a:t>
            </a:r>
            <a:endParaRPr lang="tr-TR" sz="2000" dirty="0" smtClean="0"/>
          </a:p>
          <a:p>
            <a:pPr eaLnBrk="1" hangingPunct="1">
              <a:lnSpc>
                <a:spcPct val="90000"/>
              </a:lnSpc>
              <a:spcBef>
                <a:spcPts val="575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endParaRPr lang="tr-TR" sz="2000" dirty="0" smtClean="0"/>
          </a:p>
          <a:p>
            <a:pPr eaLnBrk="1" hangingPunct="1">
              <a:lnSpc>
                <a:spcPct val="90000"/>
              </a:lnSpc>
              <a:spcBef>
                <a:spcPts val="575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en-AU" sz="2000" dirty="0" err="1" smtClean="0"/>
              <a:t>Plasenta</a:t>
            </a:r>
            <a:r>
              <a:rPr lang="en-AU" sz="2000" dirty="0" smtClean="0"/>
              <a:t> TSH </a:t>
            </a:r>
            <a:r>
              <a:rPr lang="en-AU" sz="2000" dirty="0" err="1" smtClean="0"/>
              <a:t>geçemez</a:t>
            </a:r>
            <a:r>
              <a:rPr lang="en-AU" sz="2000" dirty="0" smtClean="0"/>
              <a:t>, T3 </a:t>
            </a:r>
            <a:r>
              <a:rPr lang="en-AU" sz="2000" dirty="0" err="1" smtClean="0"/>
              <a:t>ve</a:t>
            </a:r>
            <a:r>
              <a:rPr lang="en-AU" sz="2000" dirty="0" smtClean="0"/>
              <a:t> T4 </a:t>
            </a:r>
            <a:r>
              <a:rPr lang="en-AU" sz="2000" dirty="0" err="1" smtClean="0"/>
              <a:t>sınırlı</a:t>
            </a:r>
            <a:r>
              <a:rPr lang="en-AU" sz="2000" dirty="0" smtClean="0"/>
              <a:t> </a:t>
            </a:r>
            <a:r>
              <a:rPr lang="en-AU" sz="2000" dirty="0" err="1" smtClean="0"/>
              <a:t>miktarda</a:t>
            </a:r>
            <a:r>
              <a:rPr lang="en-AU" sz="2000" dirty="0" smtClean="0"/>
              <a:t> </a:t>
            </a:r>
            <a:r>
              <a:rPr lang="en-AU" sz="2000" dirty="0" err="1" smtClean="0"/>
              <a:t>geçer</a:t>
            </a:r>
            <a:endParaRPr lang="tr-TR" sz="2000" dirty="0" smtClean="0"/>
          </a:p>
          <a:p>
            <a:pPr eaLnBrk="1" hangingPunct="1">
              <a:lnSpc>
                <a:spcPct val="90000"/>
              </a:lnSpc>
              <a:spcBef>
                <a:spcPts val="575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endParaRPr lang="en-AU" sz="2000" dirty="0" smtClean="0"/>
          </a:p>
          <a:p>
            <a:pPr eaLnBrk="1" hangingPunct="1">
              <a:lnSpc>
                <a:spcPct val="90000"/>
              </a:lnSpc>
              <a:spcBef>
                <a:spcPts val="575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en-AU" sz="2000" dirty="0" err="1" smtClean="0"/>
              <a:t>Fetal</a:t>
            </a:r>
            <a:r>
              <a:rPr lang="en-AU" sz="2000" dirty="0" smtClean="0"/>
              <a:t> </a:t>
            </a:r>
            <a:r>
              <a:rPr lang="en-AU" sz="2000" dirty="0" err="1" smtClean="0"/>
              <a:t>hipofiz</a:t>
            </a:r>
            <a:r>
              <a:rPr lang="en-AU" sz="2000" dirty="0" smtClean="0"/>
              <a:t> </a:t>
            </a:r>
            <a:r>
              <a:rPr lang="en-AU" sz="2000" dirty="0" err="1" smtClean="0"/>
              <a:t>ve</a:t>
            </a:r>
            <a:r>
              <a:rPr lang="en-AU" sz="2000" dirty="0" smtClean="0"/>
              <a:t> </a:t>
            </a:r>
            <a:r>
              <a:rPr lang="en-AU" sz="2000" dirty="0" err="1" smtClean="0"/>
              <a:t>tiroid</a:t>
            </a:r>
            <a:r>
              <a:rPr lang="en-AU" sz="2000" dirty="0" smtClean="0"/>
              <a:t> 10-12 </a:t>
            </a:r>
            <a:r>
              <a:rPr lang="en-AU" sz="2000" dirty="0" err="1" smtClean="0"/>
              <a:t>haftalar</a:t>
            </a:r>
            <a:r>
              <a:rPr lang="en-AU" sz="2000" dirty="0" smtClean="0"/>
              <a:t> </a:t>
            </a:r>
            <a:r>
              <a:rPr lang="en-AU" sz="2000" dirty="0" err="1" smtClean="0"/>
              <a:t>arasında</a:t>
            </a:r>
            <a:r>
              <a:rPr lang="en-AU" sz="2000" dirty="0" smtClean="0"/>
              <a:t> </a:t>
            </a:r>
            <a:r>
              <a:rPr lang="en-AU" sz="2000" dirty="0" err="1" smtClean="0"/>
              <a:t>gelişir</a:t>
            </a:r>
            <a:r>
              <a:rPr lang="en-AU" sz="2000" dirty="0" smtClean="0"/>
              <a:t>, </a:t>
            </a:r>
            <a:r>
              <a:rPr lang="en-AU" sz="2000" dirty="0" err="1" smtClean="0"/>
              <a:t>fakat</a:t>
            </a:r>
            <a:r>
              <a:rPr lang="en-AU" sz="2000" dirty="0" smtClean="0"/>
              <a:t> </a:t>
            </a:r>
            <a:r>
              <a:rPr lang="en-AU" sz="2000" dirty="0" err="1" smtClean="0"/>
              <a:t>tiroid</a:t>
            </a:r>
            <a:r>
              <a:rPr lang="en-AU" sz="2000" dirty="0" smtClean="0"/>
              <a:t> </a:t>
            </a:r>
            <a:r>
              <a:rPr lang="en-AU" sz="2000" dirty="0" err="1" smtClean="0"/>
              <a:t>hormon</a:t>
            </a:r>
            <a:r>
              <a:rPr lang="en-AU" sz="2000" dirty="0" smtClean="0"/>
              <a:t> </a:t>
            </a:r>
            <a:r>
              <a:rPr lang="en-AU" sz="2000" dirty="0" err="1" smtClean="0"/>
              <a:t>üretini</a:t>
            </a:r>
            <a:r>
              <a:rPr lang="en-AU" sz="2000" dirty="0" smtClean="0"/>
              <a:t> 18-20</a:t>
            </a:r>
            <a:r>
              <a:rPr lang="tr-TR" sz="2000" dirty="0" smtClean="0"/>
              <a:t>.</a:t>
            </a:r>
            <a:r>
              <a:rPr lang="en-AU" sz="2000" dirty="0" err="1" smtClean="0"/>
              <a:t>haftalarda</a:t>
            </a:r>
            <a:r>
              <a:rPr lang="en-AU" sz="2000" dirty="0" smtClean="0"/>
              <a:t> </a:t>
            </a:r>
            <a:r>
              <a:rPr lang="en-AU" sz="2000" dirty="0" err="1" smtClean="0"/>
              <a:t>başlar</a:t>
            </a:r>
            <a:r>
              <a:rPr lang="en-AU" sz="2000" dirty="0" smtClean="0"/>
              <a:t>.</a:t>
            </a:r>
            <a:endParaRPr lang="tr-TR" sz="2000" dirty="0" smtClean="0"/>
          </a:p>
          <a:p>
            <a:pPr eaLnBrk="1" hangingPunct="1">
              <a:lnSpc>
                <a:spcPct val="90000"/>
              </a:lnSpc>
              <a:spcBef>
                <a:spcPts val="575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endParaRPr lang="tr-TR" sz="2000" dirty="0" smtClean="0"/>
          </a:p>
          <a:p>
            <a:pPr eaLnBrk="1" hangingPunct="1">
              <a:lnSpc>
                <a:spcPct val="90000"/>
              </a:lnSpc>
              <a:spcBef>
                <a:spcPts val="575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en-AU" sz="2000" dirty="0" err="1" smtClean="0"/>
              <a:t>Daha</a:t>
            </a:r>
            <a:r>
              <a:rPr lang="en-AU" sz="2000" dirty="0" smtClean="0"/>
              <a:t> </a:t>
            </a:r>
            <a:r>
              <a:rPr lang="en-AU" sz="2000" dirty="0" err="1" smtClean="0"/>
              <a:t>sonra</a:t>
            </a:r>
            <a:r>
              <a:rPr lang="en-AU" sz="2000" dirty="0" smtClean="0"/>
              <a:t> </a:t>
            </a:r>
            <a:r>
              <a:rPr lang="en-AU" sz="2000" dirty="0" err="1" smtClean="0"/>
              <a:t>doğuma</a:t>
            </a:r>
            <a:r>
              <a:rPr lang="en-AU" sz="2000" dirty="0" smtClean="0"/>
              <a:t> </a:t>
            </a:r>
            <a:r>
              <a:rPr lang="en-AU" sz="2000" dirty="0" err="1" smtClean="0"/>
              <a:t>kadar</a:t>
            </a:r>
            <a:r>
              <a:rPr lang="en-AU" sz="2000" dirty="0" smtClean="0"/>
              <a:t> T4 </a:t>
            </a:r>
            <a:r>
              <a:rPr lang="en-AU" sz="2000" dirty="0" err="1" smtClean="0"/>
              <a:t>ve</a:t>
            </a:r>
            <a:r>
              <a:rPr lang="en-AU" sz="2000" dirty="0" smtClean="0"/>
              <a:t> TSH </a:t>
            </a:r>
            <a:r>
              <a:rPr lang="en-AU" sz="2000" dirty="0" err="1" smtClean="0"/>
              <a:t>düzeyleri</a:t>
            </a:r>
            <a:r>
              <a:rPr lang="en-AU" sz="2000" dirty="0" smtClean="0"/>
              <a:t> </a:t>
            </a:r>
            <a:r>
              <a:rPr lang="en-AU" sz="2000" dirty="0" err="1" smtClean="0"/>
              <a:t>giderek</a:t>
            </a:r>
            <a:r>
              <a:rPr lang="en-AU" sz="2000" dirty="0" smtClean="0"/>
              <a:t> </a:t>
            </a:r>
            <a:r>
              <a:rPr lang="en-AU" sz="2000" dirty="0" err="1" smtClean="0"/>
              <a:t>artar</a:t>
            </a:r>
            <a:r>
              <a:rPr lang="en-AU" sz="2000" dirty="0" smtClean="0"/>
              <a:t>. </a:t>
            </a:r>
            <a:endParaRPr lang="tr-TR" sz="2000" dirty="0"/>
          </a:p>
          <a:p>
            <a:pPr eaLnBrk="1" hangingPunct="1">
              <a:lnSpc>
                <a:spcPct val="90000"/>
              </a:lnSpc>
              <a:spcBef>
                <a:spcPts val="575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endParaRPr lang="tr-TR" sz="2000" dirty="0" smtClean="0"/>
          </a:p>
          <a:p>
            <a:pPr eaLnBrk="1" hangingPunct="1">
              <a:lnSpc>
                <a:spcPct val="90000"/>
              </a:lnSpc>
              <a:spcBef>
                <a:spcPts val="575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en-AU" sz="2000" dirty="0" err="1" smtClean="0"/>
              <a:t>Fetal</a:t>
            </a:r>
            <a:r>
              <a:rPr lang="en-AU" sz="2000" dirty="0" smtClean="0"/>
              <a:t> T3 </a:t>
            </a:r>
            <a:r>
              <a:rPr lang="en-AU" sz="2000" dirty="0" err="1" smtClean="0"/>
              <a:t>düzeyi</a:t>
            </a:r>
            <a:r>
              <a:rPr lang="en-AU" sz="2000" dirty="0" smtClean="0"/>
              <a:t> </a:t>
            </a:r>
            <a:r>
              <a:rPr lang="en-AU" sz="2000" dirty="0" err="1" smtClean="0"/>
              <a:t>gebelik</a:t>
            </a:r>
            <a:r>
              <a:rPr lang="en-AU" sz="2000" dirty="0" smtClean="0"/>
              <a:t> </a:t>
            </a:r>
            <a:r>
              <a:rPr lang="en-AU" sz="2000" dirty="0" err="1" smtClean="0"/>
              <a:t>boyunca</a:t>
            </a:r>
            <a:r>
              <a:rPr lang="en-AU" sz="2000" dirty="0" smtClean="0"/>
              <a:t> </a:t>
            </a:r>
            <a:r>
              <a:rPr lang="en-AU" sz="2000" dirty="0" err="1" smtClean="0"/>
              <a:t>düşüktü</a:t>
            </a:r>
            <a:r>
              <a:rPr lang="tr-TR" sz="2000" dirty="0" smtClean="0"/>
              <a:t>r.</a:t>
            </a:r>
            <a:endParaRPr lang="tr-TR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388" y="1007182"/>
            <a:ext cx="4464620" cy="30463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1494" y="4221088"/>
            <a:ext cx="3960440" cy="2566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575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en-AU" dirty="0"/>
              <a:t>Doğuma </a:t>
            </a:r>
            <a:r>
              <a:rPr lang="en-AU" dirty="0" err="1"/>
              <a:t>yakın</a:t>
            </a:r>
            <a:r>
              <a:rPr lang="en-AU" dirty="0"/>
              <a:t> T3 </a:t>
            </a:r>
            <a:r>
              <a:rPr lang="en-AU" dirty="0" err="1"/>
              <a:t>düzeyi</a:t>
            </a:r>
            <a:r>
              <a:rPr lang="en-AU" dirty="0"/>
              <a:t> </a:t>
            </a:r>
            <a:r>
              <a:rPr lang="en-AU" dirty="0" err="1"/>
              <a:t>orta</a:t>
            </a:r>
            <a:r>
              <a:rPr lang="en-AU" dirty="0"/>
              <a:t> </a:t>
            </a:r>
            <a:r>
              <a:rPr lang="en-AU" dirty="0" err="1"/>
              <a:t>düzeyde</a:t>
            </a:r>
            <a:r>
              <a:rPr lang="en-AU" dirty="0"/>
              <a:t> </a:t>
            </a:r>
            <a:r>
              <a:rPr lang="en-AU" dirty="0" err="1"/>
              <a:t>artar</a:t>
            </a:r>
            <a:r>
              <a:rPr lang="en-AU" dirty="0"/>
              <a:t>, </a:t>
            </a:r>
            <a:r>
              <a:rPr lang="en-AU" dirty="0" err="1"/>
              <a:t>doğumdam</a:t>
            </a:r>
            <a:r>
              <a:rPr lang="en-AU" dirty="0"/>
              <a:t> </a:t>
            </a:r>
            <a:r>
              <a:rPr lang="en-AU" dirty="0" err="1"/>
              <a:t>hemen</a:t>
            </a:r>
            <a:r>
              <a:rPr lang="en-AU" dirty="0"/>
              <a:t> </a:t>
            </a:r>
            <a:r>
              <a:rPr lang="en-AU" dirty="0" err="1"/>
              <a:t>sonra</a:t>
            </a:r>
            <a:r>
              <a:rPr lang="en-AU" dirty="0"/>
              <a:t> </a:t>
            </a:r>
            <a:r>
              <a:rPr lang="en-AU" dirty="0" err="1"/>
              <a:t>ise</a:t>
            </a:r>
            <a:r>
              <a:rPr lang="en-AU" dirty="0"/>
              <a:t> T4-T3 </a:t>
            </a:r>
            <a:r>
              <a:rPr lang="en-AU" dirty="0" err="1"/>
              <a:t>konversiyonunun</a:t>
            </a:r>
            <a:r>
              <a:rPr lang="en-AU" dirty="0"/>
              <a:t> </a:t>
            </a:r>
            <a:r>
              <a:rPr lang="en-AU" dirty="0" err="1"/>
              <a:t>artmasıyla</a:t>
            </a:r>
            <a:r>
              <a:rPr lang="en-AU" dirty="0"/>
              <a:t> </a:t>
            </a:r>
            <a:r>
              <a:rPr lang="en-AU" dirty="0" err="1"/>
              <a:t>birlikte</a:t>
            </a:r>
            <a:r>
              <a:rPr lang="en-AU" dirty="0"/>
              <a:t> T3 </a:t>
            </a:r>
            <a:r>
              <a:rPr lang="en-AU" dirty="0" err="1"/>
              <a:t>düzeyinde</a:t>
            </a:r>
            <a:r>
              <a:rPr lang="en-AU" dirty="0"/>
              <a:t> </a:t>
            </a:r>
            <a:r>
              <a:rPr lang="en-AU" dirty="0" err="1"/>
              <a:t>belirgin</a:t>
            </a:r>
            <a:r>
              <a:rPr lang="en-AU" dirty="0"/>
              <a:t> </a:t>
            </a:r>
            <a:r>
              <a:rPr lang="en-AU" dirty="0" err="1"/>
              <a:t>artma</a:t>
            </a:r>
            <a:r>
              <a:rPr lang="en-AU" dirty="0"/>
              <a:t> </a:t>
            </a:r>
            <a:r>
              <a:rPr lang="en-AU" dirty="0" err="1"/>
              <a:t>olur</a:t>
            </a:r>
            <a:r>
              <a:rPr lang="en-AU" dirty="0" smtClean="0"/>
              <a:t>.</a:t>
            </a:r>
            <a:r>
              <a:rPr lang="en-AU" dirty="0"/>
              <a:t> </a:t>
            </a:r>
            <a:endParaRPr lang="tr-TR" dirty="0" smtClean="0"/>
          </a:p>
          <a:p>
            <a:pPr>
              <a:lnSpc>
                <a:spcPct val="90000"/>
              </a:lnSpc>
              <a:spcBef>
                <a:spcPts val="575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endParaRPr lang="tr-TR" dirty="0"/>
          </a:p>
          <a:p>
            <a:pPr>
              <a:lnSpc>
                <a:spcPct val="90000"/>
              </a:lnSpc>
              <a:spcBef>
                <a:spcPts val="575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en-AU" dirty="0" err="1" smtClean="0"/>
              <a:t>Doğumdan</a:t>
            </a:r>
            <a:r>
              <a:rPr lang="en-AU" dirty="0" smtClean="0"/>
              <a:t> </a:t>
            </a:r>
            <a:r>
              <a:rPr lang="en-AU" dirty="0" err="1"/>
              <a:t>sonraki</a:t>
            </a:r>
            <a:r>
              <a:rPr lang="en-AU" dirty="0"/>
              <a:t> 30. </a:t>
            </a:r>
            <a:r>
              <a:rPr lang="tr-TR" dirty="0" err="1"/>
              <a:t>d</a:t>
            </a:r>
            <a:r>
              <a:rPr lang="en-AU" dirty="0" err="1" smtClean="0"/>
              <a:t>k’da</a:t>
            </a:r>
            <a:r>
              <a:rPr lang="en-AU" dirty="0" smtClean="0"/>
              <a:t> </a:t>
            </a:r>
            <a:r>
              <a:rPr lang="en-AU" dirty="0"/>
              <a:t>TSH </a:t>
            </a:r>
            <a:r>
              <a:rPr lang="en-AU" dirty="0" err="1"/>
              <a:t>piki</a:t>
            </a:r>
            <a:r>
              <a:rPr lang="en-AU" dirty="0"/>
              <a:t>, </a:t>
            </a:r>
            <a:r>
              <a:rPr lang="en-AU" dirty="0" err="1"/>
              <a:t>onu</a:t>
            </a:r>
            <a:r>
              <a:rPr lang="en-AU" dirty="0"/>
              <a:t> </a:t>
            </a:r>
            <a:r>
              <a:rPr lang="en-AU" dirty="0" err="1"/>
              <a:t>izleyeek</a:t>
            </a:r>
            <a:r>
              <a:rPr lang="en-AU" dirty="0"/>
              <a:t> T4 </a:t>
            </a:r>
            <a:r>
              <a:rPr lang="en-AU" dirty="0" err="1"/>
              <a:t>ve</a:t>
            </a:r>
            <a:r>
              <a:rPr lang="en-AU" dirty="0"/>
              <a:t> T3 </a:t>
            </a:r>
            <a:r>
              <a:rPr lang="en-AU" dirty="0" err="1"/>
              <a:t>düzeylerinde</a:t>
            </a:r>
            <a:r>
              <a:rPr lang="en-AU" dirty="0"/>
              <a:t> </a:t>
            </a:r>
            <a:r>
              <a:rPr lang="en-AU" dirty="0" err="1"/>
              <a:t>ani</a:t>
            </a:r>
            <a:r>
              <a:rPr lang="en-AU" dirty="0"/>
              <a:t> </a:t>
            </a:r>
            <a:r>
              <a:rPr lang="en-AU" dirty="0" err="1"/>
              <a:t>bir</a:t>
            </a:r>
            <a:r>
              <a:rPr lang="en-AU" dirty="0"/>
              <a:t> </a:t>
            </a:r>
            <a:r>
              <a:rPr lang="en-AU" dirty="0" err="1"/>
              <a:t>artış</a:t>
            </a:r>
            <a:r>
              <a:rPr lang="en-AU" dirty="0"/>
              <a:t> </a:t>
            </a:r>
            <a:r>
              <a:rPr lang="en-AU" dirty="0" err="1"/>
              <a:t>meydana</a:t>
            </a:r>
            <a:r>
              <a:rPr lang="en-AU" dirty="0"/>
              <a:t> </a:t>
            </a:r>
            <a:r>
              <a:rPr lang="en-AU" dirty="0" err="1"/>
              <a:t>gelir</a:t>
            </a:r>
            <a:r>
              <a:rPr lang="en-AU" dirty="0"/>
              <a:t>.</a:t>
            </a:r>
          </a:p>
          <a:p>
            <a:pPr>
              <a:lnSpc>
                <a:spcPct val="90000"/>
              </a:lnSpc>
              <a:spcBef>
                <a:spcPts val="575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51528105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925" y="857250"/>
            <a:ext cx="7296150" cy="5143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051720" y="332656"/>
            <a:ext cx="39976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pl-PL" b="1" dirty="0">
                <a:solidFill>
                  <a:srgbClr val="000000"/>
                </a:solidFill>
                <a:latin typeface="Open Sans"/>
              </a:rPr>
              <a:t> Turgut Zaim (1906 – 1974) – Tosun</a:t>
            </a:r>
            <a:endParaRPr lang="pl-PL" b="1" i="0" dirty="0">
              <a:solidFill>
                <a:srgbClr val="000000"/>
              </a:solidFill>
              <a:effectLst/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72118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204864"/>
            <a:ext cx="8229600" cy="1143000"/>
          </a:xfrm>
        </p:spPr>
        <p:txBody>
          <a:bodyPr/>
          <a:lstStyle/>
          <a:p>
            <a:r>
              <a:rPr lang="tr-TR" dirty="0" err="1" smtClean="0"/>
              <a:t>Kongenital</a:t>
            </a:r>
            <a:r>
              <a:rPr lang="tr-TR" dirty="0" smtClean="0"/>
              <a:t> </a:t>
            </a:r>
            <a:r>
              <a:rPr lang="tr-TR" dirty="0" err="1" smtClean="0"/>
              <a:t>Hipotiroidizm</a:t>
            </a:r>
            <a:r>
              <a:rPr lang="tr-TR" dirty="0" smtClean="0"/>
              <a:t> Tanımı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1063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>
            <a:normAutofit fontScale="90000"/>
          </a:bodyPr>
          <a:lstStyle/>
          <a:p>
            <a:r>
              <a:rPr lang="tr-TR" altLang="tr-TR" sz="3600" dirty="0" smtClean="0">
                <a:solidFill>
                  <a:srgbClr val="FF0066"/>
                </a:solidFill>
                <a:latin typeface="Arial" panose="020B0604020202020204" pitchFamily="34" charset="0"/>
              </a:rPr>
              <a:t>On </a:t>
            </a:r>
            <a:r>
              <a:rPr lang="tr-TR" altLang="tr-TR" sz="3600" dirty="0">
                <a:solidFill>
                  <a:srgbClr val="FF0066"/>
                </a:solidFill>
                <a:latin typeface="Arial" panose="020B0604020202020204" pitchFamily="34" charset="0"/>
              </a:rPr>
              <a:t>üç yaş üç aylık kız olgu nörometabolik hastalık olarak sevk edilmişti. </a:t>
            </a:r>
            <a:endParaRPr lang="tr-TR" sz="3600" dirty="0"/>
          </a:p>
        </p:txBody>
      </p:sp>
      <p:pic>
        <p:nvPicPr>
          <p:cNvPr id="6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39" y="1484784"/>
            <a:ext cx="4176464" cy="4931764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0" y="1318493"/>
            <a:ext cx="3829050" cy="25622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508104" y="4221088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>
                <a:solidFill>
                  <a:srgbClr val="FF0066"/>
                </a:solidFill>
              </a:rPr>
              <a:t>Ne görüyorsunuz?</a:t>
            </a:r>
            <a:endParaRPr lang="tr-TR" sz="2800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74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>
          <a:xfrm>
            <a:off x="533400" y="228600"/>
            <a:ext cx="8153400" cy="8382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 algn="ctr" eaLnBrk="1" hangingPunct="1"/>
            <a:r>
              <a:rPr lang="tr-TR" altLang="tr-TR" sz="4400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Konjenital </a:t>
            </a:r>
            <a:r>
              <a:rPr lang="tr-TR" altLang="tr-TR" dirty="0">
                <a:latin typeface="Calibri" panose="020F0502020204030204" pitchFamily="34" charset="0"/>
              </a:rPr>
              <a:t>H</a:t>
            </a:r>
            <a:r>
              <a:rPr lang="tr-TR" altLang="tr-TR" sz="4400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ipotiroidizm Nedenleri</a:t>
            </a:r>
          </a:p>
        </p:txBody>
      </p:sp>
      <p:sp>
        <p:nvSpPr>
          <p:cNvPr id="15363" name="AutoShape 3"/>
          <p:cNvSpPr>
            <a:spLocks noChangeArrowheads="1"/>
          </p:cNvSpPr>
          <p:nvPr/>
        </p:nvSpPr>
        <p:spPr bwMode="auto">
          <a:xfrm>
            <a:off x="2133600" y="990600"/>
            <a:ext cx="1905000" cy="838200"/>
          </a:xfrm>
          <a:prstGeom prst="curvedLeftArrow">
            <a:avLst>
              <a:gd name="adj1" fmla="val 20000"/>
              <a:gd name="adj2" fmla="val 40000"/>
              <a:gd name="adj3" fmla="val 75758"/>
            </a:avLst>
          </a:prstGeom>
          <a:solidFill>
            <a:srgbClr val="FF0066"/>
          </a:solidFill>
          <a:ln>
            <a:noFill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304800" y="2362200"/>
            <a:ext cx="2971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5365" name="AutoShape 5"/>
          <p:cNvSpPr>
            <a:spLocks noChangeArrowheads="1"/>
          </p:cNvSpPr>
          <p:nvPr/>
        </p:nvSpPr>
        <p:spPr bwMode="auto">
          <a:xfrm>
            <a:off x="4876800" y="990600"/>
            <a:ext cx="1828800" cy="838200"/>
          </a:xfrm>
          <a:prstGeom prst="curvedRightArrow">
            <a:avLst>
              <a:gd name="adj1" fmla="val 20000"/>
              <a:gd name="adj2" fmla="val 40000"/>
              <a:gd name="adj3" fmla="val 72727"/>
            </a:avLst>
          </a:prstGeom>
          <a:solidFill>
            <a:srgbClr val="FF0066"/>
          </a:solidFill>
          <a:ln>
            <a:noFill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2133600" y="21336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139328" y="1385887"/>
            <a:ext cx="2209800" cy="5191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xtLst/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tr-TR" altLang="tr-TR" sz="2800" b="1" dirty="0">
                <a:solidFill>
                  <a:srgbClr val="FF0066"/>
                </a:solidFill>
                <a:latin typeface="Tahoma" panose="020B0604030504040204" pitchFamily="34" charset="0"/>
              </a:rPr>
              <a:t>Kalıcı</a:t>
            </a:r>
          </a:p>
        </p:txBody>
      </p:sp>
      <p:sp>
        <p:nvSpPr>
          <p:cNvPr id="15369" name="Line 9"/>
          <p:cNvSpPr>
            <a:spLocks noChangeShapeType="1"/>
          </p:cNvSpPr>
          <p:nvPr/>
        </p:nvSpPr>
        <p:spPr bwMode="auto">
          <a:xfrm flipH="1" flipV="1">
            <a:off x="685800" y="2133600"/>
            <a:ext cx="609600" cy="762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wrap="none">
            <a:spAutoFit/>
          </a:bodyPr>
          <a:lstStyle/>
          <a:p>
            <a:endParaRPr lang="tr-TR"/>
          </a:p>
        </p:txBody>
      </p:sp>
      <p:sp>
        <p:nvSpPr>
          <p:cNvPr id="15370" name="Line 10"/>
          <p:cNvSpPr>
            <a:spLocks noChangeShapeType="1"/>
          </p:cNvSpPr>
          <p:nvPr/>
        </p:nvSpPr>
        <p:spPr bwMode="auto">
          <a:xfrm>
            <a:off x="609600" y="2057400"/>
            <a:ext cx="3505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tr-TR"/>
          </a:p>
        </p:txBody>
      </p:sp>
      <p:sp>
        <p:nvSpPr>
          <p:cNvPr id="15371" name="Line 11"/>
          <p:cNvSpPr>
            <a:spLocks noChangeShapeType="1"/>
          </p:cNvSpPr>
          <p:nvPr/>
        </p:nvSpPr>
        <p:spPr bwMode="auto">
          <a:xfrm>
            <a:off x="609600" y="20574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tr-TR"/>
          </a:p>
        </p:txBody>
      </p:sp>
      <p:sp>
        <p:nvSpPr>
          <p:cNvPr id="15372" name="Line 12"/>
          <p:cNvSpPr>
            <a:spLocks noChangeShapeType="1"/>
          </p:cNvSpPr>
          <p:nvPr/>
        </p:nvSpPr>
        <p:spPr bwMode="auto">
          <a:xfrm>
            <a:off x="4114800" y="20574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tr-TR"/>
          </a:p>
        </p:txBody>
      </p:sp>
      <p:sp>
        <p:nvSpPr>
          <p:cNvPr id="15373" name="Rectangle 13"/>
          <p:cNvSpPr>
            <a:spLocks noChangeArrowheads="1"/>
          </p:cNvSpPr>
          <p:nvPr/>
        </p:nvSpPr>
        <p:spPr bwMode="auto">
          <a:xfrm>
            <a:off x="134144" y="1993138"/>
            <a:ext cx="2592387" cy="282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tr-TR" altLang="tr-TR" sz="2400" b="1" u="sng" dirty="0">
                <a:solidFill>
                  <a:schemeClr val="accent1"/>
                </a:solidFill>
                <a:latin typeface="Calibri" panose="020F0502020204030204" pitchFamily="34" charset="0"/>
              </a:rPr>
              <a:t>Santral(sekon</a:t>
            </a:r>
            <a:r>
              <a:rPr lang="tr-TR" altLang="tr-TR" sz="2400" b="1" dirty="0">
                <a:solidFill>
                  <a:schemeClr val="accent1"/>
                </a:solidFill>
                <a:latin typeface="Calibri" panose="020F0502020204030204" pitchFamily="34" charset="0"/>
              </a:rPr>
              <a:t>der)</a:t>
            </a:r>
            <a:endParaRPr lang="tr-TR" altLang="tr-TR" sz="2400" b="1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tr-TR" altLang="tr-TR" sz="2400" b="1" dirty="0">
                <a:latin typeface="Calibri" panose="020F0502020204030204" pitchFamily="34" charset="0"/>
              </a:rPr>
              <a:t>  (1/100.000)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tr-TR" altLang="tr-TR" sz="2400" b="1" dirty="0">
                <a:latin typeface="Calibri" panose="020F0502020204030204" pitchFamily="34" charset="0"/>
              </a:rPr>
              <a:t>İzole </a:t>
            </a:r>
            <a:r>
              <a:rPr lang="tr-TR" altLang="tr-TR" sz="2400" b="1" dirty="0" smtClean="0">
                <a:latin typeface="Calibri" panose="020F0502020204030204" pitchFamily="34" charset="0"/>
              </a:rPr>
              <a:t> (</a:t>
            </a:r>
            <a:r>
              <a:rPr lang="tr-TR" altLang="tr-TR" sz="2400" b="1" dirty="0" err="1" smtClean="0">
                <a:latin typeface="Calibri" panose="020F0502020204030204" pitchFamily="34" charset="0"/>
              </a:rPr>
              <a:t>TSHb</a:t>
            </a:r>
            <a:r>
              <a:rPr lang="tr-TR" altLang="tr-TR" sz="2400" b="1" dirty="0" smtClean="0">
                <a:latin typeface="Calibri" panose="020F0502020204030204" pitchFamily="34" charset="0"/>
              </a:rPr>
              <a:t>) veya </a:t>
            </a:r>
            <a:r>
              <a:rPr lang="tr-TR" altLang="tr-TR" sz="2400" b="1" dirty="0">
                <a:latin typeface="Calibri" panose="020F0502020204030204" pitchFamily="34" charset="0"/>
              </a:rPr>
              <a:t>panhipotitütarizm ile </a:t>
            </a:r>
            <a:r>
              <a:rPr lang="tr-TR" altLang="tr-TR" sz="2400" b="1" dirty="0" smtClean="0">
                <a:latin typeface="Calibri" panose="020F0502020204030204" pitchFamily="34" charset="0"/>
              </a:rPr>
              <a:t>birlikte (HESX1,LHX3,LHX4,PIT-1 PROP-1)</a:t>
            </a:r>
            <a:endParaRPr lang="tr-TR" altLang="tr-TR" sz="2400" b="1" dirty="0">
              <a:latin typeface="Calibri" panose="020F0502020204030204" pitchFamily="34" charset="0"/>
            </a:endParaRPr>
          </a:p>
        </p:txBody>
      </p:sp>
      <p:sp>
        <p:nvSpPr>
          <p:cNvPr id="15374" name="Rectangle 14"/>
          <p:cNvSpPr>
            <a:spLocks noChangeArrowheads="1"/>
          </p:cNvSpPr>
          <p:nvPr/>
        </p:nvSpPr>
        <p:spPr bwMode="auto">
          <a:xfrm>
            <a:off x="2693037" y="1910047"/>
            <a:ext cx="3458063" cy="4376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tr-TR" altLang="tr-TR" sz="2400" b="1" u="sng" dirty="0">
                <a:solidFill>
                  <a:schemeClr val="accent1"/>
                </a:solidFill>
                <a:latin typeface="Calibri" panose="020F0502020204030204" pitchFamily="34" charset="0"/>
              </a:rPr>
              <a:t>Primer hipotiroidizm</a:t>
            </a:r>
            <a:r>
              <a:rPr lang="tr-TR" altLang="tr-TR" sz="2400" b="1" u="sng" dirty="0">
                <a:latin typeface="Calibri" panose="020F0502020204030204" pitchFamily="34" charset="0"/>
              </a:rPr>
              <a:t> 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tr-TR" altLang="tr-TR" sz="2400" b="1" dirty="0" err="1">
                <a:latin typeface="Calibri" panose="020F0502020204030204" pitchFamily="34" charset="0"/>
              </a:rPr>
              <a:t>Ontogenez</a:t>
            </a:r>
            <a:r>
              <a:rPr lang="tr-TR" altLang="tr-TR" sz="2400" b="1" dirty="0">
                <a:latin typeface="Calibri" panose="020F0502020204030204" pitchFamily="34" charset="0"/>
              </a:rPr>
              <a:t> </a:t>
            </a:r>
            <a:r>
              <a:rPr lang="tr-TR" altLang="tr-TR" sz="2400" b="1" dirty="0" smtClean="0">
                <a:latin typeface="Calibri" panose="020F0502020204030204" pitchFamily="34" charset="0"/>
              </a:rPr>
              <a:t>(</a:t>
            </a:r>
            <a:r>
              <a:rPr lang="tr-TR" altLang="tr-TR" sz="2400" b="1" dirty="0" err="1" smtClean="0">
                <a:latin typeface="Calibri" panose="020F0502020204030204" pitchFamily="34" charset="0"/>
              </a:rPr>
              <a:t>disgenezi</a:t>
            </a:r>
            <a:r>
              <a:rPr lang="tr-TR" altLang="tr-TR" sz="2400" b="1" dirty="0" smtClean="0">
                <a:latin typeface="Calibri" panose="020F0502020204030204" pitchFamily="34" charset="0"/>
              </a:rPr>
              <a:t>)</a:t>
            </a:r>
          </a:p>
          <a:p>
            <a:pPr eaLnBrk="1" hangingPunct="1">
              <a:spcBef>
                <a:spcPct val="20000"/>
              </a:spcBef>
            </a:pPr>
            <a:r>
              <a:rPr lang="tr-TR" altLang="tr-TR" sz="2400" b="1" dirty="0" smtClean="0">
                <a:latin typeface="Calibri" panose="020F0502020204030204" pitchFamily="34" charset="0"/>
              </a:rPr>
              <a:t>bozuklukları </a:t>
            </a:r>
            <a:endParaRPr lang="tr-TR" altLang="tr-TR" sz="2400" b="1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tr-TR" altLang="tr-TR" sz="2400" b="1" dirty="0">
                <a:latin typeface="Calibri" panose="020F0502020204030204" pitchFamily="34" charset="0"/>
              </a:rPr>
              <a:t>   (%80-85)</a:t>
            </a:r>
          </a:p>
          <a:p>
            <a:pPr eaLnBrk="1" hangingPunct="1">
              <a:spcBef>
                <a:spcPct val="20000"/>
              </a:spcBef>
            </a:pPr>
            <a:r>
              <a:rPr lang="tr-TR" altLang="tr-TR" sz="2400" b="1" dirty="0">
                <a:latin typeface="Calibri" panose="020F0502020204030204" pitchFamily="34" charset="0"/>
              </a:rPr>
              <a:t>  - tiroid agenezisi</a:t>
            </a:r>
          </a:p>
          <a:p>
            <a:pPr eaLnBrk="1" hangingPunct="1">
              <a:spcBef>
                <a:spcPct val="20000"/>
              </a:spcBef>
            </a:pPr>
            <a:r>
              <a:rPr lang="tr-TR" altLang="tr-TR" sz="2400" b="1" dirty="0">
                <a:latin typeface="Calibri" panose="020F0502020204030204" pitchFamily="34" charset="0"/>
              </a:rPr>
              <a:t>  - tiroid hipoplazisi</a:t>
            </a:r>
          </a:p>
          <a:p>
            <a:pPr eaLnBrk="1" hangingPunct="1">
              <a:spcBef>
                <a:spcPct val="20000"/>
              </a:spcBef>
            </a:pPr>
            <a:r>
              <a:rPr lang="tr-TR" altLang="tr-TR" sz="2400" b="1" dirty="0">
                <a:latin typeface="Calibri" panose="020F0502020204030204" pitchFamily="34" charset="0"/>
              </a:rPr>
              <a:t>  - </a:t>
            </a:r>
            <a:r>
              <a:rPr lang="tr-TR" altLang="tr-TR" sz="3200" b="1" dirty="0">
                <a:latin typeface="Calibri" panose="020F0502020204030204" pitchFamily="34" charset="0"/>
              </a:rPr>
              <a:t>ektopik tiroid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tr-TR" altLang="tr-TR" sz="2400" b="1" dirty="0">
                <a:latin typeface="Calibri" panose="020F0502020204030204" pitchFamily="34" charset="0"/>
              </a:rPr>
              <a:t>Dishormonogenez (%10</a:t>
            </a:r>
            <a:r>
              <a:rPr lang="tr-TR" altLang="tr-TR" b="1" dirty="0">
                <a:latin typeface="Tahoma" panose="020B0604030504040204" pitchFamily="34" charset="0"/>
              </a:rPr>
              <a:t>)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endParaRPr lang="tr-TR" altLang="tr-TR" b="1" dirty="0">
              <a:latin typeface="Tahoma" panose="020B0604030504040204" pitchFamily="34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tr-TR" altLang="tr-TR" b="1" dirty="0">
                <a:latin typeface="Tahoma" panose="020B0604030504040204" pitchFamily="34" charset="0"/>
              </a:rPr>
              <a:t>               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972966" y="1819930"/>
            <a:ext cx="3106266" cy="8002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FF0066"/>
                </a:solidFill>
              </a:rPr>
              <a:t>Geçici</a:t>
            </a:r>
            <a:r>
              <a:rPr lang="tr-TR" dirty="0" smtClean="0"/>
              <a:t> (anne ya da bebek kaynaklı)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755890" y="6043253"/>
            <a:ext cx="6568638" cy="527114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9" name="Group 18"/>
          <p:cNvGrpSpPr/>
          <p:nvPr/>
        </p:nvGrpSpPr>
        <p:grpSpPr>
          <a:xfrm>
            <a:off x="801305" y="4742690"/>
            <a:ext cx="4202743" cy="2492297"/>
            <a:chOff x="-336434" y="-484427"/>
            <a:chExt cx="8704125" cy="2310600"/>
          </a:xfrm>
        </p:grpSpPr>
        <p:sp>
          <p:nvSpPr>
            <p:cNvPr id="20" name="Rectangle 19"/>
            <p:cNvSpPr/>
            <p:nvPr/>
          </p:nvSpPr>
          <p:spPr>
            <a:xfrm>
              <a:off x="1799053" y="518313"/>
              <a:ext cx="6568638" cy="130786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-336434" y="-484427"/>
              <a:ext cx="4270971" cy="13078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t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err="1" smtClean="0"/>
                <a:t>Dishormonogenez</a:t>
              </a:r>
              <a:r>
                <a:rPr lang="en-US" sz="1600" kern="1200" dirty="0" smtClean="0"/>
                <a:t> / NİS </a:t>
              </a:r>
              <a:r>
                <a:rPr lang="en-US" sz="1600" kern="1200" dirty="0" err="1" smtClean="0"/>
                <a:t>defekti</a:t>
              </a:r>
              <a:r>
                <a:rPr lang="en-US" sz="1600" kern="1200" dirty="0" smtClean="0"/>
                <a:t>, TPO </a:t>
              </a:r>
              <a:r>
                <a:rPr lang="en-US" sz="1600" kern="1200" dirty="0" err="1" smtClean="0"/>
                <a:t>eksikliği</a:t>
              </a:r>
              <a:r>
                <a:rPr lang="en-US" sz="1600" kern="1200" dirty="0" smtClean="0"/>
                <a:t>, </a:t>
              </a:r>
              <a:r>
                <a:rPr lang="en-US" sz="1600" kern="1200" dirty="0" err="1" smtClean="0"/>
                <a:t>hidrojen</a:t>
              </a:r>
              <a:r>
                <a:rPr lang="en-US" sz="1600" kern="1200" dirty="0" smtClean="0"/>
                <a:t> </a:t>
              </a:r>
              <a:r>
                <a:rPr lang="en-US" sz="1600" kern="1200" dirty="0" err="1" smtClean="0"/>
                <a:t>peroksid</a:t>
              </a:r>
              <a:r>
                <a:rPr lang="en-US" sz="1600" kern="1200" dirty="0" smtClean="0"/>
                <a:t> </a:t>
              </a:r>
              <a:r>
                <a:rPr lang="en-US" sz="1600" kern="1200" dirty="0" err="1" smtClean="0"/>
                <a:t>jenerasyon</a:t>
              </a:r>
              <a:r>
                <a:rPr lang="en-US" sz="1600" kern="1200" dirty="0" smtClean="0"/>
                <a:t> </a:t>
              </a:r>
              <a:r>
                <a:rPr lang="en-US" sz="1600" kern="1200" dirty="0" err="1" smtClean="0"/>
                <a:t>bozukl</a:t>
              </a:r>
              <a:r>
                <a:rPr lang="en-US" sz="1600" kern="1200" dirty="0" smtClean="0"/>
                <a:t>.,</a:t>
              </a:r>
              <a:r>
                <a:rPr lang="en-US" sz="1600" kern="1200" dirty="0" err="1" smtClean="0"/>
                <a:t>Tg</a:t>
              </a:r>
              <a:r>
                <a:rPr lang="en-US" sz="1600" kern="1200" dirty="0" smtClean="0"/>
                <a:t> </a:t>
              </a:r>
              <a:r>
                <a:rPr lang="en-US" sz="1600" kern="1200" dirty="0" err="1" smtClean="0"/>
                <a:t>eksikliği</a:t>
              </a:r>
              <a:r>
                <a:rPr lang="en-US" sz="1600" kern="1200" dirty="0" smtClean="0"/>
                <a:t>, </a:t>
              </a:r>
              <a:r>
                <a:rPr lang="en-US" sz="1600" kern="1200" dirty="0" err="1" smtClean="0"/>
                <a:t>Deiyodinaz</a:t>
              </a:r>
              <a:r>
                <a:rPr lang="en-US" sz="1600" kern="1200" dirty="0" smtClean="0"/>
                <a:t> </a:t>
              </a:r>
              <a:r>
                <a:rPr lang="en-US" sz="1600" kern="1200" dirty="0" err="1" smtClean="0"/>
                <a:t>eksikliği</a:t>
              </a:r>
              <a:r>
                <a:rPr lang="tr-TR" sz="1600" kern="1200" dirty="0" smtClean="0"/>
                <a:t>,TSH </a:t>
              </a:r>
              <a:r>
                <a:rPr lang="tr-TR" sz="1600" kern="1200" dirty="0" err="1" smtClean="0"/>
                <a:t>direnci,TSHR</a:t>
              </a:r>
              <a:r>
                <a:rPr lang="tr-TR" sz="1600" kern="1200" dirty="0" smtClean="0"/>
                <a:t> </a:t>
              </a:r>
              <a:r>
                <a:rPr lang="tr-TR" sz="1600" kern="1200" dirty="0" err="1" smtClean="0"/>
                <a:t>defekti</a:t>
              </a:r>
              <a:r>
                <a:rPr lang="tr-TR" sz="1600" kern="1200" dirty="0" smtClean="0"/>
                <a:t>, G </a:t>
              </a:r>
              <a:r>
                <a:rPr lang="tr-TR" sz="1600" kern="1200" dirty="0" err="1" smtClean="0"/>
                <a:t>prtotein</a:t>
              </a:r>
              <a:r>
                <a:rPr lang="tr-TR" sz="1600" kern="1200" dirty="0" smtClean="0"/>
                <a:t> </a:t>
              </a:r>
              <a:r>
                <a:rPr lang="tr-TR" sz="1600" kern="1200" dirty="0" err="1" smtClean="0"/>
                <a:t>defekti</a:t>
              </a:r>
              <a:r>
                <a:rPr lang="tr-TR" sz="1600" kern="1200" dirty="0" smtClean="0"/>
                <a:t> </a:t>
              </a:r>
              <a:endParaRPr lang="en-US" sz="1600" kern="1200" dirty="0"/>
            </a:p>
          </p:txBody>
        </p:sp>
      </p:grpSp>
      <p:sp>
        <p:nvSpPr>
          <p:cNvPr id="3" name="Metin kutusu 2"/>
          <p:cNvSpPr txBox="1"/>
          <p:nvPr/>
        </p:nvSpPr>
        <p:spPr>
          <a:xfrm>
            <a:off x="5796136" y="2581930"/>
            <a:ext cx="352839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b="1" dirty="0" smtClean="0"/>
              <a:t>İyot eksikliği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b="1" dirty="0" smtClean="0"/>
              <a:t>İyot fazlalığı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b="1" dirty="0" err="1" smtClean="0"/>
              <a:t>Maternal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blokan</a:t>
            </a:r>
            <a:r>
              <a:rPr lang="tr-TR" sz="2400" b="1" dirty="0" smtClean="0"/>
              <a:t> antikorlar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b="1" dirty="0" err="1" smtClean="0"/>
              <a:t>Maternal</a:t>
            </a:r>
            <a:r>
              <a:rPr lang="tr-TR" sz="2400" b="1" dirty="0" smtClean="0"/>
              <a:t> ilaç(PTU, </a:t>
            </a:r>
            <a:r>
              <a:rPr lang="tr-TR" sz="2400" b="1" dirty="0" err="1" smtClean="0"/>
              <a:t>metamizol</a:t>
            </a:r>
            <a:r>
              <a:rPr lang="tr-TR" sz="2400" b="1" dirty="0" smtClean="0"/>
              <a:t>, lityum)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b="1" dirty="0" smtClean="0"/>
              <a:t>TSHR,TPO,DUOX2 </a:t>
            </a:r>
            <a:r>
              <a:rPr lang="tr-TR" sz="2400" b="1" dirty="0" err="1" smtClean="0"/>
              <a:t>heterozigot</a:t>
            </a:r>
            <a:r>
              <a:rPr lang="tr-TR" sz="2400" b="1" dirty="0" smtClean="0"/>
              <a:t> mutasyonları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b="1" dirty="0" err="1" smtClean="0"/>
              <a:t>İdiopatik</a:t>
            </a:r>
            <a:r>
              <a:rPr lang="tr-TR" sz="2400" b="1" dirty="0" smtClean="0"/>
              <a:t> </a:t>
            </a:r>
            <a:endParaRPr lang="tr-TR" sz="2400" b="1" dirty="0"/>
          </a:p>
        </p:txBody>
      </p:sp>
      <p:cxnSp>
        <p:nvCxnSpPr>
          <p:cNvPr id="6" name="Düz Ok Bağlayıcısı 5"/>
          <p:cNvCxnSpPr/>
          <p:nvPr/>
        </p:nvCxnSpPr>
        <p:spPr>
          <a:xfrm flipH="1">
            <a:off x="2260606" y="5084544"/>
            <a:ext cx="514394" cy="3407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1206112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tr-TR" sz="28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tr-TR" sz="2800" dirty="0" smtClean="0"/>
              <a:t>KH tarama ile insidansı 1//2000-3000 taramadan önce yaklaşık  1/6700</a:t>
            </a:r>
          </a:p>
          <a:p>
            <a:pPr>
              <a:buFont typeface="Wingdings" panose="05000000000000000000" pitchFamily="2" charset="2"/>
              <a:buChar char="ü"/>
            </a:pPr>
            <a:endParaRPr lang="tr-TR" sz="28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tr-TR" sz="2800" dirty="0" smtClean="0"/>
              <a:t>Ulusal tarama programlarında geçici KH 1/772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639775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tr-TR" dirty="0" smtClean="0"/>
              <a:t>Dishormonogenesis 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tr-TR" dirty="0"/>
              <a:t>Tiroid oksidaz mutasyonları: </a:t>
            </a:r>
            <a:endParaRPr lang="tr-TR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tr-TR" dirty="0" smtClean="0"/>
              <a:t>Homozigot </a:t>
            </a:r>
            <a:r>
              <a:rPr lang="tr-TR" dirty="0"/>
              <a:t>(kalıcı) veya heterozigot (geçici)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dirty="0"/>
              <a:t>İyot </a:t>
            </a:r>
            <a:r>
              <a:rPr lang="tr-TR" dirty="0" smtClean="0"/>
              <a:t>transport gen  (</a:t>
            </a:r>
            <a:r>
              <a:rPr lang="tr-TR" dirty="0" err="1" smtClean="0"/>
              <a:t>Na</a:t>
            </a:r>
            <a:r>
              <a:rPr lang="tr-TR" dirty="0" smtClean="0"/>
              <a:t>-I </a:t>
            </a:r>
            <a:r>
              <a:rPr lang="tr-TR" dirty="0" err="1" smtClean="0"/>
              <a:t>simpoerter</a:t>
            </a:r>
            <a:r>
              <a:rPr lang="tr-TR" dirty="0" smtClean="0"/>
              <a:t>)</a:t>
            </a:r>
            <a:r>
              <a:rPr lang="tr-TR" dirty="0" err="1" smtClean="0"/>
              <a:t>defekti</a:t>
            </a:r>
            <a:endParaRPr lang="tr-TR" dirty="0"/>
          </a:p>
          <a:p>
            <a:pPr>
              <a:buFont typeface="Wingdings" panose="05000000000000000000" pitchFamily="2" charset="2"/>
              <a:buChar char="ü"/>
            </a:pPr>
            <a:r>
              <a:rPr lang="tr-TR" dirty="0" err="1"/>
              <a:t>Tiroid</a:t>
            </a:r>
            <a:r>
              <a:rPr lang="tr-TR" dirty="0"/>
              <a:t> </a:t>
            </a:r>
            <a:r>
              <a:rPr lang="tr-TR" dirty="0" err="1" smtClean="0"/>
              <a:t>peroksidaz</a:t>
            </a:r>
            <a:r>
              <a:rPr lang="tr-TR" dirty="0" smtClean="0"/>
              <a:t> (TPO)  gen </a:t>
            </a:r>
            <a:r>
              <a:rPr lang="tr-TR" dirty="0" err="1" smtClean="0"/>
              <a:t>defekti</a:t>
            </a:r>
            <a:endParaRPr lang="tr-TR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tr-TR" dirty="0" err="1" smtClean="0"/>
              <a:t>Hidrogen</a:t>
            </a:r>
            <a:r>
              <a:rPr lang="tr-TR" dirty="0" smtClean="0"/>
              <a:t> </a:t>
            </a:r>
            <a:r>
              <a:rPr lang="tr-TR" dirty="0" err="1" smtClean="0"/>
              <a:t>peroksid</a:t>
            </a:r>
            <a:r>
              <a:rPr lang="tr-TR" dirty="0" smtClean="0"/>
              <a:t> oluşumunda bozukluk (DUOX)</a:t>
            </a:r>
            <a:endParaRPr lang="tr-TR" dirty="0"/>
          </a:p>
          <a:p>
            <a:pPr>
              <a:buFont typeface="Wingdings" panose="05000000000000000000" pitchFamily="2" charset="2"/>
              <a:buChar char="ü"/>
            </a:pPr>
            <a:r>
              <a:rPr lang="tr-TR" dirty="0"/>
              <a:t>Tiroglobulin sentez defekti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dirty="0" err="1"/>
              <a:t>Deiyodinasyon</a:t>
            </a:r>
            <a:r>
              <a:rPr lang="tr-TR" dirty="0"/>
              <a:t> </a:t>
            </a:r>
            <a:r>
              <a:rPr lang="tr-TR" dirty="0" err="1" smtClean="0"/>
              <a:t>defekti</a:t>
            </a:r>
            <a:endParaRPr lang="tr-TR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tr-TR" dirty="0" err="1" smtClean="0"/>
              <a:t>Pendred</a:t>
            </a:r>
            <a:r>
              <a:rPr lang="tr-TR" dirty="0" smtClean="0"/>
              <a:t> sendromu (Cl-I pompası)</a:t>
            </a:r>
          </a:p>
          <a:p>
            <a:pPr>
              <a:buFont typeface="Wingdings" panose="05000000000000000000" pitchFamily="2" charset="2"/>
              <a:buChar char="ü"/>
            </a:pP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172143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de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9592" y="908720"/>
            <a:ext cx="8236869" cy="52174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1143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tr-TR" dirty="0" smtClean="0"/>
              <a:t>Geçici Hipertirotropinemi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750940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tr-TR" dirty="0" smtClean="0"/>
              <a:t>KH Sınıflaması 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497" y="1556242"/>
            <a:ext cx="2736304" cy="4569371"/>
          </a:xfr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1900" b="1" dirty="0" smtClean="0"/>
              <a:t>1. primer KH </a:t>
            </a:r>
          </a:p>
          <a:p>
            <a:pPr marL="0" indent="0">
              <a:buNone/>
            </a:pPr>
            <a:r>
              <a:rPr lang="tr-TR" sz="1900" dirty="0" smtClean="0"/>
              <a:t>Tiroid Disgenesiz </a:t>
            </a:r>
          </a:p>
          <a:p>
            <a:pPr lvl="1"/>
            <a:r>
              <a:rPr lang="tr-TR" sz="1900" dirty="0" err="1" smtClean="0"/>
              <a:t>Agenezi</a:t>
            </a:r>
            <a:endParaRPr lang="tr-TR" sz="1900" dirty="0" smtClean="0"/>
          </a:p>
          <a:p>
            <a:pPr lvl="1"/>
            <a:r>
              <a:rPr lang="tr-TR" sz="1900" dirty="0" smtClean="0"/>
              <a:t>Ektopi</a:t>
            </a:r>
          </a:p>
          <a:p>
            <a:pPr lvl="1"/>
            <a:r>
              <a:rPr lang="tr-TR" sz="1900" dirty="0" smtClean="0"/>
              <a:t>Hipoplazi</a:t>
            </a:r>
          </a:p>
          <a:p>
            <a:pPr marL="0" indent="0">
              <a:buNone/>
            </a:pPr>
            <a:r>
              <a:rPr lang="tr-TR" sz="1900" dirty="0" smtClean="0"/>
              <a:t> Tiroid Dishormonogenesiz </a:t>
            </a:r>
          </a:p>
          <a:p>
            <a:pPr marL="0" indent="0">
              <a:buNone/>
            </a:pPr>
            <a:r>
              <a:rPr lang="tr-TR" sz="1900" b="1" dirty="0" smtClean="0"/>
              <a:t>2.Sekonder  KH</a:t>
            </a:r>
          </a:p>
          <a:p>
            <a:pPr marL="0" indent="0">
              <a:buNone/>
            </a:pPr>
            <a:r>
              <a:rPr lang="tr-TR" sz="1900" dirty="0" smtClean="0"/>
              <a:t>İzole TSH eksikliği</a:t>
            </a:r>
          </a:p>
          <a:p>
            <a:pPr marL="0" indent="0">
              <a:buNone/>
            </a:pPr>
            <a:r>
              <a:rPr lang="tr-TR" sz="1900" dirty="0" smtClean="0"/>
              <a:t>Diğer hipofiz hormonlarla birlikte TSH eksikliği (TSH-Beta, TRH reseptör, IGSF1)</a:t>
            </a:r>
          </a:p>
          <a:p>
            <a:endParaRPr lang="tr-TR" b="1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815802" y="1556243"/>
            <a:ext cx="2476278" cy="4569920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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-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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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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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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sz="2400" b="1" dirty="0" smtClean="0"/>
              <a:t>1.Kompanse: </a:t>
            </a:r>
            <a:r>
              <a:rPr lang="tr-TR" sz="2400" dirty="0" smtClean="0"/>
              <a:t>ft4 yaşa göre normal ya da alt sınırda </a:t>
            </a:r>
          </a:p>
          <a:p>
            <a:endParaRPr lang="tr-TR" sz="2400" b="1" dirty="0" smtClean="0"/>
          </a:p>
          <a:p>
            <a:pPr marL="0" indent="0">
              <a:buNone/>
            </a:pPr>
            <a:r>
              <a:rPr lang="tr-TR" sz="2400" b="1" dirty="0" smtClean="0"/>
              <a:t>2.Dekompanse </a:t>
            </a:r>
            <a:r>
              <a:rPr lang="tr-TR" sz="2400" dirty="0" smtClean="0"/>
              <a:t>: ft4 yaşa göre düşük </a:t>
            </a:r>
            <a:endParaRPr lang="tr-TR" sz="24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292080" y="1556792"/>
            <a:ext cx="2160240" cy="4569371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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-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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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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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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sz="2400" b="1" dirty="0" smtClean="0"/>
              <a:t>1.Kalıcı </a:t>
            </a:r>
          </a:p>
          <a:p>
            <a:pPr marL="0" indent="0">
              <a:buNone/>
            </a:pPr>
            <a:r>
              <a:rPr lang="tr-TR" sz="2400" b="1" dirty="0" smtClean="0"/>
              <a:t>2. </a:t>
            </a:r>
            <a:r>
              <a:rPr lang="tr-TR" sz="2400" b="1" dirty="0"/>
              <a:t>G</a:t>
            </a:r>
            <a:r>
              <a:rPr lang="tr-TR" sz="2400" b="1" dirty="0" smtClean="0"/>
              <a:t>eçici olabilir </a:t>
            </a:r>
          </a:p>
          <a:p>
            <a:pPr marL="0" indent="0">
              <a:buNone/>
            </a:pPr>
            <a:endParaRPr lang="tr-TR" sz="2400" dirty="0"/>
          </a:p>
          <a:p>
            <a:pPr marL="0" indent="0">
              <a:buNone/>
            </a:pPr>
            <a:r>
              <a:rPr lang="tr-TR" sz="2400" dirty="0" smtClean="0"/>
              <a:t>(</a:t>
            </a:r>
            <a:r>
              <a:rPr lang="tr-TR" sz="2000" dirty="0" smtClean="0"/>
              <a:t>Hipertirotiropinemi TSH 6-20 </a:t>
            </a:r>
            <a:r>
              <a:rPr lang="tr-TR" sz="2000" dirty="0" err="1" smtClean="0"/>
              <a:t>mIU</a:t>
            </a:r>
            <a:r>
              <a:rPr lang="tr-TR" sz="2000" dirty="0" smtClean="0"/>
              <a:t>/ml FT4:N )</a:t>
            </a:r>
          </a:p>
          <a:p>
            <a:pPr marL="0" indent="0">
              <a:buNone/>
            </a:pPr>
            <a:r>
              <a:rPr lang="tr-TR" sz="2400" dirty="0" smtClean="0"/>
              <a:t> </a:t>
            </a:r>
            <a:endParaRPr lang="tr-TR" sz="24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452320" y="1556790"/>
            <a:ext cx="1691680" cy="4569371"/>
          </a:xfrm>
          <a:prstGeom prst="rect">
            <a:avLst/>
          </a:prstGeom>
          <a:gradFill flip="none" rotWithShape="1">
            <a:gsLst>
              <a:gs pos="0">
                <a:srgbClr val="FF0066">
                  <a:tint val="66000"/>
                  <a:satMod val="160000"/>
                </a:srgbClr>
              </a:gs>
              <a:gs pos="50000">
                <a:srgbClr val="FF0066">
                  <a:tint val="44500"/>
                  <a:satMod val="160000"/>
                </a:srgbClr>
              </a:gs>
              <a:gs pos="100000">
                <a:srgbClr val="FF0066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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-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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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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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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sz="2000" b="1" dirty="0" smtClean="0"/>
              <a:t>FT4 değerine göre</a:t>
            </a:r>
          </a:p>
          <a:p>
            <a:pPr marL="0" indent="0">
              <a:buNone/>
            </a:pPr>
            <a:endParaRPr lang="tr-TR" sz="2000" b="1" dirty="0" smtClean="0"/>
          </a:p>
          <a:p>
            <a:pPr marL="457200" lvl="1" indent="0">
              <a:buNone/>
            </a:pPr>
            <a:r>
              <a:rPr lang="tr-TR" sz="2000" dirty="0" smtClean="0"/>
              <a:t>Ağır &lt;5 pmol/</a:t>
            </a:r>
          </a:p>
          <a:p>
            <a:pPr marL="457200" lvl="1" indent="0">
              <a:buNone/>
            </a:pPr>
            <a:r>
              <a:rPr lang="tr-TR" sz="2000" dirty="0" smtClean="0"/>
              <a:t>Orta 5-10 pmol/l</a:t>
            </a:r>
          </a:p>
          <a:p>
            <a:pPr marL="457200" lvl="1" indent="0">
              <a:buNone/>
            </a:pPr>
            <a:r>
              <a:rPr lang="tr-TR" sz="2000" dirty="0" smtClean="0"/>
              <a:t>Hafif &gt;10-15 pmol/l </a:t>
            </a:r>
          </a:p>
        </p:txBody>
      </p:sp>
    </p:spTree>
    <p:extLst>
      <p:ext uri="{BB962C8B-B14F-4D97-AF65-F5344CB8AC3E}">
        <p14:creationId xmlns:p14="http://schemas.microsoft.com/office/powerpoint/2010/main" val="37607368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4509120"/>
            <a:ext cx="8805664" cy="18002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800" dirty="0"/>
              <a:t>Doğumda KH bulguları belirsizdir. </a:t>
            </a:r>
            <a:endParaRPr lang="tr-TR" sz="2800" dirty="0" smtClean="0"/>
          </a:p>
          <a:p>
            <a:pPr marL="0" indent="0">
              <a:buNone/>
            </a:pPr>
            <a:r>
              <a:rPr lang="tr-TR" sz="2800" dirty="0" smtClean="0"/>
              <a:t>Bulgular </a:t>
            </a:r>
            <a:r>
              <a:rPr lang="tr-TR" sz="2800" dirty="0"/>
              <a:t>genellikle ilk haftadan sonra ortaya çıkar</a:t>
            </a:r>
            <a:r>
              <a:rPr lang="tr-TR" sz="2800" dirty="0" smtClean="0"/>
              <a:t>.</a:t>
            </a:r>
          </a:p>
          <a:p>
            <a:pPr marL="0" indent="0">
              <a:buNone/>
            </a:pPr>
            <a:endParaRPr lang="tr-TR" dirty="0" smtClean="0"/>
          </a:p>
          <a:p>
            <a:endParaRPr lang="tr-TR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11560" y="623106"/>
            <a:ext cx="8229600" cy="373380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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-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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-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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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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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sz="2600" b="1" dirty="0" smtClean="0">
                <a:solidFill>
                  <a:srgbClr val="C00000"/>
                </a:solidFill>
              </a:rPr>
              <a:t>     YD döneminde &gt; % 90 semptomsuzdur</a:t>
            </a:r>
          </a:p>
          <a:p>
            <a:pPr lvl="1"/>
            <a:r>
              <a:rPr lang="tr-TR" sz="2000" dirty="0" smtClean="0">
                <a:solidFill>
                  <a:schemeClr val="tx1"/>
                </a:solidFill>
              </a:rPr>
              <a:t>Kalan tiroid işlevi</a:t>
            </a:r>
          </a:p>
          <a:p>
            <a:pPr lvl="1"/>
            <a:r>
              <a:rPr lang="tr-TR" sz="2000" dirty="0" smtClean="0">
                <a:solidFill>
                  <a:schemeClr val="tx1"/>
                </a:solidFill>
              </a:rPr>
              <a:t>Deiyodinaz adaptasyonu</a:t>
            </a:r>
          </a:p>
          <a:p>
            <a:pPr lvl="1"/>
            <a:r>
              <a:rPr lang="tr-TR" sz="2000" dirty="0" smtClean="0">
                <a:solidFill>
                  <a:schemeClr val="tx1"/>
                </a:solidFill>
              </a:rPr>
              <a:t>Anneden geçen T4</a:t>
            </a:r>
            <a:endParaRPr lang="tr-TR" dirty="0" smtClean="0">
              <a:solidFill>
                <a:schemeClr val="tx1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5101102"/>
              </p:ext>
            </p:extLst>
          </p:nvPr>
        </p:nvGraphicFramePr>
        <p:xfrm>
          <a:off x="2123728" y="2348880"/>
          <a:ext cx="4968552" cy="1854200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24041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644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tr-TR" b="1" dirty="0" smtClean="0">
                          <a:latin typeface="Arial"/>
                          <a:cs typeface="Arial"/>
                        </a:rPr>
                        <a:t>Tanı Yaşı</a:t>
                      </a:r>
                      <a:endParaRPr lang="tr-TR" b="1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latin typeface="Arial"/>
                          <a:cs typeface="Arial"/>
                        </a:rPr>
                        <a:t>Yüzde (%)</a:t>
                      </a:r>
                      <a:endParaRPr lang="tr-TR" b="1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 smtClean="0">
                          <a:latin typeface="Arial"/>
                          <a:cs typeface="Arial"/>
                        </a:rPr>
                        <a:t>Birinci</a:t>
                      </a:r>
                      <a:r>
                        <a:rPr lang="tr-TR" b="1" baseline="0" dirty="0" smtClean="0">
                          <a:latin typeface="Arial"/>
                          <a:cs typeface="Arial"/>
                        </a:rPr>
                        <a:t> ay</a:t>
                      </a:r>
                      <a:endParaRPr lang="tr-TR" b="1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latin typeface="Arial"/>
                          <a:cs typeface="Arial"/>
                        </a:rPr>
                        <a:t>10</a:t>
                      </a:r>
                      <a:endParaRPr lang="tr-TR" b="1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 smtClean="0">
                          <a:latin typeface="Arial"/>
                          <a:cs typeface="Arial"/>
                        </a:rPr>
                        <a:t>&lt;3 ay</a:t>
                      </a:r>
                      <a:endParaRPr lang="tr-TR" b="1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latin typeface="Arial"/>
                          <a:cs typeface="Arial"/>
                        </a:rPr>
                        <a:t>35</a:t>
                      </a:r>
                      <a:endParaRPr lang="tr-TR" b="1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 smtClean="0">
                          <a:latin typeface="Arial"/>
                          <a:cs typeface="Arial"/>
                        </a:rPr>
                        <a:t>&lt; 1y</a:t>
                      </a:r>
                      <a:endParaRPr lang="tr-TR" b="1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latin typeface="Arial"/>
                          <a:cs typeface="Arial"/>
                        </a:rPr>
                        <a:t>70</a:t>
                      </a:r>
                      <a:endParaRPr lang="tr-TR" b="1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 smtClean="0">
                          <a:latin typeface="Arial"/>
                          <a:cs typeface="Arial"/>
                        </a:rPr>
                        <a:t>3-4 yaş</a:t>
                      </a:r>
                      <a:endParaRPr lang="tr-TR" b="1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latin typeface="Arial"/>
                          <a:cs typeface="Arial"/>
                        </a:rPr>
                        <a:t>100</a:t>
                      </a:r>
                      <a:endParaRPr lang="tr-TR" b="1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34262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tr-TR" dirty="0" smtClean="0"/>
              <a:t>Yenidoğan Tarama neden önemli  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tr-TR" dirty="0" smtClean="0"/>
              <a:t>Erken tarama ile saptanan vakaların tedavisi zeka geriliğini önler.</a:t>
            </a:r>
          </a:p>
          <a:p>
            <a:pPr>
              <a:buFont typeface="Wingdings" panose="05000000000000000000" pitchFamily="2" charset="2"/>
              <a:buChar char="ü"/>
            </a:pPr>
            <a:endParaRPr lang="tr-TR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tr-TR" dirty="0" smtClean="0"/>
              <a:t>Taramada primer hipotiroidinin tüm tipleri belirlenmek istense de primer ağır hipotiroidiye bağlı morbidite daha fazla olduğu için TSH ile tarama yapılmaktadır.</a:t>
            </a:r>
          </a:p>
          <a:p>
            <a:pPr>
              <a:buFont typeface="Wingdings" panose="05000000000000000000" pitchFamily="2" charset="2"/>
              <a:buChar char="ü"/>
            </a:pPr>
            <a:endParaRPr lang="tr-TR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tr-TR" dirty="0" smtClean="0"/>
              <a:t> Örnek 48-72 saat sonra alınmalıdır.</a:t>
            </a:r>
          </a:p>
          <a:p>
            <a:pPr marL="0" indent="0">
              <a:buNone/>
            </a:pPr>
            <a:endParaRPr lang="tr-TR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tr-TR" dirty="0" smtClean="0"/>
              <a:t>2.kez örnek alınması gereken durumlar: ilk örneği 24.saatte alınanlar: (</a:t>
            </a:r>
            <a:r>
              <a:rPr lang="tr-TR" dirty="0"/>
              <a:t>LBW)</a:t>
            </a:r>
            <a:r>
              <a:rPr lang="tr-TR" dirty="0" smtClean="0"/>
              <a:t> ve VLBW pretermler YB ünitesinde yatan   bebekler, aynı cinsiyetteki ikizler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405148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2536" y="-332656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392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28800"/>
            <a:ext cx="4067944" cy="4896544"/>
          </a:xfrm>
          <a:prstGeom prst="rect">
            <a:avLst/>
          </a:prstGeom>
        </p:spPr>
      </p:pic>
      <p:pic>
        <p:nvPicPr>
          <p:cNvPr id="3" name="Slid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1243" y="1628800"/>
            <a:ext cx="4793310" cy="502853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15616" y="188640"/>
            <a:ext cx="6840760" cy="12618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tr-TR" sz="2400" dirty="0" smtClean="0"/>
          </a:p>
          <a:p>
            <a:pPr algn="ctr"/>
            <a:r>
              <a:rPr lang="tr-TR" sz="3200" dirty="0" smtClean="0"/>
              <a:t>TSH ve Ft4 göre yaklaşım </a:t>
            </a:r>
          </a:p>
          <a:p>
            <a:pPr algn="ctr"/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314369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094" y="1412776"/>
            <a:ext cx="4277294" cy="4713387"/>
          </a:xfrm>
          <a:ln>
            <a:solidFill>
              <a:schemeClr val="tx1"/>
            </a:solidFill>
          </a:ln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tr-TR" altLang="tr-TR" sz="2900" dirty="0" smtClean="0">
                <a:latin typeface="Arial" panose="020B0604020202020204" pitchFamily="34" charset="0"/>
              </a:rPr>
              <a:t>Boy </a:t>
            </a:r>
            <a:r>
              <a:rPr lang="tr-TR" altLang="tr-TR" sz="2900" dirty="0">
                <a:latin typeface="Arial" panose="020B0604020202020204" pitchFamily="34" charset="0"/>
              </a:rPr>
              <a:t>123 cm (-6,16SDS) </a:t>
            </a:r>
            <a:endParaRPr lang="tr-TR" altLang="tr-TR" sz="2900" dirty="0" smtClean="0">
              <a:latin typeface="Arial" panose="020B0604020202020204" pitchFamily="34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tr-TR" altLang="tr-TR" sz="2900" dirty="0" smtClean="0">
                <a:latin typeface="Arial" panose="020B0604020202020204" pitchFamily="34" charset="0"/>
              </a:rPr>
              <a:t>VA: </a:t>
            </a:r>
            <a:r>
              <a:rPr lang="tr-TR" altLang="tr-TR" sz="2900" dirty="0">
                <a:latin typeface="Arial" panose="020B0604020202020204" pitchFamily="34" charset="0"/>
              </a:rPr>
              <a:t>53 kg (0,16SDS)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tr-TR" altLang="tr-TR" sz="2900" dirty="0">
                <a:latin typeface="Arial" panose="020B0604020202020204" pitchFamily="34" charset="0"/>
              </a:rPr>
              <a:t>V</a:t>
            </a:r>
            <a:r>
              <a:rPr lang="tr-TR" altLang="tr-TR" sz="2900" dirty="0" smtClean="0">
                <a:latin typeface="Arial" panose="020B0604020202020204" pitchFamily="34" charset="0"/>
              </a:rPr>
              <a:t>ücut </a:t>
            </a:r>
            <a:r>
              <a:rPr lang="tr-TR" altLang="tr-TR" sz="2900" dirty="0">
                <a:latin typeface="Arial" panose="020B0604020202020204" pitchFamily="34" charset="0"/>
              </a:rPr>
              <a:t>kitle indeksi </a:t>
            </a:r>
            <a:r>
              <a:rPr lang="tr-TR" altLang="tr-TR" sz="2900" dirty="0" smtClean="0">
                <a:latin typeface="Arial" panose="020B0604020202020204" pitchFamily="34" charset="0"/>
              </a:rPr>
              <a:t>35 kg/m² </a:t>
            </a:r>
            <a:r>
              <a:rPr lang="tr-TR" altLang="tr-TR" sz="2900" dirty="0">
                <a:latin typeface="Arial" panose="020B0604020202020204" pitchFamily="34" charset="0"/>
              </a:rPr>
              <a:t>(3,63 SDS )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tr-TR" altLang="tr-TR" sz="2900" dirty="0">
                <a:latin typeface="Arial" panose="020B0604020202020204" pitchFamily="34" charset="0"/>
              </a:rPr>
              <a:t>Kemik yaşı 8 yaş ile uyumlu olup epifiz hatlarında düzensizlik ve </a:t>
            </a:r>
            <a:r>
              <a:rPr lang="tr-TR" altLang="tr-TR" sz="2900" dirty="0" smtClean="0">
                <a:latin typeface="Arial" panose="020B0604020202020204" pitchFamily="34" charset="0"/>
              </a:rPr>
              <a:t>osteoproz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tr-TR" altLang="tr-TR" sz="2900" dirty="0" smtClean="0">
                <a:latin typeface="Arial" panose="020B0604020202020204" pitchFamily="34" charset="0"/>
              </a:rPr>
              <a:t>Orantısız </a:t>
            </a:r>
            <a:r>
              <a:rPr lang="tr-TR" altLang="tr-TR" sz="2900" dirty="0">
                <a:latin typeface="Arial" panose="020B0604020202020204" pitchFamily="34" charset="0"/>
              </a:rPr>
              <a:t>kısa boy,  ileri derecede büyük dil,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tr-TR" altLang="tr-TR" sz="2900" dirty="0">
                <a:latin typeface="Arial" panose="020B0604020202020204" pitchFamily="34" charset="0"/>
              </a:rPr>
              <a:t>Eller ve ayaklarda ciddi ödem,</a:t>
            </a:r>
          </a:p>
          <a:p>
            <a:endParaRPr lang="tr-TR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008" y="1412776"/>
            <a:ext cx="4042792" cy="4569371"/>
          </a:xfrm>
          <a:ln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tr-TR" altLang="tr-TR" dirty="0">
                <a:latin typeface="Arial" panose="020B0604020202020204" pitchFamily="34" charset="0"/>
              </a:rPr>
              <a:t>Tüm ciltte önemli derecede kuruluk,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tr-TR" altLang="tr-TR" dirty="0">
                <a:latin typeface="Arial" panose="020B0604020202020204" pitchFamily="34" charset="0"/>
              </a:rPr>
              <a:t>Oldukça kaba bir ses </a:t>
            </a:r>
            <a:endParaRPr lang="tr-TR" altLang="tr-TR" dirty="0" smtClean="0">
              <a:latin typeface="Arial" panose="020B0604020202020204" pitchFamily="34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tr-TR" altLang="tr-TR" dirty="0" smtClean="0">
                <a:latin typeface="Arial" panose="020B0604020202020204" pitchFamily="34" charset="0"/>
              </a:rPr>
              <a:t>hareketlerde </a:t>
            </a:r>
            <a:r>
              <a:rPr lang="tr-TR" altLang="tr-TR" dirty="0">
                <a:latin typeface="Arial" panose="020B0604020202020204" pitchFamily="34" charset="0"/>
              </a:rPr>
              <a:t>belirgin  yavaşlık vardı.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tr-TR" altLang="tr-TR" dirty="0">
                <a:latin typeface="Arial" panose="020B0604020202020204" pitchFamily="34" charset="0"/>
              </a:rPr>
              <a:t>Yürümeyi </a:t>
            </a:r>
            <a:r>
              <a:rPr lang="tr-TR" altLang="tr-TR" dirty="0" smtClean="0">
                <a:latin typeface="Arial" panose="020B0604020202020204" pitchFamily="34" charset="0"/>
              </a:rPr>
              <a:t>reddetme</a:t>
            </a:r>
            <a:endParaRPr lang="tr-TR" altLang="tr-TR" dirty="0">
              <a:latin typeface="Arial" panose="020B0604020202020204" pitchFamily="34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tr-TR" altLang="tr-TR" dirty="0">
                <a:latin typeface="Arial" panose="020B0604020202020204" pitchFamily="34" charset="0"/>
              </a:rPr>
              <a:t>Sırt bölgesinde yoğun </a:t>
            </a:r>
            <a:r>
              <a:rPr lang="tr-TR" altLang="tr-TR" dirty="0" smtClean="0">
                <a:latin typeface="Arial" panose="020B0604020202020204" pitchFamily="34" charset="0"/>
              </a:rPr>
              <a:t>kıllanma</a:t>
            </a:r>
            <a:endParaRPr lang="tr-TR" altLang="tr-TR" dirty="0">
              <a:latin typeface="Arial" panose="020B0604020202020204" pitchFamily="34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tr-TR" altLang="tr-TR" dirty="0">
                <a:latin typeface="Arial" panose="020B0604020202020204" pitchFamily="34" charset="0"/>
              </a:rPr>
              <a:t>Kalp tepe atımı </a:t>
            </a:r>
            <a:r>
              <a:rPr lang="tr-TR" altLang="tr-TR" dirty="0" smtClean="0">
                <a:latin typeface="Arial" panose="020B0604020202020204" pitchFamily="34" charset="0"/>
              </a:rPr>
              <a:t>40/dk </a:t>
            </a:r>
            <a:endParaRPr lang="tr-TR" altLang="tr-TR" dirty="0">
              <a:latin typeface="Arial" panose="020B0604020202020204" pitchFamily="34" charset="0"/>
            </a:endParaRPr>
          </a:p>
          <a:p>
            <a:endParaRPr lang="tr-TR" dirty="0"/>
          </a:p>
        </p:txBody>
      </p:sp>
      <p:sp>
        <p:nvSpPr>
          <p:cNvPr id="7" name="Rectangle 6"/>
          <p:cNvSpPr/>
          <p:nvPr/>
        </p:nvSpPr>
        <p:spPr>
          <a:xfrm>
            <a:off x="220094" y="574760"/>
            <a:ext cx="8168330" cy="658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altLang="tr-TR" sz="2800" b="1" dirty="0">
                <a:solidFill>
                  <a:srgbClr val="FF0066"/>
                </a:solidFill>
                <a:latin typeface="Arial" panose="020B0604020202020204" pitchFamily="34" charset="0"/>
              </a:rPr>
              <a:t>Hastanın geliş fizik bakısında: </a:t>
            </a:r>
          </a:p>
        </p:txBody>
      </p:sp>
    </p:spTree>
    <p:extLst>
      <p:ext uri="{BB962C8B-B14F-4D97-AF65-F5344CB8AC3E}">
        <p14:creationId xmlns:p14="http://schemas.microsoft.com/office/powerpoint/2010/main" val="83823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9525"/>
            <a:ext cx="9139943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6" y="476672"/>
            <a:ext cx="7488832" cy="11387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solidFill>
                  <a:srgbClr val="FF0066"/>
                </a:solidFill>
              </a:rPr>
              <a:t>Düşük  serbest T4</a:t>
            </a:r>
          </a:p>
          <a:p>
            <a:endParaRPr lang="tr-TR" dirty="0"/>
          </a:p>
          <a:p>
            <a:r>
              <a:rPr lang="tr-TR" dirty="0" smtClean="0"/>
              <a:t> 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4962" y="1147762"/>
            <a:ext cx="5934075" cy="45624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04962" y="332656"/>
            <a:ext cx="54153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tr-TR" b="1" dirty="0">
                <a:solidFill>
                  <a:srgbClr val="000000"/>
                </a:solidFill>
                <a:latin typeface="Open Sans"/>
              </a:rPr>
              <a:t>Nuri Abaç (1926 – 2008) – Kuğu</a:t>
            </a:r>
            <a:endParaRPr lang="tr-TR" b="1" i="0" dirty="0">
              <a:solidFill>
                <a:srgbClr val="000000"/>
              </a:solidFill>
              <a:effectLst/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50034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7664" y="1916832"/>
            <a:ext cx="5186454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tr-TR" sz="4400" dirty="0"/>
              <a:t>Semptomatoloji</a:t>
            </a:r>
            <a:r>
              <a:rPr lang="tr-T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170161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/>
          </p:nvPr>
        </p:nvSpPr>
        <p:spPr>
          <a:xfrm>
            <a:off x="179388" y="188913"/>
            <a:ext cx="8651875" cy="993775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 eaLnBrk="1" hangingPunct="1"/>
            <a:r>
              <a:rPr lang="en-AU" altLang="tr-TR" sz="3200" b="1" smtClean="0">
                <a:solidFill>
                  <a:schemeClr val="tx1"/>
                </a:solidFill>
                <a:latin typeface="Calibri" panose="020F0502020204030204" pitchFamily="34" charset="0"/>
              </a:rPr>
              <a:t>Hipotiroidizm için </a:t>
            </a:r>
            <a:r>
              <a:rPr lang="tr-TR" altLang="tr-TR" sz="3200" b="1" smtClean="0">
                <a:solidFill>
                  <a:schemeClr val="tx1"/>
                </a:solidFill>
                <a:latin typeface="Calibri" panose="020F0502020204030204" pitchFamily="34" charset="0"/>
              </a:rPr>
              <a:t>“</a:t>
            </a:r>
            <a:r>
              <a:rPr lang="en-AU" altLang="tr-TR" sz="3200" b="1" smtClean="0">
                <a:solidFill>
                  <a:schemeClr val="tx1"/>
                </a:solidFill>
                <a:latin typeface="Calibri" panose="020F0502020204030204" pitchFamily="34" charset="0"/>
              </a:rPr>
              <a:t>APGAR</a:t>
            </a:r>
            <a:r>
              <a:rPr lang="tr-TR" altLang="tr-TR" sz="3200" b="1" smtClean="0">
                <a:solidFill>
                  <a:schemeClr val="tx1"/>
                </a:solidFill>
                <a:latin typeface="Calibri" panose="020F0502020204030204" pitchFamily="34" charset="0"/>
              </a:rPr>
              <a:t>”</a:t>
            </a:r>
            <a:r>
              <a:rPr lang="en-AU" altLang="tr-TR" sz="3200" b="1" smtClean="0">
                <a:solidFill>
                  <a:schemeClr val="tx1"/>
                </a:solidFill>
                <a:latin typeface="Calibri" panose="020F0502020204030204" pitchFamily="34" charset="0"/>
              </a:rPr>
              <a:t> skoru</a:t>
            </a:r>
            <a:br>
              <a:rPr lang="en-AU" altLang="tr-TR" sz="3200" b="1" smtClean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en-AU" altLang="tr-TR" sz="3200" b="1" smtClean="0">
                <a:solidFill>
                  <a:schemeClr val="tx1"/>
                </a:solidFill>
                <a:latin typeface="Calibri" panose="020F0502020204030204" pitchFamily="34" charset="0"/>
              </a:rPr>
              <a:t>(Skorun&gt;5 olması hipotiroidizmi düşündürmelidir)</a:t>
            </a:r>
          </a:p>
        </p:txBody>
      </p:sp>
      <p:sp>
        <p:nvSpPr>
          <p:cNvPr id="18435" name="Rectangle 3"/>
          <p:cNvSpPr>
            <a:spLocks noGrp="1"/>
          </p:cNvSpPr>
          <p:nvPr>
            <p:ph type="body" sz="half" idx="1"/>
          </p:nvPr>
        </p:nvSpPr>
        <p:spPr>
          <a:xfrm>
            <a:off x="250825" y="1341438"/>
            <a:ext cx="4968875" cy="5005387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" panose="05000000000000000000" pitchFamily="2" charset="2"/>
              <a:buChar char="ü"/>
            </a:pPr>
            <a:r>
              <a:rPr lang="en-AU" altLang="tr-TR" sz="2400" b="1" dirty="0" err="1" smtClean="0"/>
              <a:t>Umlikal</a:t>
            </a:r>
            <a:r>
              <a:rPr lang="en-AU" altLang="tr-TR" sz="2400" b="1" dirty="0" smtClean="0"/>
              <a:t> </a:t>
            </a:r>
            <a:r>
              <a:rPr lang="en-AU" altLang="tr-TR" sz="2400" b="1" dirty="0" err="1" smtClean="0"/>
              <a:t>herni</a:t>
            </a:r>
            <a:r>
              <a:rPr lang="en-AU" altLang="tr-TR" sz="2400" b="1" dirty="0" smtClean="0"/>
              <a:t>		2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en-AU" altLang="tr-TR" sz="2400" b="1" dirty="0" err="1" smtClean="0"/>
              <a:t>Solukluk</a:t>
            </a:r>
            <a:r>
              <a:rPr lang="en-AU" altLang="tr-TR" sz="2400" b="1" dirty="0" smtClean="0"/>
              <a:t>,</a:t>
            </a:r>
            <a:r>
              <a:rPr lang="tr-TR" altLang="tr-TR" sz="2400" b="1" dirty="0" smtClean="0"/>
              <a:t> </a:t>
            </a:r>
            <a:r>
              <a:rPr lang="en-AU" altLang="tr-TR" sz="2400" b="1" dirty="0" err="1" smtClean="0"/>
              <a:t>hipotermi</a:t>
            </a:r>
            <a:r>
              <a:rPr lang="en-AU" altLang="tr-TR" sz="2400" b="1" dirty="0" smtClean="0"/>
              <a:t>	1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en-AU" altLang="tr-TR" sz="2400" b="1" dirty="0" err="1" smtClean="0"/>
              <a:t>Kız</a:t>
            </a:r>
            <a:r>
              <a:rPr lang="en-AU" altLang="tr-TR" sz="2400" b="1" dirty="0" smtClean="0"/>
              <a:t> </a:t>
            </a:r>
            <a:r>
              <a:rPr lang="en-AU" altLang="tr-TR" sz="2400" b="1" dirty="0" err="1" smtClean="0"/>
              <a:t>bebek</a:t>
            </a:r>
            <a:r>
              <a:rPr lang="en-AU" altLang="tr-TR" sz="2400" b="1" dirty="0" smtClean="0"/>
              <a:t>			1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en-AU" altLang="tr-TR" sz="2400" b="1" dirty="0" err="1" smtClean="0"/>
              <a:t>Tipik</a:t>
            </a:r>
            <a:r>
              <a:rPr lang="en-AU" altLang="tr-TR" sz="2400" b="1" dirty="0" smtClean="0"/>
              <a:t> </a:t>
            </a:r>
            <a:r>
              <a:rPr lang="en-AU" altLang="tr-TR" sz="2400" b="1" dirty="0" err="1" smtClean="0"/>
              <a:t>ödematöz</a:t>
            </a:r>
            <a:r>
              <a:rPr lang="en-AU" altLang="tr-TR" sz="2400" b="1" dirty="0" smtClean="0"/>
              <a:t> </a:t>
            </a:r>
            <a:r>
              <a:rPr lang="en-AU" altLang="tr-TR" sz="2400" b="1" dirty="0" err="1" smtClean="0"/>
              <a:t>yüz</a:t>
            </a:r>
            <a:r>
              <a:rPr lang="en-AU" altLang="tr-TR" sz="2400" b="1" dirty="0" smtClean="0"/>
              <a:t>	2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en-AU" altLang="tr-TR" sz="2400" b="1" dirty="0" err="1" smtClean="0"/>
              <a:t>Dil</a:t>
            </a:r>
            <a:r>
              <a:rPr lang="en-AU" altLang="tr-TR" sz="2400" b="1" dirty="0" smtClean="0"/>
              <a:t> </a:t>
            </a:r>
            <a:r>
              <a:rPr lang="en-AU" altLang="tr-TR" sz="2400" b="1" dirty="0" err="1" smtClean="0"/>
              <a:t>Büyüklüğü</a:t>
            </a:r>
            <a:r>
              <a:rPr lang="en-AU" altLang="tr-TR" sz="2400" b="1" dirty="0" smtClean="0"/>
              <a:t>		1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en-AU" altLang="tr-TR" sz="2400" b="1" dirty="0" err="1" smtClean="0"/>
              <a:t>Hipotoni</a:t>
            </a:r>
            <a:r>
              <a:rPr lang="en-AU" altLang="tr-TR" sz="2400" b="1" dirty="0" smtClean="0"/>
              <a:t>			1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en-AU" altLang="tr-TR" sz="2400" b="1" dirty="0" err="1" smtClean="0"/>
              <a:t>Sarılık</a:t>
            </a:r>
            <a:r>
              <a:rPr lang="en-AU" altLang="tr-TR" sz="2400" b="1" dirty="0" smtClean="0"/>
              <a:t> (&gt;</a:t>
            </a:r>
            <a:r>
              <a:rPr lang="tr-TR" altLang="tr-TR" sz="2400" b="1" dirty="0" smtClean="0"/>
              <a:t>7</a:t>
            </a:r>
            <a:r>
              <a:rPr lang="en-AU" altLang="tr-TR" sz="2400" b="1" dirty="0" smtClean="0"/>
              <a:t> </a:t>
            </a:r>
            <a:r>
              <a:rPr lang="en-AU" altLang="tr-TR" sz="2400" b="1" dirty="0" err="1" smtClean="0"/>
              <a:t>gün</a:t>
            </a:r>
            <a:r>
              <a:rPr lang="en-AU" altLang="tr-TR" sz="2400" b="1" dirty="0" smtClean="0"/>
              <a:t>)		</a:t>
            </a:r>
            <a:r>
              <a:rPr lang="tr-TR" altLang="tr-TR" sz="2400" b="1" dirty="0" smtClean="0"/>
              <a:t> </a:t>
            </a:r>
            <a:r>
              <a:rPr lang="en-AU" altLang="tr-TR" sz="2400" b="1" dirty="0" smtClean="0"/>
              <a:t>1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en-AU" altLang="tr-TR" sz="2400" b="1" dirty="0" err="1" smtClean="0"/>
              <a:t>Kaba</a:t>
            </a:r>
            <a:r>
              <a:rPr lang="en-AU" altLang="tr-TR" sz="2400" b="1" dirty="0" smtClean="0"/>
              <a:t>, kuru </a:t>
            </a:r>
            <a:r>
              <a:rPr lang="en-AU" altLang="tr-TR" sz="2400" b="1" dirty="0" err="1" smtClean="0"/>
              <a:t>deri</a:t>
            </a:r>
            <a:r>
              <a:rPr lang="en-AU" altLang="tr-TR" sz="2400" b="1" dirty="0" smtClean="0"/>
              <a:t>		1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en-AU" altLang="tr-TR" sz="2400" b="1" dirty="0" err="1" smtClean="0"/>
              <a:t>Arka</a:t>
            </a:r>
            <a:r>
              <a:rPr lang="en-AU" altLang="tr-TR" sz="2400" b="1" dirty="0" smtClean="0"/>
              <a:t> fontanel&gt;1 cm </a:t>
            </a:r>
            <a:r>
              <a:rPr lang="tr-TR" altLang="tr-TR" sz="2400" b="1" dirty="0" smtClean="0"/>
              <a:t>	</a:t>
            </a:r>
            <a:r>
              <a:rPr lang="en-AU" altLang="tr-TR" sz="2400" b="1" dirty="0" smtClean="0"/>
              <a:t>1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en-AU" altLang="tr-TR" sz="2400" b="1" dirty="0" err="1" smtClean="0"/>
              <a:t>İnaktif</a:t>
            </a:r>
            <a:r>
              <a:rPr lang="en-AU" altLang="tr-TR" sz="2400" b="1" dirty="0" smtClean="0"/>
              <a:t> </a:t>
            </a:r>
            <a:r>
              <a:rPr lang="en-AU" altLang="tr-TR" sz="2400" b="1" dirty="0" err="1" smtClean="0"/>
              <a:t>defakasyon</a:t>
            </a:r>
            <a:r>
              <a:rPr lang="en-AU" altLang="tr-TR" sz="2400" b="1" dirty="0" smtClean="0"/>
              <a:t>		2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en-AU" altLang="tr-TR" sz="2400" b="1" dirty="0" err="1" smtClean="0"/>
              <a:t>Gestasyon</a:t>
            </a:r>
            <a:r>
              <a:rPr lang="en-AU" altLang="tr-TR" sz="2400" b="1" dirty="0" smtClean="0"/>
              <a:t> </a:t>
            </a:r>
            <a:r>
              <a:rPr lang="en-AU" altLang="tr-TR" sz="2400" b="1" dirty="0" err="1" smtClean="0"/>
              <a:t>süresi</a:t>
            </a:r>
            <a:r>
              <a:rPr lang="en-AU" altLang="tr-TR" sz="2400" b="1" dirty="0" smtClean="0"/>
              <a:t>&gt;40hf	1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en-AU" altLang="tr-TR" sz="2400" b="1" dirty="0" err="1" smtClean="0"/>
              <a:t>Doğum</a:t>
            </a:r>
            <a:r>
              <a:rPr lang="en-AU" altLang="tr-TR" sz="2400" b="1" dirty="0" smtClean="0"/>
              <a:t> </a:t>
            </a:r>
            <a:r>
              <a:rPr lang="en-AU" altLang="tr-TR" sz="2400" b="1" dirty="0" err="1" smtClean="0"/>
              <a:t>Ağırlığ</a:t>
            </a:r>
            <a:r>
              <a:rPr lang="en-AU" altLang="tr-TR" sz="2400" b="1" dirty="0" smtClean="0"/>
              <a:t>&gt;3.5 kg	1</a:t>
            </a:r>
          </a:p>
        </p:txBody>
      </p:sp>
      <p:pic>
        <p:nvPicPr>
          <p:cNvPr id="1843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27538" y="1268413"/>
            <a:ext cx="4105275" cy="2952750"/>
          </a:xfrm>
          <a:noFill/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4365625"/>
            <a:ext cx="2736850" cy="205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4393570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tr-TR" dirty="0" smtClean="0"/>
              <a:t>Görüntüleme-1   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tr-TR" dirty="0" smtClean="0"/>
              <a:t>Etyolojiyi aydınlatmak için görüntüleme önerilmektedir.</a:t>
            </a:r>
          </a:p>
          <a:p>
            <a:pPr>
              <a:buFont typeface="Wingdings" panose="05000000000000000000" pitchFamily="2" charset="2"/>
              <a:buChar char="ü"/>
            </a:pPr>
            <a:endParaRPr lang="tr-TR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tr-TR" dirty="0" smtClean="0"/>
              <a:t>USG ya da sintigrafi yapılabilir.</a:t>
            </a:r>
          </a:p>
          <a:p>
            <a:pPr>
              <a:buFont typeface="Wingdings" panose="05000000000000000000" pitchFamily="2" charset="2"/>
              <a:buChar char="ü"/>
            </a:pPr>
            <a:endParaRPr lang="tr-TR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tr-TR" dirty="0" smtClean="0"/>
              <a:t>Tedavi kesinlikle görüntülme için geciktirilmemelir.</a:t>
            </a:r>
          </a:p>
          <a:p>
            <a:pPr>
              <a:buFont typeface="Wingdings" panose="05000000000000000000" pitchFamily="2" charset="2"/>
              <a:buChar char="ü"/>
            </a:pPr>
            <a:endParaRPr lang="tr-TR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tr-TR" dirty="0" smtClean="0"/>
              <a:t>Tedaviden 7 gün sonraya kadar sintigrafi çekilebilir.</a:t>
            </a:r>
          </a:p>
          <a:p>
            <a:pPr>
              <a:buFont typeface="Wingdings" panose="05000000000000000000" pitchFamily="2" charset="2"/>
              <a:buChar char="ü"/>
            </a:pPr>
            <a:endParaRPr lang="tr-TR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tr-TR" dirty="0" smtClean="0"/>
              <a:t>Yaygın kullanılan sc Tc 99m</a:t>
            </a:r>
          </a:p>
          <a:p>
            <a:pPr>
              <a:buFont typeface="Wingdings" panose="05000000000000000000" pitchFamily="2" charset="2"/>
              <a:buChar char="ü"/>
            </a:pPr>
            <a:endParaRPr lang="tr-TR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tr-TR" dirty="0" smtClean="0"/>
              <a:t>Agenezi hipoplazi, ektopi </a:t>
            </a:r>
          </a:p>
          <a:p>
            <a:pPr>
              <a:buFont typeface="Wingdings" panose="05000000000000000000" pitchFamily="2" charset="2"/>
              <a:buChar char="ü"/>
            </a:pPr>
            <a:endParaRPr lang="tr-TR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tr-TR" dirty="0" smtClean="0"/>
              <a:t>TSH reseptör inaktive  mutasyonu,iyot- Na simporter inaktive mutasyonları,  iyotla baskılama, anneden gecen blokan ab ile sc ile görütü elde edilmeyebilir.</a:t>
            </a:r>
          </a:p>
          <a:p>
            <a:endParaRPr lang="tr-TR" dirty="0" smtClean="0"/>
          </a:p>
          <a:p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12127710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23527" y="2332323"/>
            <a:ext cx="2428875" cy="2305050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1537965" y="0"/>
            <a:ext cx="4041775" cy="221335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4" y="4926280"/>
            <a:ext cx="4067175" cy="180022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215781" y="922010"/>
            <a:ext cx="2699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/>
              <a:t>Normal Tiroid Sc</a:t>
            </a:r>
            <a:endParaRPr lang="tr-TR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2885628" y="3789040"/>
            <a:ext cx="2699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/>
              <a:t>Agenezi Tiroid Sc</a:t>
            </a:r>
            <a:endParaRPr lang="tr-TR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5436096" y="5426961"/>
            <a:ext cx="2699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/>
              <a:t>Ektopi Tiroid Sc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2141416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tr-TR" dirty="0" smtClean="0"/>
              <a:t>Görüntüleme-2 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tr-TR" dirty="0" smtClean="0"/>
              <a:t>USG ile boyut eko ve yapısal durum değerlendirilir.</a:t>
            </a:r>
          </a:p>
          <a:p>
            <a:pPr>
              <a:buFont typeface="Wingdings" panose="05000000000000000000" pitchFamily="2" charset="2"/>
              <a:buChar char="ü"/>
            </a:pPr>
            <a:endParaRPr lang="tr-TR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tr-TR" dirty="0" smtClean="0"/>
              <a:t>Lingual ve sublingiual tiroid saptanmayabilir.</a:t>
            </a:r>
          </a:p>
          <a:p>
            <a:pPr>
              <a:buFont typeface="Wingdings" panose="05000000000000000000" pitchFamily="2" charset="2"/>
              <a:buChar char="ü"/>
            </a:pPr>
            <a:endParaRPr lang="tr-TR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tr-TR" dirty="0" smtClean="0"/>
              <a:t>Görüntüleme ile birlikte serum TG ölçümü yapılabilir TG&lt;15 pmol/l altında  ise ageneziyi destekler.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6013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1520" y="980728"/>
            <a:ext cx="3816424" cy="5145435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575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tr-TR" dirty="0"/>
              <a:t>KH’ili hastaların %60’ında kemik matürasyonunda gecikme vardır ve bu intrauterin etkilenmenin bir göstergesidir.</a:t>
            </a:r>
          </a:p>
          <a:p>
            <a:pPr>
              <a:spcBef>
                <a:spcPts val="575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endParaRPr lang="tr-TR" dirty="0"/>
          </a:p>
          <a:p>
            <a:pPr>
              <a:spcBef>
                <a:spcPts val="575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tr-TR" dirty="0"/>
              <a:t>Kemik matürasyonundaki gecikme diz grafilerinde  femur alt ucu ve tibia üst ucu epifizlerine göre değerlendirilir.</a:t>
            </a:r>
          </a:p>
          <a:p>
            <a:pPr>
              <a:spcBef>
                <a:spcPts val="575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endParaRPr lang="tr-TR" dirty="0"/>
          </a:p>
          <a:p>
            <a:pPr>
              <a:spcBef>
                <a:spcPts val="575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tr-TR" dirty="0"/>
              <a:t>Bu epifizleden birisinin olmaması kemik yaşının 36-38 hafta, ikisinin birden olmaması 36 haftadan küçük olduğunu gösterir</a:t>
            </a:r>
            <a:r>
              <a:rPr lang="tr-TR" dirty="0" smtClean="0"/>
              <a:t>.</a:t>
            </a:r>
            <a:endParaRPr lang="tr-TR" dirty="0"/>
          </a:p>
          <a:p>
            <a:pPr>
              <a:spcBef>
                <a:spcPts val="575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endParaRPr lang="tr-TR" dirty="0"/>
          </a:p>
          <a:p>
            <a:endParaRPr lang="tr-TR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4688987" y="984176"/>
            <a:ext cx="3997813" cy="3561432"/>
          </a:xfrm>
          <a:prstGeom prst="rect">
            <a:avLst/>
          </a:prstGeom>
        </p:spPr>
      </p:pic>
      <p:sp>
        <p:nvSpPr>
          <p:cNvPr id="7" name="Rectangle 2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417512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 eaLnBrk="1" hangingPunct="1"/>
            <a:r>
              <a:rPr lang="tr-TR" altLang="tr-TR" dirty="0" smtClean="0">
                <a:solidFill>
                  <a:schemeClr val="tx1"/>
                </a:solidFill>
                <a:latin typeface="Calibri" panose="020F0502020204030204" pitchFamily="34" charset="0"/>
              </a:rPr>
              <a:t>KH’de kemik matürasyonu</a:t>
            </a:r>
          </a:p>
        </p:txBody>
      </p:sp>
      <p:sp>
        <p:nvSpPr>
          <p:cNvPr id="9" name="Rectangle 8"/>
          <p:cNvSpPr/>
          <p:nvPr/>
        </p:nvSpPr>
        <p:spPr>
          <a:xfrm>
            <a:off x="4283968" y="4941168"/>
            <a:ext cx="468992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575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tr-TR" sz="2400" dirty="0"/>
              <a:t>Bazı yazarlar her iki epifizin toplam çapının &lt; </a:t>
            </a:r>
            <a:r>
              <a:rPr lang="tr-TR" sz="2400" dirty="0" smtClean="0"/>
              <a:t>7mm (ya da 0.05 cm2) </a:t>
            </a:r>
            <a:r>
              <a:rPr lang="tr-TR" sz="2400" dirty="0"/>
              <a:t>olmasını intrauterin etkilenmenin bir kanıtı olarak kabul etmektedir</a:t>
            </a:r>
          </a:p>
        </p:txBody>
      </p:sp>
    </p:spTree>
    <p:extLst>
      <p:ext uri="{BB962C8B-B14F-4D97-AF65-F5344CB8AC3E}">
        <p14:creationId xmlns:p14="http://schemas.microsoft.com/office/powerpoint/2010/main" val="324366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6632"/>
            <a:ext cx="8229600" cy="1143000"/>
          </a:xfrm>
        </p:spPr>
        <p:txBody>
          <a:bodyPr/>
          <a:lstStyle/>
          <a:p>
            <a:r>
              <a:rPr lang="tr-TR" dirty="0" smtClean="0"/>
              <a:t>Dishormonogenesis 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tr-TR" dirty="0"/>
              <a:t>TG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dirty="0"/>
              <a:t>PDS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dirty="0"/>
              <a:t>TPO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dirty="0"/>
              <a:t>THOX2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dirty="0"/>
              <a:t>NIS</a:t>
            </a:r>
          </a:p>
          <a:p>
            <a:endParaRPr lang="tr-T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995936" y="3863181"/>
            <a:ext cx="4320268" cy="25108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3225" y="1192991"/>
            <a:ext cx="5317375" cy="2812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19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50818" y="188641"/>
            <a:ext cx="6273710" cy="252028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altLang="tr-TR" b="1" dirty="0" smtClean="0">
                <a:solidFill>
                  <a:srgbClr val="FF0066"/>
                </a:solidFill>
                <a:latin typeface="Arial" panose="020B0604020202020204" pitchFamily="34" charset="0"/>
              </a:rPr>
              <a:t>Öyküsünde:</a:t>
            </a:r>
            <a:r>
              <a:rPr lang="tr-TR" altLang="tr-TR" dirty="0" smtClean="0">
                <a:solidFill>
                  <a:srgbClr val="FF0066"/>
                </a:solidFill>
                <a:latin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tr-TR" altLang="tr-TR" sz="2400" dirty="0">
                <a:latin typeface="Arial" panose="020B0604020202020204" pitchFamily="34" charset="0"/>
              </a:rPr>
              <a:t>Y</a:t>
            </a:r>
            <a:r>
              <a:rPr lang="tr-TR" altLang="tr-TR" sz="2400" dirty="0" smtClean="0">
                <a:latin typeface="Arial" panose="020B0604020202020204" pitchFamily="34" charset="0"/>
              </a:rPr>
              <a:t>enidoğan </a:t>
            </a:r>
            <a:r>
              <a:rPr lang="tr-TR" altLang="tr-TR" sz="2400" dirty="0">
                <a:latin typeface="Arial" panose="020B0604020202020204" pitchFamily="34" charset="0"/>
              </a:rPr>
              <a:t>döneminde  tiroid bozukluğu saptandığı (agenezi?)  ve ilaç başlandığı </a:t>
            </a:r>
            <a:r>
              <a:rPr lang="tr-TR" altLang="tr-TR" sz="2400" u="sng" dirty="0">
                <a:latin typeface="Arial" panose="020B0604020202020204" pitchFamily="34" charset="0"/>
              </a:rPr>
              <a:t>ancak 7 yıldır ilacını kullanmadığı öğrenildi</a:t>
            </a:r>
            <a:endParaRPr lang="tr-TR" sz="2400" dirty="0"/>
          </a:p>
        </p:txBody>
      </p:sp>
      <p:pic>
        <p:nvPicPr>
          <p:cNvPr id="4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09" y="1052736"/>
            <a:ext cx="2727290" cy="3621831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856" y="2564904"/>
            <a:ext cx="5261091" cy="339633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11560" y="2276872"/>
            <a:ext cx="1224136" cy="14401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7952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335031"/>
            <a:ext cx="8212135" cy="60462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361" y="4811400"/>
            <a:ext cx="2962076" cy="1744137"/>
          </a:xfrm>
          <a:prstGeom prst="rect">
            <a:avLst/>
          </a:prstGeom>
        </p:spPr>
      </p:pic>
      <p:sp>
        <p:nvSpPr>
          <p:cNvPr id="4" name="Left Arrow 3"/>
          <p:cNvSpPr/>
          <p:nvPr/>
        </p:nvSpPr>
        <p:spPr>
          <a:xfrm>
            <a:off x="3203848" y="5157192"/>
            <a:ext cx="504056" cy="1440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Rounded Rectangle 4"/>
          <p:cNvSpPr/>
          <p:nvPr/>
        </p:nvSpPr>
        <p:spPr>
          <a:xfrm>
            <a:off x="0" y="260648"/>
            <a:ext cx="3382765" cy="1565856"/>
          </a:xfrm>
          <a:prstGeom prst="roundRect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TG</a:t>
            </a:r>
          </a:p>
          <a:p>
            <a:pPr algn="ctr"/>
            <a:r>
              <a:rPr lang="tr-TR" dirty="0" smtClean="0"/>
              <a:t>PDS</a:t>
            </a:r>
          </a:p>
          <a:p>
            <a:pPr algn="ctr"/>
            <a:r>
              <a:rPr lang="tr-TR" dirty="0" smtClean="0"/>
              <a:t>TPO</a:t>
            </a:r>
          </a:p>
          <a:p>
            <a:pPr algn="ctr"/>
            <a:r>
              <a:rPr lang="tr-TR" dirty="0" smtClean="0"/>
              <a:t>THOX2</a:t>
            </a:r>
          </a:p>
          <a:p>
            <a:pPr algn="ctr"/>
            <a:r>
              <a:rPr lang="tr-TR" dirty="0" smtClean="0"/>
              <a:t>NIS</a:t>
            </a:r>
          </a:p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68503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tr-TR" dirty="0"/>
              <a:t>T</a:t>
            </a:r>
            <a:r>
              <a:rPr lang="tr-TR" dirty="0" smtClean="0"/>
              <a:t>edavi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tr-TR" dirty="0" smtClean="0"/>
              <a:t>Hemen başlanmalı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dirty="0" smtClean="0"/>
              <a:t>2 haftayı geçmemeli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dirty="0" smtClean="0"/>
              <a:t>Oral 10-15 mcg/kg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dirty="0" smtClean="0"/>
              <a:t>Oral verilemeyen olgularda iv (oral formun %80 ‘i)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dirty="0" smtClean="0"/>
              <a:t>2 hafta içinde ilaç başlananlarda entellektuel kapasite de fark yok.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dirty="0" smtClean="0"/>
              <a:t>Preparat alındıktan sonra 4.saatte kan düzeyi bakılmalı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dirty="0" smtClean="0"/>
              <a:t>İlk kontrol 2 hafta sonra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3615615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3089909"/>
              </p:ext>
            </p:extLst>
          </p:nvPr>
        </p:nvGraphicFramePr>
        <p:xfrm>
          <a:off x="539552" y="1124744"/>
          <a:ext cx="8136905" cy="3888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71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40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556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850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sT4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l"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KH Şiddeti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Öneri: </a:t>
                      </a:r>
                      <a:r>
                        <a:rPr lang="tr-TR" sz="1800" b="1" dirty="0" err="1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Na</a:t>
                      </a:r>
                      <a:r>
                        <a:rPr lang="tr-TR" sz="18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-L tiroksin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  <a:alpha val="4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11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Arial"/>
                          <a:ea typeface="Times New Roman"/>
                          <a:cs typeface="Arial"/>
                        </a:rPr>
                        <a:t>&lt; 4 pmol /L</a:t>
                      </a:r>
                      <a:endParaRPr lang="en-US" sz="180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l">
                        <a:spcAft>
                          <a:spcPts val="0"/>
                        </a:spcAft>
                      </a:pPr>
                      <a:r>
                        <a:rPr lang="tr-TR" sz="180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Ağır</a:t>
                      </a:r>
                      <a:endParaRPr lang="en-US" sz="180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80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10-15 </a:t>
                      </a:r>
                      <a:r>
                        <a:rPr lang="tr-TR" sz="1800" dirty="0" err="1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mcg</a:t>
                      </a:r>
                      <a:r>
                        <a:rPr lang="tr-TR" sz="18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/kg/</a:t>
                      </a:r>
                      <a:r>
                        <a:rPr lang="tr-TR" sz="180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gün*</a:t>
                      </a:r>
                      <a:endParaRPr lang="en-US" sz="180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  <a:alpha val="4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11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4-8 </a:t>
                      </a:r>
                      <a:r>
                        <a:rPr lang="tr-TR" sz="1800" dirty="0" err="1">
                          <a:effectLst/>
                          <a:latin typeface="Arial"/>
                          <a:ea typeface="Times New Roman"/>
                          <a:cs typeface="Arial"/>
                        </a:rPr>
                        <a:t>pmol</a:t>
                      </a:r>
                      <a:r>
                        <a:rPr lang="tr-TR" sz="18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/l</a:t>
                      </a:r>
                      <a:endParaRPr lang="en-US" sz="180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180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    Orta</a:t>
                      </a:r>
                      <a:endParaRPr lang="en-US" sz="180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8-10 mcg/kg/gün</a:t>
                      </a:r>
                      <a:endParaRPr lang="en-US" sz="180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  <a:alpha val="4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11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8-12 </a:t>
                      </a:r>
                      <a:r>
                        <a:rPr lang="tr-TR" sz="1800" dirty="0" err="1">
                          <a:effectLst/>
                          <a:latin typeface="Arial"/>
                          <a:ea typeface="Times New Roman"/>
                          <a:cs typeface="Arial"/>
                        </a:rPr>
                        <a:t>pmol</a:t>
                      </a:r>
                      <a:r>
                        <a:rPr lang="tr-TR" sz="18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/L</a:t>
                      </a:r>
                      <a:endParaRPr lang="en-US" sz="180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l">
                        <a:spcAft>
                          <a:spcPts val="0"/>
                        </a:spcAft>
                      </a:pPr>
                      <a:r>
                        <a:rPr lang="tr-TR" sz="180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Hafif</a:t>
                      </a:r>
                      <a:endParaRPr lang="en-US" sz="180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5-8 </a:t>
                      </a:r>
                      <a:r>
                        <a:rPr lang="tr-TR" sz="1800" dirty="0" err="1">
                          <a:effectLst/>
                          <a:latin typeface="Arial"/>
                          <a:ea typeface="Times New Roman"/>
                          <a:cs typeface="Arial"/>
                        </a:rPr>
                        <a:t>mcg</a:t>
                      </a:r>
                      <a:r>
                        <a:rPr lang="tr-TR" sz="18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/kg/gün</a:t>
                      </a:r>
                      <a:endParaRPr lang="en-US" sz="180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  <a:alpha val="4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9972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/>
          </p:cNvSpPr>
          <p:nvPr>
            <p:ph type="title"/>
          </p:nvPr>
        </p:nvSpPr>
        <p:spPr>
          <a:xfrm>
            <a:off x="914400" y="350838"/>
            <a:ext cx="7772400" cy="1062037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ctr" eaLnBrk="1" hangingPunct="1"/>
            <a:r>
              <a:rPr lang="tr-TR" altLang="tr-TR" sz="4800" b="0" smtClean="0">
                <a:solidFill>
                  <a:schemeClr val="tx1"/>
                </a:solidFill>
                <a:latin typeface="Calibri" panose="020F0502020204030204" pitchFamily="34" charset="0"/>
              </a:rPr>
              <a:t>KH izlemi</a:t>
            </a:r>
          </a:p>
        </p:txBody>
      </p:sp>
      <p:sp>
        <p:nvSpPr>
          <p:cNvPr id="123907" name="Rectangle 3"/>
          <p:cNvSpPr>
            <a:spLocks noGrp="1"/>
          </p:cNvSpPr>
          <p:nvPr>
            <p:ph type="body" idx="1"/>
          </p:nvPr>
        </p:nvSpPr>
        <p:spPr>
          <a:xfrm>
            <a:off x="685800" y="1752600"/>
            <a:ext cx="7772400" cy="4572000"/>
          </a:xfrm>
        </p:spPr>
        <p:txBody>
          <a:bodyPr>
            <a:normAutofit lnSpcReduction="10000"/>
          </a:bodyPr>
          <a:lstStyle/>
          <a:p>
            <a:pPr marL="342900" indent="-342900" eaLnBrk="1" hangingPunct="1">
              <a:spcBef>
                <a:spcPts val="575"/>
              </a:spcBef>
              <a:spcAft>
                <a:spcPct val="0"/>
              </a:spcAft>
              <a:buFont typeface="Wingdings 2" panose="05020102010507070707" pitchFamily="18" charset="2"/>
              <a:buNone/>
              <a:defRPr/>
            </a:pPr>
            <a:r>
              <a:rPr lang="tr-TR" dirty="0" smtClean="0"/>
              <a:t>1</a:t>
            </a:r>
            <a:r>
              <a:rPr lang="tr-TR" sz="2200" dirty="0" smtClean="0"/>
              <a:t>. </a:t>
            </a:r>
            <a:r>
              <a:rPr lang="tr-TR" sz="2800" dirty="0" smtClean="0"/>
              <a:t>Tedavi başlandıktan sonraki 2. ve  4. hafta</a:t>
            </a:r>
          </a:p>
          <a:p>
            <a:pPr marL="342900" indent="-342900" eaLnBrk="1" hangingPunct="1">
              <a:spcBef>
                <a:spcPts val="575"/>
              </a:spcBef>
              <a:spcAft>
                <a:spcPct val="0"/>
              </a:spcAft>
              <a:buFont typeface="Wingdings 2" panose="05020102010507070707" pitchFamily="18" charset="2"/>
              <a:buNone/>
              <a:defRPr/>
            </a:pPr>
            <a:r>
              <a:rPr lang="tr-TR" sz="2800" dirty="0" smtClean="0"/>
              <a:t>2. İlk yılda her 2 ayda bir</a:t>
            </a:r>
          </a:p>
          <a:p>
            <a:pPr marL="342900" indent="-342900" eaLnBrk="1" hangingPunct="1">
              <a:spcBef>
                <a:spcPts val="575"/>
              </a:spcBef>
              <a:spcAft>
                <a:spcPct val="0"/>
              </a:spcAft>
              <a:buFont typeface="Wingdings 2" panose="05020102010507070707" pitchFamily="18" charset="2"/>
              <a:buNone/>
              <a:defRPr/>
            </a:pPr>
            <a:r>
              <a:rPr lang="tr-TR" sz="2800" dirty="0" smtClean="0"/>
              <a:t>3. 1-3 yaş arasında her 3 ayda bir</a:t>
            </a:r>
          </a:p>
          <a:p>
            <a:pPr marL="342900" indent="-342900" eaLnBrk="1" hangingPunct="1">
              <a:spcBef>
                <a:spcPts val="575"/>
              </a:spcBef>
              <a:spcAft>
                <a:spcPct val="0"/>
              </a:spcAft>
              <a:buFont typeface="Wingdings 2" panose="05020102010507070707" pitchFamily="18" charset="2"/>
              <a:buNone/>
              <a:defRPr/>
            </a:pPr>
            <a:r>
              <a:rPr lang="tr-TR" sz="2800" dirty="0" smtClean="0"/>
              <a:t>4. Daha sonra her 6 ayda bir hastaların izlenmesi gereklidir</a:t>
            </a:r>
            <a:endParaRPr lang="tr-TR" sz="2800" b="1" dirty="0" smtClean="0"/>
          </a:p>
          <a:p>
            <a:pPr marL="342900" indent="-342900" algn="just" eaLnBrk="1" hangingPunct="1">
              <a:spcBef>
                <a:spcPts val="575"/>
              </a:spcBef>
              <a:spcAft>
                <a:spcPct val="0"/>
              </a:spcAft>
              <a:buFont typeface="Wingdings 2" panose="05020102010507070707" pitchFamily="18" charset="2"/>
              <a:buNone/>
              <a:defRPr/>
            </a:pPr>
            <a:r>
              <a:rPr lang="tr-TR" sz="2800" b="1" dirty="0" smtClean="0">
                <a:solidFill>
                  <a:srgbClr val="FF0066"/>
                </a:solidFill>
              </a:rPr>
              <a:t>    Başlangıçta kalıcı KH olduğundan emin olunamayan vakalarda tedavi MSS gelişimin tamamlandığı 3 yaşında kesilir ve 4 hafta sonra hastalar tiroid fonksiyonlarına bakılarak değerlendirilir</a:t>
            </a:r>
          </a:p>
        </p:txBody>
      </p:sp>
    </p:spTree>
    <p:extLst>
      <p:ext uri="{BB962C8B-B14F-4D97-AF65-F5344CB8AC3E}">
        <p14:creationId xmlns:p14="http://schemas.microsoft.com/office/powerpoint/2010/main" val="3721078588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tr-TR" dirty="0" smtClean="0"/>
              <a:t>Yeniden değerlendirme 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tr-TR" dirty="0" smtClean="0"/>
              <a:t>Kalıcı mı geçici mi?</a:t>
            </a:r>
          </a:p>
          <a:p>
            <a:pPr>
              <a:buFont typeface="Wingdings" panose="05000000000000000000" pitchFamily="2" charset="2"/>
              <a:buChar char="ü"/>
            </a:pPr>
            <a:endParaRPr lang="tr-TR" dirty="0"/>
          </a:p>
          <a:p>
            <a:pPr>
              <a:buFont typeface="Wingdings" panose="05000000000000000000" pitchFamily="2" charset="2"/>
              <a:buChar char="ü"/>
            </a:pPr>
            <a:r>
              <a:rPr lang="tr-TR" dirty="0" smtClean="0"/>
              <a:t>Tedaviye ara ver </a:t>
            </a:r>
          </a:p>
          <a:p>
            <a:pPr>
              <a:buFont typeface="Wingdings" panose="05000000000000000000" pitchFamily="2" charset="2"/>
              <a:buChar char="ü"/>
            </a:pPr>
            <a:endParaRPr lang="tr-TR" dirty="0"/>
          </a:p>
          <a:p>
            <a:pPr>
              <a:buFont typeface="Wingdings" panose="05000000000000000000" pitchFamily="2" charset="2"/>
              <a:buChar char="ü"/>
            </a:pPr>
            <a:r>
              <a:rPr lang="tr-TR" dirty="0" smtClean="0"/>
              <a:t>ESPE ‘ye göre 3 yaşta tedavi kesimi denenebilir ancak bazı olgularda daha erken</a:t>
            </a:r>
          </a:p>
          <a:p>
            <a:pPr marL="0" indent="0">
              <a:buNone/>
            </a:pPr>
            <a:endParaRPr lang="tr-TR" dirty="0" smtClean="0"/>
          </a:p>
          <a:p>
            <a:pPr lvl="2">
              <a:buFont typeface="Wingdings" panose="05000000000000000000" pitchFamily="2" charset="2"/>
              <a:buChar char="ü"/>
            </a:pPr>
            <a:r>
              <a:rPr lang="tr-TR" dirty="0" smtClean="0"/>
              <a:t>Çok düşük doz ilaç kullananlar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tr-TR" dirty="0" smtClean="0"/>
              <a:t>Geçici olma riski yüksek olan vakalar  </a:t>
            </a:r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7754340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2711" y="2992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sz="2700" dirty="0"/>
              <a:t>İlacı 4 hafta kes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4" name="TextBox 3"/>
          <p:cNvSpPr txBox="1"/>
          <p:nvPr/>
        </p:nvSpPr>
        <p:spPr>
          <a:xfrm>
            <a:off x="3430736" y="1615765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/>
              <a:t>Tsh ft4, TG  otoab bak </a:t>
            </a:r>
            <a:endParaRPr lang="tr-TR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430736" y="2719611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/>
              <a:t>Tsh&gt;15 tedavi başla</a:t>
            </a:r>
            <a:endParaRPr lang="tr-TR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771800" y="3811479"/>
            <a:ext cx="4680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/>
              <a:t>Tsh   5-15 arasında takip et </a:t>
            </a:r>
            <a:endParaRPr lang="tr-TR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96274" y="4771239"/>
            <a:ext cx="3085587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r-TR" sz="2000" b="1" dirty="0" smtClean="0"/>
              <a:t>Tsh&gt;10 ise tedavi başla </a:t>
            </a:r>
            <a:endParaRPr lang="tr-TR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281347" y="6100721"/>
            <a:ext cx="6696744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Tsh&gt;5-10  ise persistan hipertirotiropinemi</a:t>
            </a:r>
            <a:endParaRPr lang="tr-TR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593738" y="4756836"/>
            <a:ext cx="2991083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r-TR" sz="2000" b="1" dirty="0" smtClean="0"/>
              <a:t>Tsh&lt;5 (1yıl) ise tedavisiz</a:t>
            </a:r>
            <a:endParaRPr lang="tr-TR" sz="2000" b="1" dirty="0"/>
          </a:p>
        </p:txBody>
      </p:sp>
      <p:sp>
        <p:nvSpPr>
          <p:cNvPr id="12" name="Down Arrow 11"/>
          <p:cNvSpPr/>
          <p:nvPr/>
        </p:nvSpPr>
        <p:spPr>
          <a:xfrm>
            <a:off x="4299755" y="809193"/>
            <a:ext cx="483543" cy="7198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Down Arrow 12"/>
          <p:cNvSpPr/>
          <p:nvPr/>
        </p:nvSpPr>
        <p:spPr>
          <a:xfrm>
            <a:off x="4332845" y="2171823"/>
            <a:ext cx="385788" cy="5477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Down Arrow 13"/>
          <p:cNvSpPr/>
          <p:nvPr/>
        </p:nvSpPr>
        <p:spPr>
          <a:xfrm>
            <a:off x="4372892" y="3323177"/>
            <a:ext cx="305694" cy="4808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Right Arrow 14"/>
          <p:cNvSpPr/>
          <p:nvPr/>
        </p:nvSpPr>
        <p:spPr>
          <a:xfrm>
            <a:off x="4767511" y="4771239"/>
            <a:ext cx="695189" cy="2835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Down Arrow 15"/>
          <p:cNvSpPr/>
          <p:nvPr/>
        </p:nvSpPr>
        <p:spPr>
          <a:xfrm>
            <a:off x="4472830" y="4846131"/>
            <a:ext cx="313779" cy="12048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Left Arrow 16"/>
          <p:cNvSpPr/>
          <p:nvPr/>
        </p:nvSpPr>
        <p:spPr>
          <a:xfrm>
            <a:off x="3665701" y="4758818"/>
            <a:ext cx="807129" cy="29553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154494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tr-TR" dirty="0" smtClean="0">
                <a:solidFill>
                  <a:srgbClr val="FF33CC"/>
                </a:solidFill>
              </a:rPr>
              <a:t>Son söz</a:t>
            </a:r>
            <a:endParaRPr lang="tr-TR" dirty="0">
              <a:solidFill>
                <a:srgbClr val="FF33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28800"/>
            <a:ext cx="8229600" cy="4525963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tr-TR" dirty="0" smtClean="0"/>
              <a:t>Ülkemizde KH insidansı yüksektir,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dirty="0" smtClean="0"/>
              <a:t>Olguların yarısından fazlası geçici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dirty="0" smtClean="0"/>
              <a:t>Hafif TSH yüksekliği olan vakalara ilaç başlarken dikkat et..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dirty="0" smtClean="0"/>
              <a:t> Tanı anında görüntüleme izlem açısından önemli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dirty="0" smtClean="0"/>
              <a:t>Tedavi uyumsuzluğu.... En önemli izlem sorunu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dirty="0" smtClean="0"/>
              <a:t>Uygun olanlarda ilaç kesme işi 3. yaşta yapılabilir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dirty="0" smtClean="0"/>
              <a:t>FT4 tedavi ile üst yarıda  tutmak amaçlanmalıdır.</a:t>
            </a:r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7665498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332656"/>
            <a:ext cx="5016202" cy="664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3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8" y="548680"/>
            <a:ext cx="8541295" cy="5362153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7448990" y="4509119"/>
            <a:ext cx="1092943" cy="68163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Oval 3"/>
          <p:cNvSpPr/>
          <p:nvPr/>
        </p:nvSpPr>
        <p:spPr>
          <a:xfrm>
            <a:off x="7448990" y="5603577"/>
            <a:ext cx="1092943" cy="7200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Oval 4"/>
          <p:cNvSpPr/>
          <p:nvPr/>
        </p:nvSpPr>
        <p:spPr>
          <a:xfrm>
            <a:off x="7452319" y="1412776"/>
            <a:ext cx="1092943" cy="7200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834852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8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480" y="78135"/>
            <a:ext cx="2952328" cy="2891034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6967" y="78136"/>
            <a:ext cx="2574784" cy="2891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614" y="188640"/>
            <a:ext cx="1588909" cy="2636810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839614" y="1124744"/>
            <a:ext cx="1224136" cy="14401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Rectangle 15"/>
          <p:cNvSpPr/>
          <p:nvPr/>
        </p:nvSpPr>
        <p:spPr>
          <a:xfrm>
            <a:off x="3779912" y="1052736"/>
            <a:ext cx="1224136" cy="14401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Cloud Callout 17"/>
          <p:cNvSpPr/>
          <p:nvPr/>
        </p:nvSpPr>
        <p:spPr>
          <a:xfrm>
            <a:off x="2628480" y="3806603"/>
            <a:ext cx="4392488" cy="1693065"/>
          </a:xfrm>
          <a:prstGeom prst="cloudCallout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/>
              <a:t>Bu duruma sebep olan neden ???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364318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1052736"/>
            <a:ext cx="3771900" cy="4419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99592" y="116632"/>
            <a:ext cx="7560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tr-TR" b="1" dirty="0" smtClean="0">
                <a:solidFill>
                  <a:srgbClr val="000000"/>
                </a:solidFill>
                <a:latin typeface="Open Sans"/>
              </a:rPr>
              <a:t> </a:t>
            </a:r>
            <a:r>
              <a:rPr lang="tr-TR" b="1" dirty="0">
                <a:solidFill>
                  <a:srgbClr val="000000"/>
                </a:solidFill>
                <a:latin typeface="Open Sans"/>
              </a:rPr>
              <a:t>Mihri Müşfik (1886 – 1954) – Leyla Turgut Portresi, 1911-12</a:t>
            </a:r>
            <a:endParaRPr lang="tr-TR" b="1" i="0" dirty="0">
              <a:solidFill>
                <a:srgbClr val="000000"/>
              </a:solidFill>
              <a:effectLst/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10495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tr-TR" dirty="0" smtClean="0"/>
              <a:t>KH neden önemli ?</a:t>
            </a:r>
            <a:br>
              <a:rPr lang="tr-TR" dirty="0" smtClean="0"/>
            </a:br>
            <a:r>
              <a:rPr lang="tr-TR" dirty="0" smtClean="0"/>
              <a:t>Size sorularım 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tr-TR" dirty="0" smtClean="0"/>
              <a:t>1. Neden taranmalı?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dirty="0" smtClean="0"/>
              <a:t>2. Ne ile taranmalı?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dirty="0" smtClean="0"/>
              <a:t>3. Hangi bebekler risk altında?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dirty="0" smtClean="0"/>
              <a:t>4. Hangi sonuç çıktığında hızla tedavi başlanmalı?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dirty="0" smtClean="0"/>
              <a:t>5.Görütüleme?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dirty="0" smtClean="0"/>
              <a:t>6. Tedavi izlemi nasıl olmalı?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5500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7DE3B1B8-DC38-48E8-8C31-EF790659B58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82" y="565785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E63FFFE-1DB2-4A0F-B495-35782F16229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" y="560798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2BB9A07-8AB8-4D82-B3BC-B500DDEC79A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5149" y="2160634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F64BBAA4-C62B-4146-B49F-FE4CC4655EE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9144001" cy="47507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734D3A-A193-46C3-90EA-FCA7F8B31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379" y="408346"/>
            <a:ext cx="8626643" cy="1583608"/>
          </a:xfrm>
        </p:spPr>
        <p:txBody>
          <a:bodyPr vert="horz" lIns="68580" tIns="34290" rIns="68580" bIns="34290" rtlCol="0" anchor="b">
            <a:normAutofit/>
          </a:bodyPr>
          <a:lstStyle/>
          <a:p>
            <a:pPr algn="ctr"/>
            <a:r>
              <a:rPr lang="en-US" sz="3000" b="1" dirty="0">
                <a:solidFill>
                  <a:srgbClr val="00B0F0"/>
                </a:solidFill>
                <a:latin typeface="Arial Black" panose="020B0A04020102020204" pitchFamily="34" charset="0"/>
              </a:rPr>
              <a:t>2020 KONJENİTAL HİPOTİRODİ REHBERİ GÜNCELLEMESİ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4D4429-3EDA-4154-9A5C-8240548082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54" y="2138051"/>
            <a:ext cx="5179133" cy="2343558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77C34054-98F8-4229-885E-04C525969C5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" y="5607987"/>
            <a:ext cx="9143989" cy="49863"/>
          </a:xfrm>
          <a:prstGeom prst="rect">
            <a:avLst/>
          </a:prstGeom>
          <a:solidFill>
            <a:srgbClr val="23D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2AAB964-B835-4B93-A1F3-4A30D1F3858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657850"/>
            <a:ext cx="9144000" cy="342900"/>
          </a:xfrm>
          <a:prstGeom prst="rect">
            <a:avLst/>
          </a:prstGeom>
          <a:solidFill>
            <a:srgbClr val="1D21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9FE954F-950E-4829-8FEA-86AE23FFD6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379" y="2354329"/>
            <a:ext cx="1825983" cy="16894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1F391F6-F699-4CE7-B6A6-7ABC359817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1278" y="2354329"/>
            <a:ext cx="1730453" cy="1583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6836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3.xml><?xml version="1.0" encoding="utf-8"?>
<a:theme xmlns:a="http://schemas.openxmlformats.org/drawingml/2006/main" name="1_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2252</TotalTime>
  <Words>1357</Words>
  <Application>Microsoft Office PowerPoint</Application>
  <PresentationFormat>Ekran Gösterisi (4:3)</PresentationFormat>
  <Paragraphs>280</Paragraphs>
  <Slides>49</Slides>
  <Notes>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10</vt:i4>
      </vt:variant>
      <vt:variant>
        <vt:lpstr>Tema</vt:lpstr>
      </vt:variant>
      <vt:variant>
        <vt:i4>3</vt:i4>
      </vt:variant>
      <vt:variant>
        <vt:lpstr>Slayt Başlıkları</vt:lpstr>
      </vt:variant>
      <vt:variant>
        <vt:i4>49</vt:i4>
      </vt:variant>
    </vt:vector>
  </HeadingPairs>
  <TitlesOfParts>
    <vt:vector size="62" baseType="lpstr">
      <vt:lpstr>Arial</vt:lpstr>
      <vt:lpstr>Arial Black</vt:lpstr>
      <vt:lpstr>Calibri</vt:lpstr>
      <vt:lpstr>Calibri Light</vt:lpstr>
      <vt:lpstr>Open Sans</vt:lpstr>
      <vt:lpstr>Segoe UI Symbol</vt:lpstr>
      <vt:lpstr>Tahoma</vt:lpstr>
      <vt:lpstr>Times New Roman</vt:lpstr>
      <vt:lpstr>Wingdings</vt:lpstr>
      <vt:lpstr>Wingdings 2</vt:lpstr>
      <vt:lpstr>Office Theme</vt:lpstr>
      <vt:lpstr>Retrospect</vt:lpstr>
      <vt:lpstr>1_Retrospect</vt:lpstr>
      <vt:lpstr>KONJENİTAL HİPOTİROİDİ</vt:lpstr>
      <vt:lpstr>On üç yaş üç aylık kız olgu nörometabolik hastalık olarak sevk edilmişti. </vt:lpstr>
      <vt:lpstr>PowerPoint Sunusu</vt:lpstr>
      <vt:lpstr>PowerPoint Sunusu</vt:lpstr>
      <vt:lpstr>PowerPoint Sunusu</vt:lpstr>
      <vt:lpstr>PowerPoint Sunusu</vt:lpstr>
      <vt:lpstr>KH neden önemli ? Size sorularım </vt:lpstr>
      <vt:lpstr>PowerPoint Sunusu</vt:lpstr>
      <vt:lpstr>2020 KONJENİTAL HİPOTİRODİ REHBERİ GÜNCELLEMESİ</vt:lpstr>
      <vt:lpstr>PowerPoint Sunusu</vt:lpstr>
      <vt:lpstr>PowerPoint Sunusu</vt:lpstr>
      <vt:lpstr>Tiroid hormonu</vt:lpstr>
      <vt:lpstr>PowerPoint Sunusu</vt:lpstr>
      <vt:lpstr>Tiroid hormon sentez basamakları</vt:lpstr>
      <vt:lpstr>PowerPoint Sunusu</vt:lpstr>
      <vt:lpstr>Tiroid  Hormonu Etkileri </vt:lpstr>
      <vt:lpstr>Fetus ve Yenidoğanda Tiroid Fonksiyonları</vt:lpstr>
      <vt:lpstr>PowerPoint Sunusu</vt:lpstr>
      <vt:lpstr>Kongenital Hipotiroidizm Tanımı </vt:lpstr>
      <vt:lpstr>Konjenital Hipotiroidizm Nedenleri</vt:lpstr>
      <vt:lpstr>PowerPoint Sunusu</vt:lpstr>
      <vt:lpstr>Dishormonogenesis </vt:lpstr>
      <vt:lpstr>Geçici Hipertirotropinemi </vt:lpstr>
      <vt:lpstr>KH Sınıflaması </vt:lpstr>
      <vt:lpstr>PowerPoint Sunusu</vt:lpstr>
      <vt:lpstr>Yenidoğan Tarama neden önemli 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Hipotiroidizm için “APGAR” skoru (Skorun&gt;5 olması hipotiroidizmi düşündürmelidir)</vt:lpstr>
      <vt:lpstr>Görüntüleme-1   </vt:lpstr>
      <vt:lpstr>PowerPoint Sunusu</vt:lpstr>
      <vt:lpstr>Görüntüleme-2 </vt:lpstr>
      <vt:lpstr>KH’de kemik matürasyonu</vt:lpstr>
      <vt:lpstr>Dishormonogenesis </vt:lpstr>
      <vt:lpstr>PowerPoint Sunusu</vt:lpstr>
      <vt:lpstr>Tedavi</vt:lpstr>
      <vt:lpstr>PowerPoint Sunusu</vt:lpstr>
      <vt:lpstr>PowerPoint Sunusu</vt:lpstr>
      <vt:lpstr>KH izlemi</vt:lpstr>
      <vt:lpstr>Yeniden değerlendirme </vt:lpstr>
      <vt:lpstr>İlacı 4 hafta kes </vt:lpstr>
      <vt:lpstr>Son söz</vt:lpstr>
      <vt:lpstr>PowerPoint Sunusu</vt:lpstr>
      <vt:lpstr>PowerPoint Sunusu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 Presentation</dc:title>
  <dc:creator>Unknown Creator</dc:creator>
  <cp:lastModifiedBy>ronaldinho424</cp:lastModifiedBy>
  <cp:revision>75</cp:revision>
  <dcterms:created xsi:type="dcterms:W3CDTF">2018-01-16T12:20:00Z</dcterms:created>
  <dcterms:modified xsi:type="dcterms:W3CDTF">2023-09-18T10:52:39Z</dcterms:modified>
</cp:coreProperties>
</file>