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337" r:id="rId2"/>
    <p:sldId id="257" r:id="rId3"/>
    <p:sldId id="342" r:id="rId4"/>
    <p:sldId id="258" r:id="rId5"/>
    <p:sldId id="362" r:id="rId6"/>
    <p:sldId id="344" r:id="rId7"/>
    <p:sldId id="345" r:id="rId8"/>
    <p:sldId id="346" r:id="rId9"/>
    <p:sldId id="347" r:id="rId10"/>
    <p:sldId id="348" r:id="rId11"/>
    <p:sldId id="368" r:id="rId12"/>
    <p:sldId id="349" r:id="rId13"/>
    <p:sldId id="350" r:id="rId14"/>
    <p:sldId id="351" r:id="rId15"/>
    <p:sldId id="357" r:id="rId16"/>
    <p:sldId id="358" r:id="rId17"/>
    <p:sldId id="352" r:id="rId18"/>
    <p:sldId id="359" r:id="rId19"/>
    <p:sldId id="354" r:id="rId20"/>
    <p:sldId id="355" r:id="rId21"/>
    <p:sldId id="356" r:id="rId22"/>
    <p:sldId id="353" r:id="rId23"/>
    <p:sldId id="360" r:id="rId24"/>
    <p:sldId id="361" r:id="rId25"/>
    <p:sldId id="369" r:id="rId26"/>
    <p:sldId id="343" r:id="rId27"/>
    <p:sldId id="339" r:id="rId28"/>
    <p:sldId id="259" r:id="rId29"/>
    <p:sldId id="260" r:id="rId30"/>
    <p:sldId id="261" r:id="rId31"/>
    <p:sldId id="262" r:id="rId32"/>
    <p:sldId id="367" r:id="rId33"/>
    <p:sldId id="263" r:id="rId34"/>
    <p:sldId id="264" r:id="rId35"/>
    <p:sldId id="265" r:id="rId36"/>
    <p:sldId id="363" r:id="rId37"/>
    <p:sldId id="266" r:id="rId38"/>
    <p:sldId id="267" r:id="rId39"/>
    <p:sldId id="268" r:id="rId40"/>
    <p:sldId id="365" r:id="rId41"/>
    <p:sldId id="364" r:id="rId42"/>
    <p:sldId id="366" r:id="rId43"/>
    <p:sldId id="269" r:id="rId44"/>
    <p:sldId id="270" r:id="rId45"/>
    <p:sldId id="271" r:id="rId46"/>
    <p:sldId id="272" r:id="rId47"/>
    <p:sldId id="273" r:id="rId48"/>
    <p:sldId id="274" r:id="rId49"/>
    <p:sldId id="275" r:id="rId50"/>
    <p:sldId id="276" r:id="rId51"/>
    <p:sldId id="277" r:id="rId52"/>
    <p:sldId id="278" r:id="rId53"/>
    <p:sldId id="279" r:id="rId54"/>
    <p:sldId id="280" r:id="rId55"/>
    <p:sldId id="281" r:id="rId56"/>
    <p:sldId id="282" r:id="rId57"/>
    <p:sldId id="283" r:id="rId58"/>
    <p:sldId id="284" r:id="rId59"/>
    <p:sldId id="285" r:id="rId60"/>
    <p:sldId id="286" r:id="rId61"/>
    <p:sldId id="287" r:id="rId62"/>
    <p:sldId id="288" r:id="rId63"/>
    <p:sldId id="289" r:id="rId64"/>
    <p:sldId id="290" r:id="rId65"/>
    <p:sldId id="291" r:id="rId66"/>
    <p:sldId id="292" r:id="rId67"/>
    <p:sldId id="293" r:id="rId68"/>
    <p:sldId id="294" r:id="rId69"/>
    <p:sldId id="295" r:id="rId70"/>
    <p:sldId id="296" r:id="rId71"/>
    <p:sldId id="298" r:id="rId72"/>
    <p:sldId id="297" r:id="rId73"/>
    <p:sldId id="299" r:id="rId74"/>
    <p:sldId id="300" r:id="rId75"/>
    <p:sldId id="302" r:id="rId76"/>
    <p:sldId id="303" r:id="rId77"/>
    <p:sldId id="304" r:id="rId78"/>
    <p:sldId id="305" r:id="rId79"/>
    <p:sldId id="306" r:id="rId80"/>
    <p:sldId id="307" r:id="rId81"/>
    <p:sldId id="308" r:id="rId82"/>
    <p:sldId id="309" r:id="rId83"/>
    <p:sldId id="310" r:id="rId84"/>
    <p:sldId id="311" r:id="rId85"/>
    <p:sldId id="312" r:id="rId86"/>
    <p:sldId id="313" r:id="rId87"/>
    <p:sldId id="314" r:id="rId88"/>
    <p:sldId id="315" r:id="rId89"/>
    <p:sldId id="316" r:id="rId90"/>
    <p:sldId id="317" r:id="rId91"/>
    <p:sldId id="318" r:id="rId92"/>
    <p:sldId id="319" r:id="rId93"/>
    <p:sldId id="320" r:id="rId94"/>
    <p:sldId id="321" r:id="rId95"/>
    <p:sldId id="322" r:id="rId96"/>
    <p:sldId id="323" r:id="rId97"/>
    <p:sldId id="324" r:id="rId98"/>
    <p:sldId id="325" r:id="rId99"/>
    <p:sldId id="326" r:id="rId100"/>
    <p:sldId id="327" r:id="rId101"/>
    <p:sldId id="329" r:id="rId102"/>
    <p:sldId id="330" r:id="rId103"/>
    <p:sldId id="331" r:id="rId104"/>
    <p:sldId id="333" r:id="rId105"/>
    <p:sldId id="334" r:id="rId106"/>
    <p:sldId id="335" r:id="rId107"/>
    <p:sldId id="340" r:id="rId108"/>
    <p:sldId id="341" r:id="rId109"/>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998" autoAdjust="0"/>
  </p:normalViewPr>
  <p:slideViewPr>
    <p:cSldViewPr showGuides="1">
      <p:cViewPr varScale="1">
        <p:scale>
          <a:sx n="81" d="100"/>
          <a:sy n="81" d="100"/>
        </p:scale>
        <p:origin x="159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F9FA11B-C84A-4C4E-8289-D6983C9902A3}" type="datetimeFigureOut">
              <a:rPr lang="tr-TR"/>
              <a:pPr>
                <a:defRPr/>
              </a:pPr>
              <a:t>6.02.2019</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smtClean="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81DDBCE-B262-4D57-94FF-3E641E200BB7}" type="slidenum">
              <a:rPr lang="tr-TR"/>
              <a:pPr>
                <a:defRPr/>
              </a:pPr>
              <a:t>‹#›</a:t>
            </a:fld>
            <a:endParaRPr lang="tr-TR"/>
          </a:p>
        </p:txBody>
      </p:sp>
    </p:spTree>
    <p:extLst>
      <p:ext uri="{BB962C8B-B14F-4D97-AF65-F5344CB8AC3E}">
        <p14:creationId xmlns:p14="http://schemas.microsoft.com/office/powerpoint/2010/main" val="2324737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88067"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499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4AA151-4AC1-4D8D-B1C3-6F372C349003}" type="slidenum">
              <a:rPr lang="tr-TR" smtClean="0"/>
              <a:pPr fontAlgn="base">
                <a:spcBef>
                  <a:spcPct val="0"/>
                </a:spcBef>
                <a:spcAft>
                  <a:spcPct val="0"/>
                </a:spcAft>
                <a:defRPr/>
              </a:pPr>
              <a:t>1</a:t>
            </a:fld>
            <a:endParaRPr lang="tr-TR" smtClean="0"/>
          </a:p>
        </p:txBody>
      </p:sp>
    </p:spTree>
    <p:extLst>
      <p:ext uri="{BB962C8B-B14F-4D97-AF65-F5344CB8AC3E}">
        <p14:creationId xmlns:p14="http://schemas.microsoft.com/office/powerpoint/2010/main" val="905029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smtClean="0">
                <a:solidFill>
                  <a:schemeClr val="tx1"/>
                </a:solidFill>
                <a:latin typeface="+mn-lt"/>
                <a:ea typeface="+mn-ea"/>
                <a:cs typeface="+mn-cs"/>
              </a:rPr>
              <a:t>İnsanlarda 25.000 gen olduğu düşünülmekte ve</a:t>
            </a:r>
            <a:r>
              <a:rPr lang="en-US" sz="1200" kern="1200" dirty="0" smtClean="0">
                <a:solidFill>
                  <a:schemeClr val="tx1"/>
                </a:solidFill>
                <a:latin typeface="+mn-lt"/>
                <a:ea typeface="+mn-ea"/>
                <a:cs typeface="+mn-cs"/>
              </a:rPr>
              <a:t> </a:t>
            </a:r>
            <a:r>
              <a:rPr lang="tr-TR" sz="1200" b="1" kern="1200" dirty="0" smtClean="0">
                <a:solidFill>
                  <a:schemeClr val="tx1"/>
                </a:solidFill>
                <a:latin typeface="+mn-lt"/>
                <a:ea typeface="+mn-ea"/>
                <a:cs typeface="+mn-cs"/>
              </a:rPr>
              <a:t>(tık)</a:t>
            </a:r>
            <a:r>
              <a:rPr lang="en-US" sz="1200" kern="1200" dirty="0" smtClean="0">
                <a:solidFill>
                  <a:schemeClr val="tx1"/>
                </a:solidFill>
                <a:latin typeface="+mn-lt"/>
                <a:ea typeface="+mn-ea"/>
                <a:cs typeface="+mn-cs"/>
              </a:rPr>
              <a:t> </a:t>
            </a:r>
            <a:r>
              <a:rPr lang="tr-TR" sz="1200" kern="1200" dirty="0" smtClean="0">
                <a:solidFill>
                  <a:schemeClr val="tx1"/>
                </a:solidFill>
                <a:latin typeface="+mn-lt"/>
                <a:ea typeface="+mn-ea"/>
                <a:cs typeface="+mn-cs"/>
              </a:rPr>
              <a:t>tek bir nükleotidde</a:t>
            </a:r>
            <a:r>
              <a:rPr lang="tr-TR" sz="1200" kern="1200" baseline="0" dirty="0" smtClean="0">
                <a:solidFill>
                  <a:schemeClr val="tx1"/>
                </a:solidFill>
                <a:latin typeface="+mn-lt"/>
                <a:ea typeface="+mn-ea"/>
                <a:cs typeface="+mn-cs"/>
              </a:rPr>
              <a:t> meydana gelen hata mutasyon veya </a:t>
            </a:r>
            <a:r>
              <a:rPr lang="tr-TR" sz="1200" kern="1200" baseline="0" dirty="0" err="1" smtClean="0">
                <a:solidFill>
                  <a:schemeClr val="tx1"/>
                </a:solidFill>
                <a:latin typeface="+mn-lt"/>
                <a:ea typeface="+mn-ea"/>
                <a:cs typeface="+mn-cs"/>
              </a:rPr>
              <a:t>polimorfizmle</a:t>
            </a:r>
            <a:r>
              <a:rPr lang="tr-TR" sz="1200" kern="1200" baseline="0" dirty="0" smtClean="0">
                <a:solidFill>
                  <a:schemeClr val="tx1"/>
                </a:solidFill>
                <a:latin typeface="+mn-lt"/>
                <a:ea typeface="+mn-ea"/>
                <a:cs typeface="+mn-cs"/>
              </a:rPr>
              <a:t> sonuçlanmaktadır.</a:t>
            </a:r>
            <a:endParaRPr lang="tr-TR" dirty="0" smtClean="0"/>
          </a:p>
          <a:p>
            <a:endParaRPr lang="tr-TR" dirty="0"/>
          </a:p>
        </p:txBody>
      </p:sp>
      <p:sp>
        <p:nvSpPr>
          <p:cNvPr id="4" name="Slayt Numarası Yer Tutucusu 3"/>
          <p:cNvSpPr>
            <a:spLocks noGrp="1"/>
          </p:cNvSpPr>
          <p:nvPr>
            <p:ph type="sldNum" sz="quarter" idx="10"/>
          </p:nvPr>
        </p:nvSpPr>
        <p:spPr/>
        <p:txBody>
          <a:bodyPr/>
          <a:lstStyle/>
          <a:p>
            <a:fld id="{147DBD12-C9CB-4A66-A1C6-7E1F53BAD6E0}" type="slidenum">
              <a:rPr lang="tr-TR" smtClean="0"/>
              <a:pPr/>
              <a:t>10</a:t>
            </a:fld>
            <a:endParaRPr lang="tr-TR"/>
          </a:p>
        </p:txBody>
      </p:sp>
    </p:spTree>
    <p:extLst>
      <p:ext uri="{BB962C8B-B14F-4D97-AF65-F5344CB8AC3E}">
        <p14:creationId xmlns:p14="http://schemas.microsoft.com/office/powerpoint/2010/main" val="523310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68963"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2698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F26D4B-FD46-4F20-9465-F175B9947EE4}" type="slidenum">
              <a:rPr lang="tr-TR" smtClean="0"/>
              <a:pPr fontAlgn="base">
                <a:spcBef>
                  <a:spcPct val="0"/>
                </a:spcBef>
                <a:spcAft>
                  <a:spcPct val="0"/>
                </a:spcAft>
                <a:defRPr/>
              </a:pPr>
              <a:t>107</a:t>
            </a:fld>
            <a:endParaRPr lang="tr-TR" smtClean="0"/>
          </a:p>
        </p:txBody>
      </p:sp>
    </p:spTree>
    <p:extLst>
      <p:ext uri="{BB962C8B-B14F-4D97-AF65-F5344CB8AC3E}">
        <p14:creationId xmlns:p14="http://schemas.microsoft.com/office/powerpoint/2010/main" val="260381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latin typeface="+mn-lt"/>
                <a:ea typeface="+mn-ea"/>
                <a:cs typeface="+mn-cs"/>
              </a:rPr>
              <a:t>Mutasyon DNA zincirinde meydana gelen yapısal bozulma sonucu ortaya çıkmakta</a:t>
            </a:r>
            <a:r>
              <a:rPr lang="tr-TR" sz="1200" kern="1200" baseline="0" dirty="0" smtClean="0">
                <a:solidFill>
                  <a:schemeClr val="tx1"/>
                </a:solidFill>
                <a:latin typeface="+mn-lt"/>
                <a:ea typeface="+mn-ea"/>
                <a:cs typeface="+mn-cs"/>
              </a:rPr>
              <a:t> ve </a:t>
            </a:r>
            <a:r>
              <a:rPr lang="tr-TR" sz="1200" kern="1200" baseline="0" dirty="0" err="1" smtClean="0">
                <a:solidFill>
                  <a:schemeClr val="tx1"/>
                </a:solidFill>
                <a:latin typeface="+mn-lt"/>
                <a:ea typeface="+mn-ea"/>
                <a:cs typeface="+mn-cs"/>
              </a:rPr>
              <a:t>fenotipe</a:t>
            </a:r>
            <a:r>
              <a:rPr lang="tr-TR" sz="1200" kern="1200" baseline="0" dirty="0" smtClean="0">
                <a:solidFill>
                  <a:schemeClr val="tx1"/>
                </a:solidFill>
                <a:latin typeface="+mn-lt"/>
                <a:ea typeface="+mn-ea"/>
                <a:cs typeface="+mn-cs"/>
              </a:rPr>
              <a:t> (yani canlının dış görünüşüne) etki etmektedir. </a:t>
            </a:r>
            <a:endParaRPr lang="tr-TR" dirty="0"/>
          </a:p>
        </p:txBody>
      </p:sp>
      <p:sp>
        <p:nvSpPr>
          <p:cNvPr id="4" name="Slayt Numarası Yer Tutucusu 3"/>
          <p:cNvSpPr>
            <a:spLocks noGrp="1"/>
          </p:cNvSpPr>
          <p:nvPr>
            <p:ph type="sldNum" sz="quarter" idx="10"/>
          </p:nvPr>
        </p:nvSpPr>
        <p:spPr/>
        <p:txBody>
          <a:bodyPr/>
          <a:lstStyle/>
          <a:p>
            <a:fld id="{147DBD12-C9CB-4A66-A1C6-7E1F53BAD6E0}" type="slidenum">
              <a:rPr lang="tr-TR" smtClean="0"/>
              <a:pPr/>
              <a:t>12</a:t>
            </a:fld>
            <a:endParaRPr lang="tr-TR"/>
          </a:p>
        </p:txBody>
      </p:sp>
    </p:spTree>
    <p:extLst>
      <p:ext uri="{BB962C8B-B14F-4D97-AF65-F5344CB8AC3E}">
        <p14:creationId xmlns:p14="http://schemas.microsoft.com/office/powerpoint/2010/main" val="944829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smtClean="0">
                <a:solidFill>
                  <a:schemeClr val="tx1"/>
                </a:solidFill>
                <a:latin typeface="+mn-lt"/>
                <a:ea typeface="+mn-ea"/>
                <a:cs typeface="+mn-cs"/>
              </a:rPr>
              <a:t>Tüm insanların nükleotid diziliminin %99.9’u birbirinin aynıdır. Gen dizilimindeki %0.1’lik farklılık, yani varyasyon insanlar arasındaki çeşitliliğin genetik kökenini açıklar. </a:t>
            </a:r>
            <a:r>
              <a:rPr lang="tr-TR" sz="1200" b="1" i="0" u="none" strike="noStrike" kern="1200" baseline="0" dirty="0" smtClean="0">
                <a:solidFill>
                  <a:schemeClr val="tx1"/>
                </a:solidFill>
                <a:latin typeface="+mn-lt"/>
                <a:ea typeface="+mn-ea"/>
                <a:cs typeface="+mn-cs"/>
              </a:rPr>
              <a:t>(tık) </a:t>
            </a:r>
            <a:r>
              <a:rPr lang="tr-TR" sz="1200" b="0" i="0" u="none" strike="noStrike" kern="1200" baseline="0" dirty="0" smtClean="0">
                <a:solidFill>
                  <a:schemeClr val="tx1"/>
                </a:solidFill>
                <a:latin typeface="+mn-lt"/>
                <a:ea typeface="+mn-ea"/>
                <a:cs typeface="+mn-cs"/>
              </a:rPr>
              <a:t>İnsanlardaki %0.1’lik farklılık her birimizi eşsiz kılar.</a:t>
            </a:r>
            <a:endParaRPr lang="tr-TR" dirty="0"/>
          </a:p>
        </p:txBody>
      </p:sp>
      <p:sp>
        <p:nvSpPr>
          <p:cNvPr id="4" name="Slayt Numarası Yer Tutucusu 3"/>
          <p:cNvSpPr>
            <a:spLocks noGrp="1"/>
          </p:cNvSpPr>
          <p:nvPr>
            <p:ph type="sldNum" sz="quarter" idx="10"/>
          </p:nvPr>
        </p:nvSpPr>
        <p:spPr/>
        <p:txBody>
          <a:bodyPr/>
          <a:lstStyle/>
          <a:p>
            <a:fld id="{147DBD12-C9CB-4A66-A1C6-7E1F53BAD6E0}" type="slidenum">
              <a:rPr lang="tr-TR" smtClean="0"/>
              <a:pPr/>
              <a:t>13</a:t>
            </a:fld>
            <a:endParaRPr lang="tr-TR"/>
          </a:p>
        </p:txBody>
      </p:sp>
    </p:spTree>
    <p:extLst>
      <p:ext uri="{BB962C8B-B14F-4D97-AF65-F5344CB8AC3E}">
        <p14:creationId xmlns:p14="http://schemas.microsoft.com/office/powerpoint/2010/main" val="2199495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smtClean="0">
                <a:solidFill>
                  <a:schemeClr val="tx1"/>
                </a:solidFill>
                <a:latin typeface="+mn-lt"/>
                <a:ea typeface="+mn-ea"/>
                <a:cs typeface="+mn-cs"/>
              </a:rPr>
              <a:t>PCR günümüzde genetik analizlerin altın standardıdır ve DNA zincirinin canlı organizma dışında uygun koşullar altında çoğaltılması esasına dayanmaktadır. </a:t>
            </a:r>
            <a:endParaRPr lang="tr-TR" dirty="0" smtClean="0"/>
          </a:p>
          <a:p>
            <a:endParaRPr lang="tr-TR" dirty="0"/>
          </a:p>
        </p:txBody>
      </p:sp>
      <p:sp>
        <p:nvSpPr>
          <p:cNvPr id="4" name="Slayt Numarası Yer Tutucusu 3"/>
          <p:cNvSpPr>
            <a:spLocks noGrp="1"/>
          </p:cNvSpPr>
          <p:nvPr>
            <p:ph type="sldNum" sz="quarter" idx="10"/>
          </p:nvPr>
        </p:nvSpPr>
        <p:spPr/>
        <p:txBody>
          <a:bodyPr/>
          <a:lstStyle/>
          <a:p>
            <a:fld id="{147DBD12-C9CB-4A66-A1C6-7E1F53BAD6E0}" type="slidenum">
              <a:rPr lang="tr-TR" smtClean="0"/>
              <a:pPr/>
              <a:t>14</a:t>
            </a:fld>
            <a:endParaRPr lang="tr-TR"/>
          </a:p>
        </p:txBody>
      </p:sp>
    </p:spTree>
    <p:extLst>
      <p:ext uri="{BB962C8B-B14F-4D97-AF65-F5344CB8AC3E}">
        <p14:creationId xmlns:p14="http://schemas.microsoft.com/office/powerpoint/2010/main" val="2632027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Hemen</a:t>
            </a:r>
            <a:r>
              <a:rPr lang="tr-TR" baseline="0" dirty="0" smtClean="0"/>
              <a:t> hepimizi </a:t>
            </a:r>
            <a:r>
              <a:rPr lang="tr-TR" baseline="0" dirty="0" err="1" smtClean="0"/>
              <a:t>homozigot</a:t>
            </a:r>
            <a:r>
              <a:rPr lang="tr-TR" baseline="0" dirty="0" smtClean="0"/>
              <a:t> ve </a:t>
            </a:r>
            <a:r>
              <a:rPr lang="tr-TR" baseline="0" dirty="0" err="1" smtClean="0"/>
              <a:t>heterozigot</a:t>
            </a:r>
            <a:r>
              <a:rPr lang="tr-TR" baseline="0" dirty="0" smtClean="0"/>
              <a:t> terimlerine aşinayız…</a:t>
            </a:r>
            <a:endParaRPr lang="tr-TR" dirty="0"/>
          </a:p>
        </p:txBody>
      </p:sp>
      <p:sp>
        <p:nvSpPr>
          <p:cNvPr id="4" name="3 Slayt Numarası Yer Tutucusu"/>
          <p:cNvSpPr>
            <a:spLocks noGrp="1"/>
          </p:cNvSpPr>
          <p:nvPr>
            <p:ph type="sldNum" sz="quarter" idx="10"/>
          </p:nvPr>
        </p:nvSpPr>
        <p:spPr/>
        <p:txBody>
          <a:bodyPr/>
          <a:lstStyle/>
          <a:p>
            <a:fld id="{A38ABF48-80CD-4C6A-9072-D2899F424B7E}" type="slidenum">
              <a:rPr lang="tr-TR" smtClean="0"/>
              <a:pPr/>
              <a:t>15</a:t>
            </a:fld>
            <a:endParaRPr lang="tr-TR"/>
          </a:p>
        </p:txBody>
      </p:sp>
    </p:spTree>
    <p:extLst>
      <p:ext uri="{BB962C8B-B14F-4D97-AF65-F5344CB8AC3E}">
        <p14:creationId xmlns:p14="http://schemas.microsoft.com/office/powerpoint/2010/main" val="2428509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Yine</a:t>
            </a:r>
            <a:r>
              <a:rPr lang="tr-TR" baseline="0" dirty="0" smtClean="0"/>
              <a:t> de k</a:t>
            </a:r>
            <a:r>
              <a:rPr lang="tr-TR" dirty="0" smtClean="0"/>
              <a:t>ısaca</a:t>
            </a:r>
            <a:r>
              <a:rPr lang="tr-TR" baseline="0" dirty="0" smtClean="0"/>
              <a:t> özetlemek gerekirse, anne ve babamızdan aldığımız kromozomlarımızın aynı bölgelerinde aynı genler bulunur. Farklı özelliklerimizi ortaya çıkaran bu komşu genlere “</a:t>
            </a:r>
            <a:r>
              <a:rPr lang="tr-TR" baseline="0" dirty="0" err="1" smtClean="0"/>
              <a:t>alel</a:t>
            </a:r>
            <a:r>
              <a:rPr lang="tr-TR" baseline="0" dirty="0" smtClean="0"/>
              <a:t>” adı verilir ve her ikisinin aynı olması veya birinin diğerine göre baskın olması ile fiziksel özelliklerimiz şekillenmektedir.</a:t>
            </a:r>
            <a:endParaRPr lang="tr-TR" dirty="0"/>
          </a:p>
        </p:txBody>
      </p:sp>
      <p:sp>
        <p:nvSpPr>
          <p:cNvPr id="4" name="3 Slayt Numarası Yer Tutucusu"/>
          <p:cNvSpPr>
            <a:spLocks noGrp="1"/>
          </p:cNvSpPr>
          <p:nvPr>
            <p:ph type="sldNum" sz="quarter" idx="10"/>
          </p:nvPr>
        </p:nvSpPr>
        <p:spPr/>
        <p:txBody>
          <a:bodyPr/>
          <a:lstStyle/>
          <a:p>
            <a:fld id="{147DBD12-C9CB-4A66-A1C6-7E1F53BAD6E0}" type="slidenum">
              <a:rPr lang="tr-TR" smtClean="0"/>
              <a:pPr/>
              <a:t>16</a:t>
            </a:fld>
            <a:endParaRPr lang="tr-TR"/>
          </a:p>
        </p:txBody>
      </p:sp>
    </p:spTree>
    <p:extLst>
      <p:ext uri="{BB962C8B-B14F-4D97-AF65-F5344CB8AC3E}">
        <p14:creationId xmlns:p14="http://schemas.microsoft.com/office/powerpoint/2010/main" val="178965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Peki biz bir genin </a:t>
            </a:r>
            <a:r>
              <a:rPr lang="tr-TR" dirty="0" err="1" smtClean="0"/>
              <a:t>mutant</a:t>
            </a:r>
            <a:r>
              <a:rPr lang="tr-TR" baseline="0" dirty="0" smtClean="0"/>
              <a:t> veya </a:t>
            </a:r>
            <a:r>
              <a:rPr lang="tr-TR" baseline="0" dirty="0" err="1" smtClean="0"/>
              <a:t>polimorfik</a:t>
            </a:r>
            <a:r>
              <a:rPr lang="tr-TR" baseline="0" dirty="0" smtClean="0"/>
              <a:t> olup olmadığını nasıl anlayabiliriz? </a:t>
            </a:r>
            <a:r>
              <a:rPr lang="tr-TR" sz="1200" b="0" i="0" kern="1200" dirty="0" smtClean="0">
                <a:solidFill>
                  <a:schemeClr val="tx1"/>
                </a:solidFill>
                <a:effectLst/>
                <a:latin typeface="+mn-lt"/>
                <a:ea typeface="+mn-ea"/>
                <a:cs typeface="+mn-cs"/>
              </a:rPr>
              <a:t>PCR ile çoğaltılan</a:t>
            </a:r>
            <a:r>
              <a:rPr lang="tr-TR" sz="1200" b="0" i="0" kern="1200" baseline="0" dirty="0" smtClean="0">
                <a:solidFill>
                  <a:schemeClr val="tx1"/>
                </a:solidFill>
                <a:effectLst/>
                <a:latin typeface="+mn-lt"/>
                <a:ea typeface="+mn-ea"/>
                <a:cs typeface="+mn-cs"/>
              </a:rPr>
              <a:t> </a:t>
            </a:r>
            <a:r>
              <a:rPr lang="tr-TR" sz="1200" b="0" i="0" kern="1200" dirty="0" smtClean="0">
                <a:solidFill>
                  <a:schemeClr val="tx1"/>
                </a:solidFill>
                <a:effectLst/>
                <a:latin typeface="+mn-lt"/>
                <a:ea typeface="+mn-ea"/>
                <a:cs typeface="+mn-cs"/>
              </a:rPr>
              <a:t>DNA parçalarını belli bir nükleotid sırasından kesen enzime "kesici enzim" adı verilmektedir. Eğer enzim zinciri tanıyor ve belirlenen bölgeden kesebiliyorsa DNA normal, bir başka değişle </a:t>
            </a:r>
            <a:r>
              <a:rPr lang="tr-TR" sz="1200" b="1" i="0" kern="1200" dirty="0" smtClean="0">
                <a:solidFill>
                  <a:schemeClr val="tx1"/>
                </a:solidFill>
                <a:effectLst/>
                <a:latin typeface="+mn-lt"/>
                <a:ea typeface="+mn-ea"/>
                <a:cs typeface="+mn-cs"/>
              </a:rPr>
              <a:t>(tık) </a:t>
            </a:r>
            <a:r>
              <a:rPr lang="tr-TR" sz="1200" b="0" i="0" kern="1200" dirty="0" smtClean="0">
                <a:solidFill>
                  <a:schemeClr val="tx1"/>
                </a:solidFill>
                <a:effectLst/>
                <a:latin typeface="+mn-lt"/>
                <a:ea typeface="+mn-ea"/>
                <a:cs typeface="+mn-cs"/>
              </a:rPr>
              <a:t>WILD TYPE  olarak adlandırılır </a:t>
            </a:r>
            <a:r>
              <a:rPr lang="tr-TR" sz="1200" b="1" i="0" kern="1200" dirty="0" smtClean="0">
                <a:solidFill>
                  <a:schemeClr val="tx1"/>
                </a:solidFill>
                <a:effectLst/>
                <a:latin typeface="+mn-lt"/>
                <a:ea typeface="+mn-ea"/>
                <a:cs typeface="+mn-cs"/>
              </a:rPr>
              <a:t>(tık) </a:t>
            </a:r>
            <a:r>
              <a:rPr lang="tr-TR" sz="1200" b="0" i="0" kern="1200" dirty="0" smtClean="0">
                <a:solidFill>
                  <a:schemeClr val="tx1"/>
                </a:solidFill>
                <a:effectLst/>
                <a:latin typeface="+mn-lt"/>
                <a:ea typeface="+mn-ea"/>
                <a:cs typeface="+mn-cs"/>
              </a:rPr>
              <a:t>Eğer zincirdeki tek bir nükleotid farklı ise ve enzim kesemiyorsa DNA </a:t>
            </a:r>
            <a:r>
              <a:rPr lang="tr-TR" sz="1200" b="0" i="0" kern="1200" dirty="0" err="1" smtClean="0">
                <a:solidFill>
                  <a:schemeClr val="tx1"/>
                </a:solidFill>
                <a:effectLst/>
                <a:latin typeface="+mn-lt"/>
                <a:ea typeface="+mn-ea"/>
                <a:cs typeface="+mn-cs"/>
              </a:rPr>
              <a:t>heterozigot</a:t>
            </a:r>
            <a:r>
              <a:rPr lang="tr-TR" sz="1200" b="0" i="0" kern="1200" dirty="0" smtClean="0">
                <a:solidFill>
                  <a:schemeClr val="tx1"/>
                </a:solidFill>
                <a:effectLst/>
                <a:latin typeface="+mn-lt"/>
                <a:ea typeface="+mn-ea"/>
                <a:cs typeface="+mn-cs"/>
              </a:rPr>
              <a:t> olarak adlandırılır. </a:t>
            </a:r>
            <a:r>
              <a:rPr lang="tr-TR" sz="1200" b="1" i="0" kern="1200" dirty="0" smtClean="0">
                <a:solidFill>
                  <a:schemeClr val="tx1"/>
                </a:solidFill>
                <a:effectLst/>
                <a:latin typeface="+mn-lt"/>
                <a:ea typeface="+mn-ea"/>
                <a:cs typeface="+mn-cs"/>
              </a:rPr>
              <a:t>(tık) </a:t>
            </a:r>
            <a:r>
              <a:rPr lang="tr-TR" sz="1200" b="0" i="0" kern="1200" dirty="0" smtClean="0">
                <a:solidFill>
                  <a:schemeClr val="tx1"/>
                </a:solidFill>
                <a:effectLst/>
                <a:latin typeface="+mn-lt"/>
                <a:ea typeface="+mn-ea"/>
                <a:cs typeface="+mn-cs"/>
              </a:rPr>
              <a:t>Eğer karşılıklı gelen her iki nükleotid de farklıysa enzim yine başarısız olur ve DNA'da mutasyon varlığından söz edilebilir. Bir başka değişle DNA büyük bir tehlike altındadır...</a:t>
            </a:r>
            <a:endParaRPr lang="tr-TR" dirty="0"/>
          </a:p>
        </p:txBody>
      </p:sp>
      <p:sp>
        <p:nvSpPr>
          <p:cNvPr id="4" name="Slayt Numarası Yer Tutucusu 3"/>
          <p:cNvSpPr>
            <a:spLocks noGrp="1"/>
          </p:cNvSpPr>
          <p:nvPr>
            <p:ph type="sldNum" sz="quarter" idx="10"/>
          </p:nvPr>
        </p:nvSpPr>
        <p:spPr/>
        <p:txBody>
          <a:bodyPr/>
          <a:lstStyle/>
          <a:p>
            <a:fld id="{147DBD12-C9CB-4A66-A1C6-7E1F53BAD6E0}" type="slidenum">
              <a:rPr lang="tr-TR" smtClean="0"/>
              <a:pPr/>
              <a:t>17</a:t>
            </a:fld>
            <a:endParaRPr lang="tr-TR"/>
          </a:p>
        </p:txBody>
      </p:sp>
    </p:spTree>
    <p:extLst>
      <p:ext uri="{BB962C8B-B14F-4D97-AF65-F5344CB8AC3E}">
        <p14:creationId xmlns:p14="http://schemas.microsoft.com/office/powerpoint/2010/main" val="556048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5837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r>
              <a:rPr lang="tr-TR" b="0" dirty="0" err="1" smtClean="0"/>
              <a:t>Hardy</a:t>
            </a:r>
            <a:r>
              <a:rPr lang="tr-TR" b="0" dirty="0" smtClean="0"/>
              <a:t> </a:t>
            </a:r>
            <a:r>
              <a:rPr lang="tr-TR" b="0" dirty="0" err="1" smtClean="0"/>
              <a:t>Weinberg’e</a:t>
            </a:r>
            <a:r>
              <a:rPr lang="tr-TR" b="0" dirty="0" smtClean="0"/>
              <a:t> göre bu gende hep aynı </a:t>
            </a:r>
            <a:r>
              <a:rPr lang="tr-TR" b="0" dirty="0" err="1" smtClean="0"/>
              <a:t>sayısa</a:t>
            </a:r>
            <a:r>
              <a:rPr lang="tr-TR" b="0" dirty="0" smtClean="0"/>
              <a:t> </a:t>
            </a:r>
            <a:r>
              <a:rPr lang="tr-TR" b="0" dirty="0" err="1" smtClean="0"/>
              <a:t>nükeotid</a:t>
            </a:r>
            <a:r>
              <a:rPr lang="tr-TR" b="0" baseline="0" dirty="0" smtClean="0"/>
              <a:t> çiftleri olmalıdır! </a:t>
            </a:r>
            <a:r>
              <a:rPr lang="tr-TR" b="1" baseline="0" dirty="0" smtClean="0"/>
              <a:t>(TIK) </a:t>
            </a:r>
            <a:r>
              <a:rPr lang="tr-TR" b="0" baseline="0" dirty="0" smtClean="0"/>
              <a:t>Ancak analizlerimiz sonucunda 677. nükleotid olan </a:t>
            </a:r>
            <a:r>
              <a:rPr lang="tr-TR" b="0" baseline="0" dirty="0" err="1" smtClean="0"/>
              <a:t>SİTOZİN’in</a:t>
            </a:r>
            <a:r>
              <a:rPr lang="tr-TR" b="0" baseline="0" dirty="0" smtClean="0"/>
              <a:t> dudak damak yarıklı bireylerde sıklıkla TİMİN ile yer değiştirdiğini tespit ettik…</a:t>
            </a:r>
            <a:endParaRPr lang="tr-TR" dirty="0" smtClean="0"/>
          </a:p>
        </p:txBody>
      </p:sp>
      <p:sp>
        <p:nvSpPr>
          <p:cNvPr id="4" name="3 Slayt Numarası Yer Tutucusu"/>
          <p:cNvSpPr>
            <a:spLocks noGrp="1"/>
          </p:cNvSpPr>
          <p:nvPr>
            <p:ph type="sldNum" sz="quarter" idx="5"/>
          </p:nvPr>
        </p:nvSpPr>
        <p:spPr/>
        <p:txBody>
          <a:bodyPr/>
          <a:lstStyle/>
          <a:p>
            <a:pPr>
              <a:defRPr/>
            </a:pPr>
            <a:fld id="{DB2C94AF-DB63-4329-9417-C755FEC23DD8}" type="slidenum">
              <a:rPr lang="tr-TR" smtClean="0"/>
              <a:pPr>
                <a:defRPr/>
              </a:pPr>
              <a:t>18</a:t>
            </a:fld>
            <a:endParaRPr lang="tr-TR"/>
          </a:p>
        </p:txBody>
      </p:sp>
    </p:spTree>
    <p:extLst>
      <p:ext uri="{BB962C8B-B14F-4D97-AF65-F5344CB8AC3E}">
        <p14:creationId xmlns:p14="http://schemas.microsoft.com/office/powerpoint/2010/main" val="1640907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DNA izolasyonları, 200 µl </a:t>
            </a:r>
            <a:r>
              <a:rPr lang="tr-TR" sz="1200" kern="1200" dirty="0" err="1" smtClean="0">
                <a:solidFill>
                  <a:schemeClr val="tx1"/>
                </a:solidFill>
                <a:effectLst/>
                <a:latin typeface="+mn-lt"/>
                <a:ea typeface="+mn-ea"/>
                <a:cs typeface="+mn-cs"/>
              </a:rPr>
              <a:t>periferik</a:t>
            </a:r>
            <a:r>
              <a:rPr lang="tr-TR" sz="1200" kern="1200" dirty="0" smtClean="0">
                <a:solidFill>
                  <a:schemeClr val="tx1"/>
                </a:solidFill>
                <a:effectLst/>
                <a:latin typeface="+mn-lt"/>
                <a:ea typeface="+mn-ea"/>
                <a:cs typeface="+mn-cs"/>
              </a:rPr>
              <a:t> kan örneklerinden, </a:t>
            </a:r>
            <a:r>
              <a:rPr lang="tr-TR" sz="1200" kern="1200" dirty="0" err="1" smtClean="0">
                <a:solidFill>
                  <a:schemeClr val="tx1"/>
                </a:solidFill>
                <a:effectLst/>
                <a:latin typeface="+mn-lt"/>
                <a:ea typeface="+mn-ea"/>
                <a:cs typeface="+mn-cs"/>
              </a:rPr>
              <a:t>QIAamp</a:t>
            </a:r>
            <a:r>
              <a:rPr lang="tr-TR" sz="1200" kern="1200" dirty="0" smtClean="0">
                <a:solidFill>
                  <a:schemeClr val="tx1"/>
                </a:solidFill>
                <a:effectLst/>
                <a:latin typeface="+mn-lt"/>
                <a:ea typeface="+mn-ea"/>
                <a:cs typeface="+mn-cs"/>
              </a:rPr>
              <a:t> DNA Blood Mini Kit kullanılarak yapılmış ve PCR (</a:t>
            </a:r>
            <a:r>
              <a:rPr lang="tr-TR" sz="1200" kern="1200" dirty="0" err="1" smtClean="0">
                <a:solidFill>
                  <a:schemeClr val="tx1"/>
                </a:solidFill>
                <a:effectLst/>
                <a:latin typeface="+mn-lt"/>
                <a:ea typeface="+mn-ea"/>
                <a:cs typeface="+mn-cs"/>
              </a:rPr>
              <a:t>polimeraz</a:t>
            </a:r>
            <a:r>
              <a:rPr lang="tr-TR" sz="1200" kern="1200" dirty="0" smtClean="0">
                <a:solidFill>
                  <a:schemeClr val="tx1"/>
                </a:solidFill>
                <a:effectLst/>
                <a:latin typeface="+mn-lt"/>
                <a:ea typeface="+mn-ea"/>
                <a:cs typeface="+mn-cs"/>
              </a:rPr>
              <a:t> zincir reaksiyonu) aşamasına kadar -20</a:t>
            </a:r>
            <a:r>
              <a:rPr lang="tr-TR" sz="1200" kern="1200" baseline="30000" dirty="0" smtClean="0">
                <a:solidFill>
                  <a:schemeClr val="tx1"/>
                </a:solidFill>
                <a:effectLst/>
                <a:latin typeface="+mn-lt"/>
                <a:ea typeface="+mn-ea"/>
                <a:cs typeface="+mn-cs"/>
              </a:rPr>
              <a:t>0</a:t>
            </a:r>
            <a:r>
              <a:rPr lang="tr-TR" sz="1200" kern="1200" dirty="0" smtClean="0">
                <a:solidFill>
                  <a:schemeClr val="tx1"/>
                </a:solidFill>
                <a:effectLst/>
                <a:latin typeface="+mn-lt"/>
                <a:ea typeface="+mn-ea"/>
                <a:cs typeface="+mn-cs"/>
              </a:rPr>
              <a:t> C saklanmıştır. </a:t>
            </a:r>
            <a:endParaRPr lang="en-US" dirty="0" smtClean="0"/>
          </a:p>
          <a:p>
            <a:endParaRPr lang="tr-TR" dirty="0"/>
          </a:p>
        </p:txBody>
      </p:sp>
      <p:sp>
        <p:nvSpPr>
          <p:cNvPr id="4" name="Slayt Numarası Yer Tutucusu 3"/>
          <p:cNvSpPr>
            <a:spLocks noGrp="1"/>
          </p:cNvSpPr>
          <p:nvPr>
            <p:ph type="sldNum" sz="quarter" idx="10"/>
          </p:nvPr>
        </p:nvSpPr>
        <p:spPr/>
        <p:txBody>
          <a:bodyPr/>
          <a:lstStyle/>
          <a:p>
            <a:fld id="{147DBD12-C9CB-4A66-A1C6-7E1F53BAD6E0}" type="slidenum">
              <a:rPr lang="tr-TR" smtClean="0"/>
              <a:pPr/>
              <a:t>19</a:t>
            </a:fld>
            <a:endParaRPr lang="tr-TR"/>
          </a:p>
        </p:txBody>
      </p:sp>
    </p:spTree>
    <p:extLst>
      <p:ext uri="{BB962C8B-B14F-4D97-AF65-F5344CB8AC3E}">
        <p14:creationId xmlns:p14="http://schemas.microsoft.com/office/powerpoint/2010/main" val="1050200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smtClean="0">
                <a:solidFill>
                  <a:schemeClr val="tx1"/>
                </a:solidFill>
                <a:effectLst/>
                <a:latin typeface="+mn-lt"/>
                <a:ea typeface="+mn-ea"/>
                <a:cs typeface="+mn-cs"/>
              </a:rPr>
              <a:t>MSX1 ve PAX9 genlerinin 6 adet protein kodlayan </a:t>
            </a:r>
            <a:r>
              <a:rPr lang="tr-TR" sz="1200" kern="1200" dirty="0" err="1" smtClean="0">
                <a:solidFill>
                  <a:schemeClr val="tx1"/>
                </a:solidFill>
                <a:effectLst/>
                <a:latin typeface="+mn-lt"/>
                <a:ea typeface="+mn-ea"/>
                <a:cs typeface="+mn-cs"/>
              </a:rPr>
              <a:t>ekzonu</a:t>
            </a:r>
            <a:r>
              <a:rPr lang="tr-TR" sz="1200" kern="1200" dirty="0" smtClean="0">
                <a:solidFill>
                  <a:schemeClr val="tx1"/>
                </a:solidFill>
                <a:effectLst/>
                <a:latin typeface="+mn-lt"/>
                <a:ea typeface="+mn-ea"/>
                <a:cs typeface="+mn-cs"/>
              </a:rPr>
              <a:t> için hem ileri hem geri PCR </a:t>
            </a:r>
            <a:r>
              <a:rPr lang="tr-TR" sz="1200" kern="1200" dirty="0" err="1" smtClean="0">
                <a:solidFill>
                  <a:schemeClr val="tx1"/>
                </a:solidFill>
                <a:effectLst/>
                <a:latin typeface="+mn-lt"/>
                <a:ea typeface="+mn-ea"/>
                <a:cs typeface="+mn-cs"/>
              </a:rPr>
              <a:t>primerleri</a:t>
            </a:r>
            <a:r>
              <a:rPr lang="tr-TR" sz="1200" kern="1200" dirty="0" smtClean="0">
                <a:solidFill>
                  <a:schemeClr val="tx1"/>
                </a:solidFill>
                <a:effectLst/>
                <a:latin typeface="+mn-lt"/>
                <a:ea typeface="+mn-ea"/>
                <a:cs typeface="+mn-cs"/>
              </a:rPr>
              <a:t> tasarlanmıştır. </a:t>
            </a:r>
            <a:endParaRPr lang="tr-TR" dirty="0"/>
          </a:p>
        </p:txBody>
      </p:sp>
      <p:sp>
        <p:nvSpPr>
          <p:cNvPr id="4" name="Slayt Numarası Yer Tutucusu 3"/>
          <p:cNvSpPr>
            <a:spLocks noGrp="1"/>
          </p:cNvSpPr>
          <p:nvPr>
            <p:ph type="sldNum" sz="quarter" idx="10"/>
          </p:nvPr>
        </p:nvSpPr>
        <p:spPr/>
        <p:txBody>
          <a:bodyPr/>
          <a:lstStyle/>
          <a:p>
            <a:fld id="{147DBD12-C9CB-4A66-A1C6-7E1F53BAD6E0}" type="slidenum">
              <a:rPr lang="tr-TR" smtClean="0"/>
              <a:pPr/>
              <a:t>20</a:t>
            </a:fld>
            <a:endParaRPr lang="tr-TR"/>
          </a:p>
        </p:txBody>
      </p:sp>
    </p:spTree>
    <p:extLst>
      <p:ext uri="{BB962C8B-B14F-4D97-AF65-F5344CB8AC3E}">
        <p14:creationId xmlns:p14="http://schemas.microsoft.com/office/powerpoint/2010/main" val="1050200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8909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602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D774D9-72BA-4F80-8EDF-80A943604DF3}" type="slidenum">
              <a:rPr lang="tr-TR" smtClean="0"/>
              <a:pPr fontAlgn="base">
                <a:spcBef>
                  <a:spcPct val="0"/>
                </a:spcBef>
                <a:spcAft>
                  <a:spcPct val="0"/>
                </a:spcAft>
                <a:defRPr/>
              </a:pPr>
              <a:t>2</a:t>
            </a:fld>
            <a:endParaRPr lang="tr-TR" smtClean="0"/>
          </a:p>
        </p:txBody>
      </p:sp>
    </p:spTree>
    <p:extLst>
      <p:ext uri="{BB962C8B-B14F-4D97-AF65-F5344CB8AC3E}">
        <p14:creationId xmlns:p14="http://schemas.microsoft.com/office/powerpoint/2010/main" val="360465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dirty="0" err="1" smtClean="0">
                <a:solidFill>
                  <a:schemeClr val="tx1"/>
                </a:solidFill>
                <a:effectLst/>
                <a:latin typeface="+mn-lt"/>
                <a:ea typeface="+mn-ea"/>
                <a:cs typeface="+mn-cs"/>
              </a:rPr>
              <a:t>Pürifiye</a:t>
            </a:r>
            <a:r>
              <a:rPr lang="tr-TR" sz="1200" kern="1200" dirty="0" smtClean="0">
                <a:solidFill>
                  <a:schemeClr val="tx1"/>
                </a:solidFill>
                <a:effectLst/>
                <a:latin typeface="+mn-lt"/>
                <a:ea typeface="+mn-ea"/>
                <a:cs typeface="+mn-cs"/>
              </a:rPr>
              <a:t> sekans ürünlerinin </a:t>
            </a:r>
            <a:r>
              <a:rPr lang="tr-TR" sz="1200" kern="1200" dirty="0" err="1" smtClean="0">
                <a:solidFill>
                  <a:schemeClr val="tx1"/>
                </a:solidFill>
                <a:effectLst/>
                <a:latin typeface="+mn-lt"/>
                <a:ea typeface="+mn-ea"/>
                <a:cs typeface="+mn-cs"/>
              </a:rPr>
              <a:t>kapiller</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elektroforez</a:t>
            </a:r>
            <a:r>
              <a:rPr lang="tr-TR" sz="1200" kern="1200" dirty="0" smtClean="0">
                <a:solidFill>
                  <a:schemeClr val="tx1"/>
                </a:solidFill>
                <a:effectLst/>
                <a:latin typeface="+mn-lt"/>
                <a:ea typeface="+mn-ea"/>
                <a:cs typeface="+mn-cs"/>
              </a:rPr>
              <a:t> işlemi ise, ABI 3130 (</a:t>
            </a:r>
            <a:r>
              <a:rPr lang="tr-TR" sz="1200" kern="1200" dirty="0" err="1" smtClean="0">
                <a:solidFill>
                  <a:schemeClr val="tx1"/>
                </a:solidFill>
                <a:effectLst/>
                <a:latin typeface="+mn-lt"/>
                <a:ea typeface="+mn-ea"/>
                <a:cs typeface="+mn-cs"/>
              </a:rPr>
              <a:t>Applied</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Biosystems</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Inc</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kapiller</a:t>
            </a:r>
            <a:r>
              <a:rPr lang="tr-TR" sz="1200" kern="1200" dirty="0" smtClean="0">
                <a:solidFill>
                  <a:schemeClr val="tx1"/>
                </a:solidFill>
                <a:effectLst/>
                <a:latin typeface="+mn-lt"/>
                <a:ea typeface="+mn-ea"/>
                <a:cs typeface="+mn-cs"/>
              </a:rPr>
              <a:t> </a:t>
            </a:r>
            <a:r>
              <a:rPr lang="tr-TR" sz="1200" kern="1200" dirty="0" err="1" smtClean="0">
                <a:solidFill>
                  <a:schemeClr val="tx1"/>
                </a:solidFill>
                <a:effectLst/>
                <a:latin typeface="+mn-lt"/>
                <a:ea typeface="+mn-ea"/>
                <a:cs typeface="+mn-cs"/>
              </a:rPr>
              <a:t>elektroforez</a:t>
            </a:r>
            <a:r>
              <a:rPr lang="tr-TR" sz="1200" kern="1200" dirty="0" smtClean="0">
                <a:solidFill>
                  <a:schemeClr val="tx1"/>
                </a:solidFill>
                <a:effectLst/>
                <a:latin typeface="+mn-lt"/>
                <a:ea typeface="+mn-ea"/>
                <a:cs typeface="+mn-cs"/>
              </a:rPr>
              <a:t> cihazı kullanılarak ve aynı şekilde üretici firma protokolüne uygun olarak gerçekleştirilmiştir. </a:t>
            </a:r>
            <a:endParaRPr lang="en-US" dirty="0" smtClean="0"/>
          </a:p>
          <a:p>
            <a:endParaRPr lang="tr-TR" dirty="0"/>
          </a:p>
        </p:txBody>
      </p:sp>
      <p:sp>
        <p:nvSpPr>
          <p:cNvPr id="4" name="Slayt Numarası Yer Tutucusu 3"/>
          <p:cNvSpPr>
            <a:spLocks noGrp="1"/>
          </p:cNvSpPr>
          <p:nvPr>
            <p:ph type="sldNum" sz="quarter" idx="10"/>
          </p:nvPr>
        </p:nvSpPr>
        <p:spPr/>
        <p:txBody>
          <a:bodyPr/>
          <a:lstStyle/>
          <a:p>
            <a:fld id="{147DBD12-C9CB-4A66-A1C6-7E1F53BAD6E0}" type="slidenum">
              <a:rPr lang="tr-TR" smtClean="0"/>
              <a:pPr/>
              <a:t>21</a:t>
            </a:fld>
            <a:endParaRPr lang="tr-TR"/>
          </a:p>
        </p:txBody>
      </p:sp>
    </p:spTree>
    <p:extLst>
      <p:ext uri="{BB962C8B-B14F-4D97-AF65-F5344CB8AC3E}">
        <p14:creationId xmlns:p14="http://schemas.microsoft.com/office/powerpoint/2010/main" val="3715766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kern="1200" dirty="0" smtClean="0">
                <a:solidFill>
                  <a:schemeClr val="tx1"/>
                </a:solidFill>
                <a:effectLst/>
                <a:latin typeface="+mn-lt"/>
                <a:ea typeface="+mn-ea"/>
                <a:cs typeface="+mn-cs"/>
              </a:rPr>
              <a:t>… ve </a:t>
            </a:r>
            <a:r>
              <a:rPr lang="tr-TR" sz="1200" b="0" i="0" kern="1200" dirty="0" err="1" smtClean="0">
                <a:solidFill>
                  <a:schemeClr val="tx1"/>
                </a:solidFill>
                <a:effectLst/>
                <a:latin typeface="+mn-lt"/>
                <a:ea typeface="+mn-ea"/>
                <a:cs typeface="+mn-cs"/>
              </a:rPr>
              <a:t>ddy</a:t>
            </a:r>
            <a:r>
              <a:rPr lang="tr-TR" sz="1200" b="0" i="0" kern="1200" dirty="0" smtClean="0">
                <a:solidFill>
                  <a:schemeClr val="tx1"/>
                </a:solidFill>
                <a:effectLst/>
                <a:latin typeface="+mn-lt"/>
                <a:ea typeface="+mn-ea"/>
                <a:cs typeface="+mn-cs"/>
              </a:rPr>
              <a:t> ile </a:t>
            </a:r>
            <a:r>
              <a:rPr lang="tr-TR" sz="1200" b="0" i="0" kern="1200" dirty="0" err="1" smtClean="0">
                <a:solidFill>
                  <a:schemeClr val="tx1"/>
                </a:solidFill>
                <a:effectLst/>
                <a:latin typeface="+mn-lt"/>
                <a:ea typeface="+mn-ea"/>
                <a:cs typeface="+mn-cs"/>
              </a:rPr>
              <a:t>konjenital</a:t>
            </a:r>
            <a:r>
              <a:rPr lang="tr-TR" sz="1200" b="0" i="0" kern="1200" dirty="0" smtClean="0">
                <a:solidFill>
                  <a:schemeClr val="tx1"/>
                </a:solidFill>
                <a:effectLst/>
                <a:latin typeface="+mn-lt"/>
                <a:ea typeface="+mn-ea"/>
                <a:cs typeface="+mn-cs"/>
              </a:rPr>
              <a:t> diş eksikliği arasındaki muhtemel ilişkiyi  gösterebilecek en güncel uygulamanın bir bireye ait tüm genleri taramaya imkan kılan "tüm </a:t>
            </a:r>
            <a:r>
              <a:rPr lang="tr-TR" sz="1200" b="0" i="0" kern="1200" dirty="0" err="1" smtClean="0">
                <a:solidFill>
                  <a:schemeClr val="tx1"/>
                </a:solidFill>
                <a:effectLst/>
                <a:latin typeface="+mn-lt"/>
                <a:ea typeface="+mn-ea"/>
                <a:cs typeface="+mn-cs"/>
              </a:rPr>
              <a:t>ekzom</a:t>
            </a:r>
            <a:r>
              <a:rPr lang="tr-TR" sz="1200" b="0" i="0" kern="1200" dirty="0" smtClean="0">
                <a:solidFill>
                  <a:schemeClr val="tx1"/>
                </a:solidFill>
                <a:effectLst/>
                <a:latin typeface="+mn-lt"/>
                <a:ea typeface="+mn-ea"/>
                <a:cs typeface="+mn-cs"/>
              </a:rPr>
              <a:t> </a:t>
            </a:r>
            <a:r>
              <a:rPr lang="tr-TR" sz="1200" b="0" i="0" kern="1200" dirty="0" err="1" smtClean="0">
                <a:solidFill>
                  <a:schemeClr val="tx1"/>
                </a:solidFill>
                <a:effectLst/>
                <a:latin typeface="+mn-lt"/>
                <a:ea typeface="+mn-ea"/>
                <a:cs typeface="+mn-cs"/>
              </a:rPr>
              <a:t>sekanslama</a:t>
            </a:r>
            <a:r>
              <a:rPr lang="tr-TR" sz="1200" b="0" i="0" kern="1200" dirty="0" smtClean="0">
                <a:solidFill>
                  <a:schemeClr val="tx1"/>
                </a:solidFill>
                <a:effectLst/>
                <a:latin typeface="+mn-lt"/>
                <a:ea typeface="+mn-ea"/>
                <a:cs typeface="+mn-cs"/>
              </a:rPr>
              <a:t> yöntemi" olduğunu düşünerek yolumuza bu noktadan devam</a:t>
            </a:r>
            <a:r>
              <a:rPr lang="tr-TR" sz="1200" b="0" i="0" kern="1200" baseline="0" dirty="0" smtClean="0">
                <a:solidFill>
                  <a:schemeClr val="tx1"/>
                </a:solidFill>
                <a:effectLst/>
                <a:latin typeface="+mn-lt"/>
                <a:ea typeface="+mn-ea"/>
                <a:cs typeface="+mn-cs"/>
              </a:rPr>
              <a:t> etmeyi planlıyoruz. </a:t>
            </a:r>
            <a:endParaRPr lang="tr-TR" dirty="0" smtClean="0"/>
          </a:p>
        </p:txBody>
      </p:sp>
      <p:sp>
        <p:nvSpPr>
          <p:cNvPr id="4" name="Slayt Numarası Yer Tutucusu 3"/>
          <p:cNvSpPr>
            <a:spLocks noGrp="1"/>
          </p:cNvSpPr>
          <p:nvPr>
            <p:ph type="sldNum" sz="quarter" idx="10"/>
          </p:nvPr>
        </p:nvSpPr>
        <p:spPr/>
        <p:txBody>
          <a:bodyPr/>
          <a:lstStyle/>
          <a:p>
            <a:fld id="{147DBD12-C9CB-4A66-A1C6-7E1F53BAD6E0}" type="slidenum">
              <a:rPr lang="tr-TR" smtClean="0"/>
              <a:pPr/>
              <a:t>22</a:t>
            </a:fld>
            <a:endParaRPr lang="tr-TR"/>
          </a:p>
        </p:txBody>
      </p:sp>
    </p:spTree>
    <p:extLst>
      <p:ext uri="{BB962C8B-B14F-4D97-AF65-F5344CB8AC3E}">
        <p14:creationId xmlns:p14="http://schemas.microsoft.com/office/powerpoint/2010/main" val="1598991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Peki</a:t>
            </a:r>
            <a:r>
              <a:rPr lang="tr-TR" baseline="0" dirty="0" smtClean="0"/>
              <a:t> n</a:t>
            </a:r>
            <a:r>
              <a:rPr lang="tr-TR" dirty="0" smtClean="0"/>
              <a:t>eden bu devasa bulmacanın</a:t>
            </a:r>
            <a:r>
              <a:rPr lang="tr-TR" baseline="0" dirty="0" smtClean="0"/>
              <a:t> parçalarını bir araya getirmeye çalışıyoruz? Tabi ki hedef dudak damak yarıkları için geliştirilen gen terapisi…</a:t>
            </a:r>
            <a:endParaRPr lang="tr-TR" dirty="0" smtClean="0"/>
          </a:p>
          <a:p>
            <a:endParaRPr lang="tr-TR" dirty="0"/>
          </a:p>
        </p:txBody>
      </p:sp>
      <p:sp>
        <p:nvSpPr>
          <p:cNvPr id="4" name="3 Slayt Numarası Yer Tutucusu"/>
          <p:cNvSpPr>
            <a:spLocks noGrp="1"/>
          </p:cNvSpPr>
          <p:nvPr>
            <p:ph type="sldNum" sz="quarter" idx="10"/>
          </p:nvPr>
        </p:nvSpPr>
        <p:spPr/>
        <p:txBody>
          <a:bodyPr/>
          <a:lstStyle/>
          <a:p>
            <a:fld id="{A38ABF48-80CD-4C6A-9072-D2899F424B7E}" type="slidenum">
              <a:rPr lang="tr-TR" smtClean="0"/>
              <a:pPr/>
              <a:t>23</a:t>
            </a:fld>
            <a:endParaRPr lang="tr-TR"/>
          </a:p>
        </p:txBody>
      </p:sp>
    </p:spTree>
    <p:extLst>
      <p:ext uri="{BB962C8B-B14F-4D97-AF65-F5344CB8AC3E}">
        <p14:creationId xmlns:p14="http://schemas.microsoft.com/office/powerpoint/2010/main" val="3985176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baseline="0" dirty="0" smtClean="0"/>
              <a:t>belki 10’larca yıl sonra, belki bugün… </a:t>
            </a:r>
            <a:endParaRPr lang="tr-TR" dirty="0"/>
          </a:p>
        </p:txBody>
      </p:sp>
      <p:sp>
        <p:nvSpPr>
          <p:cNvPr id="4" name="3 Slayt Numarası Yer Tutucusu"/>
          <p:cNvSpPr>
            <a:spLocks noGrp="1"/>
          </p:cNvSpPr>
          <p:nvPr>
            <p:ph type="sldNum" sz="quarter" idx="10"/>
          </p:nvPr>
        </p:nvSpPr>
        <p:spPr/>
        <p:txBody>
          <a:bodyPr/>
          <a:lstStyle/>
          <a:p>
            <a:fld id="{147DBD12-C9CB-4A66-A1C6-7E1F53BAD6E0}" type="slidenum">
              <a:rPr lang="tr-TR" smtClean="0"/>
              <a:pPr/>
              <a:t>24</a:t>
            </a:fld>
            <a:endParaRPr lang="tr-TR"/>
          </a:p>
        </p:txBody>
      </p:sp>
    </p:spTree>
    <p:extLst>
      <p:ext uri="{BB962C8B-B14F-4D97-AF65-F5344CB8AC3E}">
        <p14:creationId xmlns:p14="http://schemas.microsoft.com/office/powerpoint/2010/main" val="1511552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1139"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704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AF685E-6602-4602-9B21-F4CF604437E9}" type="slidenum">
              <a:rPr lang="tr-TR" smtClean="0"/>
              <a:pPr fontAlgn="base">
                <a:spcBef>
                  <a:spcPct val="0"/>
                </a:spcBef>
                <a:spcAft>
                  <a:spcPct val="0"/>
                </a:spcAft>
                <a:defRPr/>
              </a:pPr>
              <a:t>26</a:t>
            </a:fld>
            <a:endParaRPr lang="tr-TR" smtClean="0"/>
          </a:p>
        </p:txBody>
      </p:sp>
    </p:spTree>
    <p:extLst>
      <p:ext uri="{BB962C8B-B14F-4D97-AF65-F5344CB8AC3E}">
        <p14:creationId xmlns:p14="http://schemas.microsoft.com/office/powerpoint/2010/main" val="4177298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2163"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8068"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ADCE7F-D6FF-45D0-9D8B-D91333159991}" type="slidenum">
              <a:rPr lang="tr-TR" smtClean="0"/>
              <a:pPr fontAlgn="base">
                <a:spcBef>
                  <a:spcPct val="0"/>
                </a:spcBef>
                <a:spcAft>
                  <a:spcPct val="0"/>
                </a:spcAft>
                <a:defRPr/>
              </a:pPr>
              <a:t>28</a:t>
            </a:fld>
            <a:endParaRPr lang="tr-TR" smtClean="0"/>
          </a:p>
        </p:txBody>
      </p:sp>
    </p:spTree>
    <p:extLst>
      <p:ext uri="{BB962C8B-B14F-4D97-AF65-F5344CB8AC3E}">
        <p14:creationId xmlns:p14="http://schemas.microsoft.com/office/powerpoint/2010/main" val="134253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3187"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9092"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8B21DC-9201-41BF-865D-8D16828512CF}" type="slidenum">
              <a:rPr lang="tr-TR" smtClean="0"/>
              <a:pPr fontAlgn="base">
                <a:spcBef>
                  <a:spcPct val="0"/>
                </a:spcBef>
                <a:spcAft>
                  <a:spcPct val="0"/>
                </a:spcAft>
                <a:defRPr/>
              </a:pPr>
              <a:t>29</a:t>
            </a:fld>
            <a:endParaRPr lang="tr-TR" smtClean="0"/>
          </a:p>
        </p:txBody>
      </p:sp>
    </p:spTree>
    <p:extLst>
      <p:ext uri="{BB962C8B-B14F-4D97-AF65-F5344CB8AC3E}">
        <p14:creationId xmlns:p14="http://schemas.microsoft.com/office/powerpoint/2010/main" val="2539061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421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011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6E72F1-189E-4889-AA7C-387670D5D981}" type="slidenum">
              <a:rPr lang="tr-TR" smtClean="0"/>
              <a:pPr fontAlgn="base">
                <a:spcBef>
                  <a:spcPct val="0"/>
                </a:spcBef>
                <a:spcAft>
                  <a:spcPct val="0"/>
                </a:spcAft>
                <a:defRPr/>
              </a:pPr>
              <a:t>30</a:t>
            </a:fld>
            <a:endParaRPr lang="tr-TR" smtClean="0"/>
          </a:p>
        </p:txBody>
      </p:sp>
    </p:spTree>
    <p:extLst>
      <p:ext uri="{BB962C8B-B14F-4D97-AF65-F5344CB8AC3E}">
        <p14:creationId xmlns:p14="http://schemas.microsoft.com/office/powerpoint/2010/main" val="3466984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5235"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114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4D5ED5-0272-453C-91BA-756BBD666F05}" type="slidenum">
              <a:rPr lang="tr-TR" smtClean="0"/>
              <a:pPr fontAlgn="base">
                <a:spcBef>
                  <a:spcPct val="0"/>
                </a:spcBef>
                <a:spcAft>
                  <a:spcPct val="0"/>
                </a:spcAft>
                <a:defRPr/>
              </a:pPr>
              <a:t>31</a:t>
            </a:fld>
            <a:endParaRPr lang="tr-TR" smtClean="0"/>
          </a:p>
        </p:txBody>
      </p:sp>
    </p:spTree>
    <p:extLst>
      <p:ext uri="{BB962C8B-B14F-4D97-AF65-F5344CB8AC3E}">
        <p14:creationId xmlns:p14="http://schemas.microsoft.com/office/powerpoint/2010/main" val="172158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6259"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216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356885-F53F-4816-9CAA-96E5AA425728}" type="slidenum">
              <a:rPr lang="tr-TR" smtClean="0"/>
              <a:pPr fontAlgn="base">
                <a:spcBef>
                  <a:spcPct val="0"/>
                </a:spcBef>
                <a:spcAft>
                  <a:spcPct val="0"/>
                </a:spcAft>
                <a:defRPr/>
              </a:pPr>
              <a:t>33</a:t>
            </a:fld>
            <a:endParaRPr lang="tr-TR" smtClean="0"/>
          </a:p>
        </p:txBody>
      </p:sp>
    </p:spTree>
    <p:extLst>
      <p:ext uri="{BB962C8B-B14F-4D97-AF65-F5344CB8AC3E}">
        <p14:creationId xmlns:p14="http://schemas.microsoft.com/office/powerpoint/2010/main" val="2459294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8909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602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D774D9-72BA-4F80-8EDF-80A943604DF3}" type="slidenum">
              <a:rPr lang="tr-TR" smtClean="0"/>
              <a:pPr fontAlgn="base">
                <a:spcBef>
                  <a:spcPct val="0"/>
                </a:spcBef>
                <a:spcAft>
                  <a:spcPct val="0"/>
                </a:spcAft>
                <a:defRPr/>
              </a:pPr>
              <a:t>3</a:t>
            </a:fld>
            <a:endParaRPr lang="tr-TR" smtClean="0"/>
          </a:p>
        </p:txBody>
      </p:sp>
    </p:spTree>
    <p:extLst>
      <p:ext uri="{BB962C8B-B14F-4D97-AF65-F5344CB8AC3E}">
        <p14:creationId xmlns:p14="http://schemas.microsoft.com/office/powerpoint/2010/main" val="3750510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7283"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3188"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135F211-2B3B-4086-A6E9-10317B10518D}" type="slidenum">
              <a:rPr lang="tr-TR" smtClean="0"/>
              <a:pPr fontAlgn="base">
                <a:spcBef>
                  <a:spcPct val="0"/>
                </a:spcBef>
                <a:spcAft>
                  <a:spcPct val="0"/>
                </a:spcAft>
                <a:defRPr/>
              </a:pPr>
              <a:t>34</a:t>
            </a:fld>
            <a:endParaRPr lang="tr-TR" smtClean="0"/>
          </a:p>
        </p:txBody>
      </p:sp>
    </p:spTree>
    <p:extLst>
      <p:ext uri="{BB962C8B-B14F-4D97-AF65-F5344CB8AC3E}">
        <p14:creationId xmlns:p14="http://schemas.microsoft.com/office/powerpoint/2010/main" val="3126782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8307"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4212"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DA9A60-7965-4839-9908-DEA63E01233A}" type="slidenum">
              <a:rPr lang="tr-TR" smtClean="0"/>
              <a:pPr fontAlgn="base">
                <a:spcBef>
                  <a:spcPct val="0"/>
                </a:spcBef>
                <a:spcAft>
                  <a:spcPct val="0"/>
                </a:spcAft>
                <a:defRPr/>
              </a:pPr>
              <a:t>35</a:t>
            </a:fld>
            <a:endParaRPr lang="tr-TR" smtClean="0"/>
          </a:p>
        </p:txBody>
      </p:sp>
    </p:spTree>
    <p:extLst>
      <p:ext uri="{BB962C8B-B14F-4D97-AF65-F5344CB8AC3E}">
        <p14:creationId xmlns:p14="http://schemas.microsoft.com/office/powerpoint/2010/main" val="2567655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8909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602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D774D9-72BA-4F80-8EDF-80A943604DF3}" type="slidenum">
              <a:rPr lang="tr-TR" smtClean="0"/>
              <a:pPr fontAlgn="base">
                <a:spcBef>
                  <a:spcPct val="0"/>
                </a:spcBef>
                <a:spcAft>
                  <a:spcPct val="0"/>
                </a:spcAft>
                <a:defRPr/>
              </a:pPr>
              <a:t>36</a:t>
            </a:fld>
            <a:endParaRPr lang="tr-TR" smtClean="0"/>
          </a:p>
        </p:txBody>
      </p:sp>
    </p:spTree>
    <p:extLst>
      <p:ext uri="{BB962C8B-B14F-4D97-AF65-F5344CB8AC3E}">
        <p14:creationId xmlns:p14="http://schemas.microsoft.com/office/powerpoint/2010/main" val="3511822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933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523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04F7D6-0898-45E0-ACF7-B85A7CA84A3B}" type="slidenum">
              <a:rPr lang="tr-TR" smtClean="0"/>
              <a:pPr fontAlgn="base">
                <a:spcBef>
                  <a:spcPct val="0"/>
                </a:spcBef>
                <a:spcAft>
                  <a:spcPct val="0"/>
                </a:spcAft>
                <a:defRPr/>
              </a:pPr>
              <a:t>37</a:t>
            </a:fld>
            <a:endParaRPr lang="tr-TR" smtClean="0"/>
          </a:p>
        </p:txBody>
      </p:sp>
    </p:spTree>
    <p:extLst>
      <p:ext uri="{BB962C8B-B14F-4D97-AF65-F5344CB8AC3E}">
        <p14:creationId xmlns:p14="http://schemas.microsoft.com/office/powerpoint/2010/main" val="4223157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00355"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626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652E39-FAB3-43F2-AC92-4CBDB070261D}" type="slidenum">
              <a:rPr lang="tr-TR" smtClean="0"/>
              <a:pPr fontAlgn="base">
                <a:spcBef>
                  <a:spcPct val="0"/>
                </a:spcBef>
                <a:spcAft>
                  <a:spcPct val="0"/>
                </a:spcAft>
                <a:defRPr/>
              </a:pPr>
              <a:t>38</a:t>
            </a:fld>
            <a:endParaRPr lang="tr-TR" smtClean="0"/>
          </a:p>
        </p:txBody>
      </p:sp>
    </p:spTree>
    <p:extLst>
      <p:ext uri="{BB962C8B-B14F-4D97-AF65-F5344CB8AC3E}">
        <p14:creationId xmlns:p14="http://schemas.microsoft.com/office/powerpoint/2010/main" val="553580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25101A-C791-4DDA-A454-4AD27575E591}" type="slidenum">
              <a:rPr lang="tr-TR" smtClean="0"/>
              <a:pPr fontAlgn="base">
                <a:spcBef>
                  <a:spcPct val="0"/>
                </a:spcBef>
                <a:spcAft>
                  <a:spcPct val="0"/>
                </a:spcAft>
                <a:defRPr/>
              </a:pPr>
              <a:t>39</a:t>
            </a:fld>
            <a:endParaRPr lang="tr-TR" smtClean="0"/>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475025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02403"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8308"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7A3349E-BE90-423C-8343-2DB6D61EC386}" type="slidenum">
              <a:rPr lang="tr-TR" smtClean="0"/>
              <a:pPr fontAlgn="base">
                <a:spcBef>
                  <a:spcPct val="0"/>
                </a:spcBef>
                <a:spcAft>
                  <a:spcPct val="0"/>
                </a:spcAft>
                <a:defRPr/>
              </a:pPr>
              <a:t>43</a:t>
            </a:fld>
            <a:endParaRPr lang="tr-TR" smtClean="0"/>
          </a:p>
        </p:txBody>
      </p:sp>
    </p:spTree>
    <p:extLst>
      <p:ext uri="{BB962C8B-B14F-4D97-AF65-F5344CB8AC3E}">
        <p14:creationId xmlns:p14="http://schemas.microsoft.com/office/powerpoint/2010/main" val="1748838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03427"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99332"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C962EC-9F48-4F78-9026-4CBB89D92921}" type="slidenum">
              <a:rPr lang="tr-TR" smtClean="0"/>
              <a:pPr fontAlgn="base">
                <a:spcBef>
                  <a:spcPct val="0"/>
                </a:spcBef>
                <a:spcAft>
                  <a:spcPct val="0"/>
                </a:spcAft>
                <a:defRPr/>
              </a:pPr>
              <a:t>44</a:t>
            </a:fld>
            <a:endParaRPr lang="tr-TR" smtClean="0"/>
          </a:p>
        </p:txBody>
      </p:sp>
    </p:spTree>
    <p:extLst>
      <p:ext uri="{BB962C8B-B14F-4D97-AF65-F5344CB8AC3E}">
        <p14:creationId xmlns:p14="http://schemas.microsoft.com/office/powerpoint/2010/main" val="3122081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0445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0035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32E236-2322-4B4A-B5FA-5134EEB27B42}" type="slidenum">
              <a:rPr lang="tr-TR" smtClean="0"/>
              <a:pPr fontAlgn="base">
                <a:spcBef>
                  <a:spcPct val="0"/>
                </a:spcBef>
                <a:spcAft>
                  <a:spcPct val="0"/>
                </a:spcAft>
                <a:defRPr/>
              </a:pPr>
              <a:t>45</a:t>
            </a:fld>
            <a:endParaRPr lang="tr-TR" smtClean="0"/>
          </a:p>
        </p:txBody>
      </p:sp>
    </p:spTree>
    <p:extLst>
      <p:ext uri="{BB962C8B-B14F-4D97-AF65-F5344CB8AC3E}">
        <p14:creationId xmlns:p14="http://schemas.microsoft.com/office/powerpoint/2010/main" val="879612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05475"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0138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2138CA-2FD1-4E98-8565-7305C58356FA}" type="slidenum">
              <a:rPr lang="tr-TR" smtClean="0"/>
              <a:pPr fontAlgn="base">
                <a:spcBef>
                  <a:spcPct val="0"/>
                </a:spcBef>
                <a:spcAft>
                  <a:spcPct val="0"/>
                </a:spcAft>
                <a:defRPr/>
              </a:pPr>
              <a:t>46</a:t>
            </a:fld>
            <a:endParaRPr lang="tr-TR" smtClean="0"/>
          </a:p>
        </p:txBody>
      </p:sp>
    </p:spTree>
    <p:extLst>
      <p:ext uri="{BB962C8B-B14F-4D97-AF65-F5344CB8AC3E}">
        <p14:creationId xmlns:p14="http://schemas.microsoft.com/office/powerpoint/2010/main" val="572411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91139"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704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AF685E-6602-4602-9B21-F4CF604437E9}" type="slidenum">
              <a:rPr lang="tr-TR" smtClean="0"/>
              <a:pPr fontAlgn="base">
                <a:spcBef>
                  <a:spcPct val="0"/>
                </a:spcBef>
                <a:spcAft>
                  <a:spcPct val="0"/>
                </a:spcAft>
                <a:defRPr/>
              </a:pPr>
              <a:t>4</a:t>
            </a:fld>
            <a:endParaRPr lang="tr-TR" smtClean="0"/>
          </a:p>
        </p:txBody>
      </p:sp>
    </p:spTree>
    <p:extLst>
      <p:ext uri="{BB962C8B-B14F-4D97-AF65-F5344CB8AC3E}">
        <p14:creationId xmlns:p14="http://schemas.microsoft.com/office/powerpoint/2010/main" val="14098520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06499"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0240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9EB869-A23F-430D-8D90-B259814DB3AA}" type="slidenum">
              <a:rPr lang="tr-TR" smtClean="0"/>
              <a:pPr fontAlgn="base">
                <a:spcBef>
                  <a:spcPct val="0"/>
                </a:spcBef>
                <a:spcAft>
                  <a:spcPct val="0"/>
                </a:spcAft>
                <a:defRPr/>
              </a:pPr>
              <a:t>47</a:t>
            </a:fld>
            <a:endParaRPr lang="tr-TR" smtClean="0"/>
          </a:p>
        </p:txBody>
      </p:sp>
    </p:spTree>
    <p:extLst>
      <p:ext uri="{BB962C8B-B14F-4D97-AF65-F5344CB8AC3E}">
        <p14:creationId xmlns:p14="http://schemas.microsoft.com/office/powerpoint/2010/main" val="2572528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07523"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03428"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21F0AB-245A-4ADE-9D65-103E79A3C3AA}" type="slidenum">
              <a:rPr lang="tr-TR" smtClean="0"/>
              <a:pPr fontAlgn="base">
                <a:spcBef>
                  <a:spcPct val="0"/>
                </a:spcBef>
                <a:spcAft>
                  <a:spcPct val="0"/>
                </a:spcAft>
                <a:defRPr/>
              </a:pPr>
              <a:t>48</a:t>
            </a:fld>
            <a:endParaRPr lang="tr-TR" smtClean="0"/>
          </a:p>
        </p:txBody>
      </p:sp>
    </p:spTree>
    <p:extLst>
      <p:ext uri="{BB962C8B-B14F-4D97-AF65-F5344CB8AC3E}">
        <p14:creationId xmlns:p14="http://schemas.microsoft.com/office/powerpoint/2010/main" val="1696378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660F3D-D37B-47C6-8E45-DE1E035EC2BA}" type="slidenum">
              <a:rPr lang="tr-TR" smtClean="0"/>
              <a:pPr fontAlgn="base">
                <a:spcBef>
                  <a:spcPct val="0"/>
                </a:spcBef>
                <a:spcAft>
                  <a:spcPct val="0"/>
                </a:spcAft>
                <a:defRPr/>
              </a:pPr>
              <a:t>49</a:t>
            </a:fld>
            <a:endParaRPr lang="tr-TR" smtClean="0"/>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98559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73BD76-A9F2-4F5F-BD0B-67C2FB85DE51}" type="slidenum">
              <a:rPr lang="tr-TR" smtClean="0"/>
              <a:pPr fontAlgn="base">
                <a:spcBef>
                  <a:spcPct val="0"/>
                </a:spcBef>
                <a:spcAft>
                  <a:spcPct val="0"/>
                </a:spcAft>
                <a:defRPr/>
              </a:pPr>
              <a:t>50</a:t>
            </a:fld>
            <a:endParaRPr lang="tr-TR" smtClean="0"/>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748108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25DF43-4B21-45B5-8759-D391CC9E0809}" type="slidenum">
              <a:rPr lang="tr-TR" smtClean="0"/>
              <a:pPr fontAlgn="base">
                <a:spcBef>
                  <a:spcPct val="0"/>
                </a:spcBef>
                <a:spcAft>
                  <a:spcPct val="0"/>
                </a:spcAft>
                <a:defRPr/>
              </a:pPr>
              <a:t>51</a:t>
            </a:fld>
            <a:endParaRPr lang="tr-TR" smtClean="0"/>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0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775498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724381-D7BF-4E50-BD3A-6AE3C80ACDC5}" type="slidenum">
              <a:rPr lang="tr-TR" smtClean="0"/>
              <a:pPr fontAlgn="base">
                <a:spcBef>
                  <a:spcPct val="0"/>
                </a:spcBef>
                <a:spcAft>
                  <a:spcPct val="0"/>
                </a:spcAft>
                <a:defRPr/>
              </a:pPr>
              <a:t>52</a:t>
            </a:fld>
            <a:endParaRPr lang="tr-TR" smtClean="0"/>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7056181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69B4F4-4AA9-43D0-9B96-AC6BCB316763}" type="slidenum">
              <a:rPr lang="tr-TR" smtClean="0"/>
              <a:pPr fontAlgn="base">
                <a:spcBef>
                  <a:spcPct val="0"/>
                </a:spcBef>
                <a:spcAft>
                  <a:spcPct val="0"/>
                </a:spcAft>
                <a:defRPr/>
              </a:pPr>
              <a:t>53</a:t>
            </a:fld>
            <a:endParaRPr lang="tr-TR" smtClean="0"/>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36056015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3B1648-96CC-4F16-9032-13298C9B1DE4}" type="slidenum">
              <a:rPr lang="tr-TR" smtClean="0"/>
              <a:pPr fontAlgn="base">
                <a:spcBef>
                  <a:spcPct val="0"/>
                </a:spcBef>
                <a:spcAft>
                  <a:spcPct val="0"/>
                </a:spcAft>
                <a:defRPr/>
              </a:pPr>
              <a:t>54</a:t>
            </a:fld>
            <a:endParaRPr lang="tr-TR" smtClean="0"/>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495574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1469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1059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C5DE8A-2882-4559-8096-4EFD81ECA093}" type="slidenum">
              <a:rPr lang="tr-TR" smtClean="0"/>
              <a:pPr fontAlgn="base">
                <a:spcBef>
                  <a:spcPct val="0"/>
                </a:spcBef>
                <a:spcAft>
                  <a:spcPct val="0"/>
                </a:spcAft>
                <a:defRPr/>
              </a:pPr>
              <a:t>55</a:t>
            </a:fld>
            <a:endParaRPr lang="tr-TR" smtClean="0"/>
          </a:p>
        </p:txBody>
      </p:sp>
    </p:spTree>
    <p:extLst>
      <p:ext uri="{BB962C8B-B14F-4D97-AF65-F5344CB8AC3E}">
        <p14:creationId xmlns:p14="http://schemas.microsoft.com/office/powerpoint/2010/main" val="2923719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F00795-2C56-4B7F-B0E0-40E4A75AAB27}" type="slidenum">
              <a:rPr lang="tr-TR" smtClean="0"/>
              <a:pPr fontAlgn="base">
                <a:spcBef>
                  <a:spcPct val="0"/>
                </a:spcBef>
                <a:spcAft>
                  <a:spcPct val="0"/>
                </a:spcAft>
                <a:defRPr/>
              </a:pPr>
              <a:t>56</a:t>
            </a:fld>
            <a:endParaRPr lang="tr-TR" smtClean="0"/>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368931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781DDBCE-B262-4D57-94FF-3E641E200BB7}" type="slidenum">
              <a:rPr lang="tr-TR" smtClean="0"/>
              <a:pPr>
                <a:defRPr/>
              </a:pPr>
              <a:t>5</a:t>
            </a:fld>
            <a:endParaRPr lang="tr-TR"/>
          </a:p>
        </p:txBody>
      </p:sp>
    </p:spTree>
    <p:extLst>
      <p:ext uri="{BB962C8B-B14F-4D97-AF65-F5344CB8AC3E}">
        <p14:creationId xmlns:p14="http://schemas.microsoft.com/office/powerpoint/2010/main" val="18822102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6FDBA6-D77F-4684-9D4B-85744EE27B1F}" type="slidenum">
              <a:rPr lang="tr-TR" smtClean="0"/>
              <a:pPr fontAlgn="base">
                <a:spcBef>
                  <a:spcPct val="0"/>
                </a:spcBef>
                <a:spcAft>
                  <a:spcPct val="0"/>
                </a:spcAft>
                <a:defRPr/>
              </a:pPr>
              <a:t>57</a:t>
            </a:fld>
            <a:endParaRPr lang="tr-TR" smtClean="0"/>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33542983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AAFC3A-3D71-4E87-839E-0A94C8B81052}" type="slidenum">
              <a:rPr lang="tr-TR" smtClean="0"/>
              <a:pPr fontAlgn="base">
                <a:spcBef>
                  <a:spcPct val="0"/>
                </a:spcBef>
                <a:spcAft>
                  <a:spcPct val="0"/>
                </a:spcAft>
                <a:defRPr/>
              </a:pPr>
              <a:t>58</a:t>
            </a:fld>
            <a:endParaRPr lang="tr-TR"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36219493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4DE4D3-ABFF-4203-8848-4541A7457394}" type="slidenum">
              <a:rPr lang="tr-TR" smtClean="0"/>
              <a:pPr fontAlgn="base">
                <a:spcBef>
                  <a:spcPct val="0"/>
                </a:spcBef>
                <a:spcAft>
                  <a:spcPct val="0"/>
                </a:spcAft>
                <a:defRPr/>
              </a:pPr>
              <a:t>59</a:t>
            </a:fld>
            <a:endParaRPr lang="tr-TR"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8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4239985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DBB04F-24AE-40D0-AF9E-085EB259A161}" type="slidenum">
              <a:rPr lang="tr-TR" smtClean="0"/>
              <a:pPr fontAlgn="base">
                <a:spcBef>
                  <a:spcPct val="0"/>
                </a:spcBef>
                <a:spcAft>
                  <a:spcPct val="0"/>
                </a:spcAft>
                <a:defRPr/>
              </a:pPr>
              <a:t>60</a:t>
            </a:fld>
            <a:endParaRPr lang="tr-TR"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176110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6873A4C-C711-4F2C-8E79-470480B3D7E7}" type="slidenum">
              <a:rPr lang="tr-TR" smtClean="0"/>
              <a:pPr fontAlgn="base">
                <a:spcBef>
                  <a:spcPct val="0"/>
                </a:spcBef>
                <a:spcAft>
                  <a:spcPct val="0"/>
                </a:spcAft>
                <a:defRPr/>
              </a:pPr>
              <a:t>61</a:t>
            </a:fld>
            <a:endParaRPr lang="tr-TR" smtClean="0"/>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0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35976770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8DDF51-4B4E-4A37-8602-39DBA9388D73}" type="slidenum">
              <a:rPr lang="tr-TR" smtClean="0"/>
              <a:pPr fontAlgn="base">
                <a:spcBef>
                  <a:spcPct val="0"/>
                </a:spcBef>
                <a:spcAft>
                  <a:spcPct val="0"/>
                </a:spcAft>
                <a:defRPr/>
              </a:pPr>
              <a:t>62</a:t>
            </a:fld>
            <a:endParaRPr lang="tr-TR" smtClean="0"/>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8727045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9BA4E6-B055-4E00-ADE7-E770996F8CDD}" type="slidenum">
              <a:rPr lang="tr-TR" smtClean="0"/>
              <a:pPr fontAlgn="base">
                <a:spcBef>
                  <a:spcPct val="0"/>
                </a:spcBef>
                <a:spcAft>
                  <a:spcPct val="0"/>
                </a:spcAft>
                <a:defRPr/>
              </a:pPr>
              <a:t>63</a:t>
            </a:fld>
            <a:endParaRPr lang="tr-TR" smtClean="0"/>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6874104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23907"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19812"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5F1BB1-4A99-4C49-970D-72D9850B4A31}" type="slidenum">
              <a:rPr lang="tr-TR" smtClean="0"/>
              <a:pPr fontAlgn="base">
                <a:spcBef>
                  <a:spcPct val="0"/>
                </a:spcBef>
                <a:spcAft>
                  <a:spcPct val="0"/>
                </a:spcAft>
                <a:defRPr/>
              </a:pPr>
              <a:t>64</a:t>
            </a:fld>
            <a:endParaRPr lang="tr-TR" smtClean="0"/>
          </a:p>
        </p:txBody>
      </p:sp>
    </p:spTree>
    <p:extLst>
      <p:ext uri="{BB962C8B-B14F-4D97-AF65-F5344CB8AC3E}">
        <p14:creationId xmlns:p14="http://schemas.microsoft.com/office/powerpoint/2010/main" val="25914753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FD7C8F-DDC9-40D5-8488-B8B9909AB58F}" type="slidenum">
              <a:rPr lang="tr-TR" smtClean="0"/>
              <a:pPr fontAlgn="base">
                <a:spcBef>
                  <a:spcPct val="0"/>
                </a:spcBef>
                <a:spcAft>
                  <a:spcPct val="0"/>
                </a:spcAft>
                <a:defRPr/>
              </a:pPr>
              <a:t>65</a:t>
            </a:fld>
            <a:endParaRPr lang="tr-TR" smtClean="0"/>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35328810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8A66C6-317B-4C62-A68E-15C7AED450C8}" type="slidenum">
              <a:rPr lang="tr-TR" smtClean="0"/>
              <a:pPr fontAlgn="base">
                <a:spcBef>
                  <a:spcPct val="0"/>
                </a:spcBef>
                <a:spcAft>
                  <a:spcPct val="0"/>
                </a:spcAft>
                <a:defRPr/>
              </a:pPr>
              <a:t>66</a:t>
            </a:fld>
            <a:endParaRPr lang="tr-TR" smtClean="0"/>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64387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Çalışmamızın</a:t>
            </a:r>
            <a:r>
              <a:rPr lang="tr-TR" baseline="0" dirty="0" smtClean="0"/>
              <a:t> detaylarına geçmeden önce sizlere kısaca genetik terminolojiyi hatırlatmak istiyorum. </a:t>
            </a:r>
            <a:endParaRPr lang="en-US" b="0" i="1" dirty="0">
              <a:solidFill>
                <a:srgbClr val="E35139"/>
              </a:solidFill>
            </a:endParaRPr>
          </a:p>
        </p:txBody>
      </p:sp>
      <p:sp>
        <p:nvSpPr>
          <p:cNvPr id="4" name="Slayt Numarası Yer Tutucusu 3"/>
          <p:cNvSpPr>
            <a:spLocks noGrp="1"/>
          </p:cNvSpPr>
          <p:nvPr>
            <p:ph type="sldNum" sz="quarter" idx="10"/>
          </p:nvPr>
        </p:nvSpPr>
        <p:spPr/>
        <p:txBody>
          <a:bodyPr/>
          <a:lstStyle/>
          <a:p>
            <a:pPr>
              <a:defRPr/>
            </a:pPr>
            <a:fld id="{7C997AE2-911D-431D-A45C-067FA23CDC5E}" type="slidenum">
              <a:rPr lang="en-US" smtClean="0"/>
              <a:pPr>
                <a:defRPr/>
              </a:pPr>
              <a:t>6</a:t>
            </a:fld>
            <a:endParaRPr lang="en-US"/>
          </a:p>
        </p:txBody>
      </p:sp>
    </p:spTree>
    <p:extLst>
      <p:ext uri="{BB962C8B-B14F-4D97-AF65-F5344CB8AC3E}">
        <p14:creationId xmlns:p14="http://schemas.microsoft.com/office/powerpoint/2010/main" val="16634034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851164D-601C-4680-927A-2B6958E42579}" type="slidenum">
              <a:rPr lang="tr-TR" smtClean="0"/>
              <a:pPr fontAlgn="base">
                <a:spcBef>
                  <a:spcPct val="0"/>
                </a:spcBef>
                <a:spcAft>
                  <a:spcPct val="0"/>
                </a:spcAft>
                <a:defRPr/>
              </a:pPr>
              <a:t>67</a:t>
            </a:fld>
            <a:endParaRPr lang="tr-TR" smtClean="0"/>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455974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28003"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23908"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85A242-043C-4312-B116-7D7459F34ECF}" type="slidenum">
              <a:rPr lang="tr-TR" smtClean="0"/>
              <a:pPr fontAlgn="base">
                <a:spcBef>
                  <a:spcPct val="0"/>
                </a:spcBef>
                <a:spcAft>
                  <a:spcPct val="0"/>
                </a:spcAft>
                <a:defRPr/>
              </a:pPr>
              <a:t>68</a:t>
            </a:fld>
            <a:endParaRPr lang="tr-TR" smtClean="0"/>
          </a:p>
        </p:txBody>
      </p:sp>
    </p:spTree>
    <p:extLst>
      <p:ext uri="{BB962C8B-B14F-4D97-AF65-F5344CB8AC3E}">
        <p14:creationId xmlns:p14="http://schemas.microsoft.com/office/powerpoint/2010/main" val="33037445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9B3E47-CF6E-4207-B8AD-57280489F94B}" type="slidenum">
              <a:rPr lang="tr-TR" smtClean="0"/>
              <a:pPr fontAlgn="base">
                <a:spcBef>
                  <a:spcPct val="0"/>
                </a:spcBef>
                <a:spcAft>
                  <a:spcPct val="0"/>
                </a:spcAft>
                <a:defRPr/>
              </a:pPr>
              <a:t>69</a:t>
            </a:fld>
            <a:endParaRPr lang="tr-TR" smtClean="0"/>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5856224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3005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2595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4AA1E8-00FD-49C9-A327-A22AD7A15030}" type="slidenum">
              <a:rPr lang="tr-TR" smtClean="0"/>
              <a:pPr fontAlgn="base">
                <a:spcBef>
                  <a:spcPct val="0"/>
                </a:spcBef>
                <a:spcAft>
                  <a:spcPct val="0"/>
                </a:spcAft>
                <a:defRPr/>
              </a:pPr>
              <a:t>70</a:t>
            </a:fld>
            <a:endParaRPr lang="tr-TR" smtClean="0"/>
          </a:p>
        </p:txBody>
      </p:sp>
    </p:spTree>
    <p:extLst>
      <p:ext uri="{BB962C8B-B14F-4D97-AF65-F5344CB8AC3E}">
        <p14:creationId xmlns:p14="http://schemas.microsoft.com/office/powerpoint/2010/main" val="24191499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32099"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2800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501A6E-E198-40EB-B5A0-AA509C7303B4}" type="slidenum">
              <a:rPr lang="tr-TR" smtClean="0"/>
              <a:pPr fontAlgn="base">
                <a:spcBef>
                  <a:spcPct val="0"/>
                </a:spcBef>
                <a:spcAft>
                  <a:spcPct val="0"/>
                </a:spcAft>
                <a:defRPr/>
              </a:pPr>
              <a:t>71</a:t>
            </a:fld>
            <a:endParaRPr lang="tr-TR" smtClean="0"/>
          </a:p>
        </p:txBody>
      </p:sp>
    </p:spTree>
    <p:extLst>
      <p:ext uri="{BB962C8B-B14F-4D97-AF65-F5344CB8AC3E}">
        <p14:creationId xmlns:p14="http://schemas.microsoft.com/office/powerpoint/2010/main" val="14285883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31075"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2698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88EB71-6D77-47D8-96A5-2AA83B26410D}" type="slidenum">
              <a:rPr lang="tr-TR" smtClean="0"/>
              <a:pPr fontAlgn="base">
                <a:spcBef>
                  <a:spcPct val="0"/>
                </a:spcBef>
                <a:spcAft>
                  <a:spcPct val="0"/>
                </a:spcAft>
                <a:defRPr/>
              </a:pPr>
              <a:t>72</a:t>
            </a:fld>
            <a:endParaRPr lang="tr-TR" smtClean="0"/>
          </a:p>
        </p:txBody>
      </p:sp>
    </p:spTree>
    <p:extLst>
      <p:ext uri="{BB962C8B-B14F-4D97-AF65-F5344CB8AC3E}">
        <p14:creationId xmlns:p14="http://schemas.microsoft.com/office/powerpoint/2010/main" val="32815714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F28BA2-7F38-4F6C-9EF3-3C269AE4D10F}" type="slidenum">
              <a:rPr lang="tr-TR" smtClean="0"/>
              <a:pPr fontAlgn="base">
                <a:spcBef>
                  <a:spcPct val="0"/>
                </a:spcBef>
                <a:spcAft>
                  <a:spcPct val="0"/>
                </a:spcAft>
                <a:defRPr/>
              </a:pPr>
              <a:t>73</a:t>
            </a:fld>
            <a:endParaRPr lang="tr-TR" smtClean="0"/>
          </a:p>
        </p:txBody>
      </p:sp>
      <p:sp>
        <p:nvSpPr>
          <p:cNvPr id="133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8326485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D2C409-6A3F-4976-98A5-62B3531DF585}" type="slidenum">
              <a:rPr lang="tr-TR" smtClean="0"/>
              <a:pPr fontAlgn="base">
                <a:spcBef>
                  <a:spcPct val="0"/>
                </a:spcBef>
                <a:spcAft>
                  <a:spcPct val="0"/>
                </a:spcAft>
                <a:defRPr/>
              </a:pPr>
              <a:t>74</a:t>
            </a:fld>
            <a:endParaRPr lang="tr-TR" smtClean="0"/>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41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8074176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36195"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32100"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53C210-69D5-4DA4-8287-AE5B215EC187}" type="slidenum">
              <a:rPr lang="tr-TR" smtClean="0"/>
              <a:pPr fontAlgn="base">
                <a:spcBef>
                  <a:spcPct val="0"/>
                </a:spcBef>
                <a:spcAft>
                  <a:spcPct val="0"/>
                </a:spcAft>
                <a:defRPr/>
              </a:pPr>
              <a:t>75</a:t>
            </a:fld>
            <a:endParaRPr lang="tr-TR" smtClean="0"/>
          </a:p>
        </p:txBody>
      </p:sp>
    </p:spTree>
    <p:extLst>
      <p:ext uri="{BB962C8B-B14F-4D97-AF65-F5344CB8AC3E}">
        <p14:creationId xmlns:p14="http://schemas.microsoft.com/office/powerpoint/2010/main" val="34180698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37219"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33124"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2D23F8-44BA-44D6-A90E-DA75575BABDD}" type="slidenum">
              <a:rPr lang="tr-TR" smtClean="0"/>
              <a:pPr fontAlgn="base">
                <a:spcBef>
                  <a:spcPct val="0"/>
                </a:spcBef>
                <a:spcAft>
                  <a:spcPct val="0"/>
                </a:spcAft>
                <a:defRPr/>
              </a:pPr>
              <a:t>76</a:t>
            </a:fld>
            <a:endParaRPr lang="tr-TR" smtClean="0"/>
          </a:p>
        </p:txBody>
      </p:sp>
    </p:spTree>
    <p:extLst>
      <p:ext uri="{BB962C8B-B14F-4D97-AF65-F5344CB8AC3E}">
        <p14:creationId xmlns:p14="http://schemas.microsoft.com/office/powerpoint/2010/main" val="4241869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C</a:t>
            </a:r>
            <a:r>
              <a:rPr lang="en-US" dirty="0" err="1" smtClean="0"/>
              <a:t>anlılarda</a:t>
            </a:r>
            <a:r>
              <a:rPr lang="en-US" dirty="0" smtClean="0"/>
              <a:t> </a:t>
            </a:r>
            <a:r>
              <a:rPr lang="en-US" dirty="0" err="1" smtClean="0"/>
              <a:t>kalıtımı</a:t>
            </a:r>
            <a:r>
              <a:rPr lang="en-US" dirty="0" smtClean="0"/>
              <a:t> </a:t>
            </a:r>
            <a:r>
              <a:rPr lang="en-US" dirty="0" err="1" smtClean="0"/>
              <a:t>sağlayan</a:t>
            </a:r>
            <a:r>
              <a:rPr lang="en-US" dirty="0" smtClean="0"/>
              <a:t> </a:t>
            </a:r>
            <a:r>
              <a:rPr lang="en-US" dirty="0" err="1" smtClean="0"/>
              <a:t>genetik</a:t>
            </a:r>
            <a:r>
              <a:rPr lang="en-US" dirty="0" smtClean="0"/>
              <a:t> </a:t>
            </a:r>
            <a:r>
              <a:rPr lang="en-US" dirty="0" err="1" smtClean="0"/>
              <a:t>birim</a:t>
            </a:r>
            <a:r>
              <a:rPr lang="tr-TR" dirty="0" smtClean="0"/>
              <a:t> olan</a:t>
            </a:r>
            <a:r>
              <a:rPr lang="tr-TR" baseline="0" dirty="0" smtClean="0"/>
              <a:t> kromozomlar </a:t>
            </a:r>
            <a:r>
              <a:rPr lang="en-US" dirty="0" err="1" smtClean="0"/>
              <a:t>hücre</a:t>
            </a:r>
            <a:r>
              <a:rPr lang="en-US" dirty="0" smtClean="0"/>
              <a:t> </a:t>
            </a:r>
            <a:r>
              <a:rPr lang="en-US" dirty="0" err="1" smtClean="0"/>
              <a:t>çekirdeği</a:t>
            </a:r>
            <a:r>
              <a:rPr lang="en-US" dirty="0" smtClean="0"/>
              <a:t> </a:t>
            </a:r>
            <a:r>
              <a:rPr lang="en-US" dirty="0" err="1" smtClean="0"/>
              <a:t>içinde</a:t>
            </a:r>
            <a:r>
              <a:rPr lang="en-US" dirty="0" smtClean="0"/>
              <a:t> </a:t>
            </a:r>
            <a:r>
              <a:rPr lang="en-US" dirty="0" err="1" smtClean="0"/>
              <a:t>bulun</a:t>
            </a:r>
            <a:r>
              <a:rPr lang="tr-TR" dirty="0" smtClean="0"/>
              <a:t>an</a:t>
            </a:r>
            <a:r>
              <a:rPr lang="en-US" dirty="0" smtClean="0"/>
              <a:t> </a:t>
            </a:r>
            <a:r>
              <a:rPr lang="en-US" dirty="0" err="1" smtClean="0"/>
              <a:t>ipliksi</a:t>
            </a:r>
            <a:r>
              <a:rPr lang="en-US" dirty="0" smtClean="0"/>
              <a:t> </a:t>
            </a:r>
            <a:r>
              <a:rPr lang="en-US" dirty="0" err="1" smtClean="0"/>
              <a:t>yapı</a:t>
            </a:r>
            <a:r>
              <a:rPr lang="tr-TR" dirty="0" err="1" smtClean="0"/>
              <a:t>lardır</a:t>
            </a:r>
            <a:r>
              <a:rPr lang="tr-TR" dirty="0" smtClean="0"/>
              <a:t>.</a:t>
            </a:r>
          </a:p>
          <a:p>
            <a:endParaRPr lang="tr-TR" dirty="0"/>
          </a:p>
        </p:txBody>
      </p:sp>
      <p:sp>
        <p:nvSpPr>
          <p:cNvPr id="4" name="Slayt Numarası Yer Tutucusu 3"/>
          <p:cNvSpPr>
            <a:spLocks noGrp="1"/>
          </p:cNvSpPr>
          <p:nvPr>
            <p:ph type="sldNum" sz="quarter" idx="10"/>
          </p:nvPr>
        </p:nvSpPr>
        <p:spPr/>
        <p:txBody>
          <a:bodyPr/>
          <a:lstStyle/>
          <a:p>
            <a:fld id="{147DBD12-C9CB-4A66-A1C6-7E1F53BAD6E0}" type="slidenum">
              <a:rPr lang="tr-TR" smtClean="0"/>
              <a:pPr/>
              <a:t>7</a:t>
            </a:fld>
            <a:endParaRPr lang="tr-TR"/>
          </a:p>
        </p:txBody>
      </p:sp>
    </p:spTree>
    <p:extLst>
      <p:ext uri="{BB962C8B-B14F-4D97-AF65-F5344CB8AC3E}">
        <p14:creationId xmlns:p14="http://schemas.microsoft.com/office/powerpoint/2010/main" val="1848988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6B216E-6C0F-42EA-9417-32A8C2C2B3D1}" type="slidenum">
              <a:rPr lang="tr-TR" smtClean="0"/>
              <a:pPr fontAlgn="base">
                <a:spcBef>
                  <a:spcPct val="0"/>
                </a:spcBef>
                <a:spcAft>
                  <a:spcPct val="0"/>
                </a:spcAft>
                <a:defRPr/>
              </a:pPr>
              <a:t>77</a:t>
            </a:fld>
            <a:endParaRPr lang="tr-TR" smtClean="0"/>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35505771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39267"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35172"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F651E6-9E19-43D9-B5DE-ED6DD93FA37D}" type="slidenum">
              <a:rPr lang="tr-TR" smtClean="0"/>
              <a:pPr fontAlgn="base">
                <a:spcBef>
                  <a:spcPct val="0"/>
                </a:spcBef>
                <a:spcAft>
                  <a:spcPct val="0"/>
                </a:spcAft>
                <a:defRPr/>
              </a:pPr>
              <a:t>78</a:t>
            </a:fld>
            <a:endParaRPr lang="tr-TR" smtClean="0"/>
          </a:p>
        </p:txBody>
      </p:sp>
    </p:spTree>
    <p:extLst>
      <p:ext uri="{BB962C8B-B14F-4D97-AF65-F5344CB8AC3E}">
        <p14:creationId xmlns:p14="http://schemas.microsoft.com/office/powerpoint/2010/main" val="11589492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C60B2B-4D1F-42DC-8819-038829BC0C98}" type="slidenum">
              <a:rPr lang="tr-TR" smtClean="0"/>
              <a:pPr fontAlgn="base">
                <a:spcBef>
                  <a:spcPct val="0"/>
                </a:spcBef>
                <a:spcAft>
                  <a:spcPct val="0"/>
                </a:spcAft>
                <a:defRPr/>
              </a:pPr>
              <a:t>79</a:t>
            </a:fld>
            <a:endParaRPr lang="tr-TR" smtClean="0"/>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8914836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8BF75C-7B74-416D-A27B-168A2172C766}" type="slidenum">
              <a:rPr lang="tr-TR" smtClean="0"/>
              <a:pPr fontAlgn="base">
                <a:spcBef>
                  <a:spcPct val="0"/>
                </a:spcBef>
                <a:spcAft>
                  <a:spcPct val="0"/>
                </a:spcAft>
                <a:defRPr/>
              </a:pPr>
              <a:t>80</a:t>
            </a:fld>
            <a:endParaRPr lang="tr-TR" smtClean="0"/>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3727426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60569E-C49E-44B8-87CD-0E7ED9D83928}" type="slidenum">
              <a:rPr lang="tr-TR" smtClean="0"/>
              <a:pPr fontAlgn="base">
                <a:spcBef>
                  <a:spcPct val="0"/>
                </a:spcBef>
                <a:spcAft>
                  <a:spcPct val="0"/>
                </a:spcAft>
                <a:defRPr/>
              </a:pPr>
              <a:t>81</a:t>
            </a:fld>
            <a:endParaRPr lang="tr-TR" smtClean="0"/>
          </a:p>
        </p:txBody>
      </p:sp>
      <p:sp>
        <p:nvSpPr>
          <p:cNvPr id="142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23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8628156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43363"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39268"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0DEF5B-81A8-4017-A7C7-7A36B1D193A9}" type="slidenum">
              <a:rPr lang="tr-TR" smtClean="0"/>
              <a:pPr fontAlgn="base">
                <a:spcBef>
                  <a:spcPct val="0"/>
                </a:spcBef>
                <a:spcAft>
                  <a:spcPct val="0"/>
                </a:spcAft>
                <a:defRPr/>
              </a:pPr>
              <a:t>82</a:t>
            </a:fld>
            <a:endParaRPr lang="tr-TR" smtClean="0"/>
          </a:p>
        </p:txBody>
      </p:sp>
    </p:spTree>
    <p:extLst>
      <p:ext uri="{BB962C8B-B14F-4D97-AF65-F5344CB8AC3E}">
        <p14:creationId xmlns:p14="http://schemas.microsoft.com/office/powerpoint/2010/main" val="30082956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E32477-BA03-4481-A775-32CE0353EA0A}" type="slidenum">
              <a:rPr lang="tr-TR" smtClean="0"/>
              <a:pPr fontAlgn="base">
                <a:spcBef>
                  <a:spcPct val="0"/>
                </a:spcBef>
                <a:spcAft>
                  <a:spcPct val="0"/>
                </a:spcAft>
                <a:defRPr/>
              </a:pPr>
              <a:t>83</a:t>
            </a:fld>
            <a:endParaRPr lang="tr-TR" smtClean="0"/>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3734285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Slayt Görüntüsü Yer Tutucusu"/>
          <p:cNvSpPr>
            <a:spLocks noGrp="1" noRot="1" noChangeAspect="1" noTextEdit="1"/>
          </p:cNvSpPr>
          <p:nvPr>
            <p:ph type="sldImg"/>
          </p:nvPr>
        </p:nvSpPr>
        <p:spPr bwMode="auto">
          <a:noFill/>
          <a:ln>
            <a:solidFill>
              <a:srgbClr val="000000"/>
            </a:solidFill>
            <a:miter lim="800000"/>
            <a:headEnd/>
            <a:tailEnd/>
          </a:ln>
        </p:spPr>
      </p:sp>
      <p:sp>
        <p:nvSpPr>
          <p:cNvPr id="145411"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41316"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68617F-DEE9-4A56-8B2E-5E57F21921F7}" type="slidenum">
              <a:rPr lang="tr-TR" smtClean="0"/>
              <a:pPr fontAlgn="base">
                <a:spcBef>
                  <a:spcPct val="0"/>
                </a:spcBef>
                <a:spcAft>
                  <a:spcPct val="0"/>
                </a:spcAft>
                <a:defRPr/>
              </a:pPr>
              <a:t>84</a:t>
            </a:fld>
            <a:endParaRPr lang="tr-TR" smtClean="0"/>
          </a:p>
        </p:txBody>
      </p:sp>
    </p:spTree>
    <p:extLst>
      <p:ext uri="{BB962C8B-B14F-4D97-AF65-F5344CB8AC3E}">
        <p14:creationId xmlns:p14="http://schemas.microsoft.com/office/powerpoint/2010/main" val="31578787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0D4331-CF4C-4044-82E7-78E172D518AB}" type="slidenum">
              <a:rPr lang="tr-TR" smtClean="0"/>
              <a:pPr fontAlgn="base">
                <a:spcBef>
                  <a:spcPct val="0"/>
                </a:spcBef>
                <a:spcAft>
                  <a:spcPct val="0"/>
                </a:spcAft>
                <a:defRPr/>
              </a:pPr>
              <a:t>85</a:t>
            </a:fld>
            <a:endParaRPr lang="tr-TR" smtClean="0"/>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7020484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4FC180-FB7B-4F6A-A15D-BA7E4767752C}" type="slidenum">
              <a:rPr lang="tr-TR" smtClean="0"/>
              <a:pPr fontAlgn="base">
                <a:spcBef>
                  <a:spcPct val="0"/>
                </a:spcBef>
                <a:spcAft>
                  <a:spcPct val="0"/>
                </a:spcAft>
                <a:defRPr/>
              </a:pPr>
              <a:t>86</a:t>
            </a:fld>
            <a:endParaRPr lang="tr-TR" smtClean="0"/>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74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504955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smtClean="0"/>
              <a:t>DNA </a:t>
            </a:r>
            <a:r>
              <a:rPr lang="en-US" dirty="0" err="1" smtClean="0"/>
              <a:t>alfabesi</a:t>
            </a:r>
            <a:r>
              <a:rPr lang="en-US" dirty="0" smtClean="0"/>
              <a:t> </a:t>
            </a:r>
            <a:r>
              <a:rPr lang="en-US" dirty="0" err="1" smtClean="0"/>
              <a:t>adenin</a:t>
            </a:r>
            <a:r>
              <a:rPr lang="tr-TR" dirty="0" smtClean="0"/>
              <a:t>,</a:t>
            </a:r>
            <a:r>
              <a:rPr lang="en-US" dirty="0" smtClean="0"/>
              <a:t> </a:t>
            </a:r>
            <a:r>
              <a:rPr lang="en-US" dirty="0" err="1" smtClean="0"/>
              <a:t>timin</a:t>
            </a:r>
            <a:r>
              <a:rPr lang="tr-TR" dirty="0" smtClean="0"/>
              <a:t>,</a:t>
            </a:r>
            <a:r>
              <a:rPr lang="tr-TR" baseline="0" dirty="0" smtClean="0"/>
              <a:t> </a:t>
            </a:r>
            <a:r>
              <a:rPr lang="en-US" dirty="0" err="1" smtClean="0"/>
              <a:t>guanin</a:t>
            </a:r>
            <a:r>
              <a:rPr lang="tr-TR" dirty="0" smtClean="0"/>
              <a:t>, </a:t>
            </a:r>
            <a:r>
              <a:rPr lang="en-US" dirty="0" err="1" smtClean="0"/>
              <a:t>sitozin</a:t>
            </a:r>
            <a:r>
              <a:rPr lang="en-US" dirty="0" smtClean="0"/>
              <a:t> </a:t>
            </a:r>
            <a:r>
              <a:rPr lang="tr-TR" baseline="0" dirty="0" smtClean="0"/>
              <a:t>olmak üzere 4 harflidir.</a:t>
            </a:r>
            <a:endParaRPr lang="en-US" dirty="0" smtClean="0"/>
          </a:p>
          <a:p>
            <a:endParaRPr lang="tr-TR" dirty="0"/>
          </a:p>
        </p:txBody>
      </p:sp>
      <p:sp>
        <p:nvSpPr>
          <p:cNvPr id="4" name="Slayt Numarası Yer Tutucusu 3"/>
          <p:cNvSpPr>
            <a:spLocks noGrp="1"/>
          </p:cNvSpPr>
          <p:nvPr>
            <p:ph type="sldNum" sz="quarter" idx="10"/>
          </p:nvPr>
        </p:nvSpPr>
        <p:spPr/>
        <p:txBody>
          <a:bodyPr/>
          <a:lstStyle/>
          <a:p>
            <a:fld id="{147DBD12-C9CB-4A66-A1C6-7E1F53BAD6E0}" type="slidenum">
              <a:rPr lang="tr-TR" smtClean="0"/>
              <a:pPr/>
              <a:t>8</a:t>
            </a:fld>
            <a:endParaRPr lang="tr-TR"/>
          </a:p>
        </p:txBody>
      </p:sp>
    </p:spTree>
    <p:extLst>
      <p:ext uri="{BB962C8B-B14F-4D97-AF65-F5344CB8AC3E}">
        <p14:creationId xmlns:p14="http://schemas.microsoft.com/office/powerpoint/2010/main" val="24307278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FC2785-B744-4ADF-95EC-38574DF9430F}" type="slidenum">
              <a:rPr lang="tr-TR" smtClean="0"/>
              <a:pPr fontAlgn="base">
                <a:spcBef>
                  <a:spcPct val="0"/>
                </a:spcBef>
                <a:spcAft>
                  <a:spcPct val="0"/>
                </a:spcAft>
                <a:defRPr/>
              </a:pPr>
              <a:t>87</a:t>
            </a:fld>
            <a:endParaRPr lang="tr-TR" smtClean="0"/>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8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5137402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27169F-45F1-4A3B-87B7-FD4FC7B02D9B}" type="slidenum">
              <a:rPr lang="tr-TR" smtClean="0"/>
              <a:pPr fontAlgn="base">
                <a:spcBef>
                  <a:spcPct val="0"/>
                </a:spcBef>
                <a:spcAft>
                  <a:spcPct val="0"/>
                </a:spcAft>
                <a:defRPr/>
              </a:pPr>
              <a:t>88</a:t>
            </a:fld>
            <a:endParaRPr lang="tr-TR" smtClean="0"/>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95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1573935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909DA0-4071-4CF4-A42A-4F24B84B8055}" type="slidenum">
              <a:rPr lang="tr-TR" smtClean="0"/>
              <a:pPr fontAlgn="base">
                <a:spcBef>
                  <a:spcPct val="0"/>
                </a:spcBef>
                <a:spcAft>
                  <a:spcPct val="0"/>
                </a:spcAft>
                <a:defRPr/>
              </a:pPr>
              <a:t>89</a:t>
            </a:fld>
            <a:endParaRPr lang="tr-TR" smtClean="0"/>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0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5480968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CB1859-A7E3-4A0C-A9C8-D881E2A31EF2}" type="slidenum">
              <a:rPr lang="tr-TR" smtClean="0"/>
              <a:pPr fontAlgn="base">
                <a:spcBef>
                  <a:spcPct val="0"/>
                </a:spcBef>
                <a:spcAft>
                  <a:spcPct val="0"/>
                </a:spcAft>
                <a:defRPr/>
              </a:pPr>
              <a:t>90</a:t>
            </a:fld>
            <a:endParaRPr lang="tr-TR" smtClean="0"/>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35058176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2F3011-5DD8-433C-8270-3DE5F52677B2}" type="slidenum">
              <a:rPr lang="tr-TR" smtClean="0"/>
              <a:pPr fontAlgn="base">
                <a:spcBef>
                  <a:spcPct val="0"/>
                </a:spcBef>
                <a:spcAft>
                  <a:spcPct val="0"/>
                </a:spcAft>
                <a:defRPr/>
              </a:pPr>
              <a:t>91</a:t>
            </a:fld>
            <a:endParaRPr lang="tr-TR" smtClean="0"/>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2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9978010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B5EB9B-F4AD-433A-A947-0A4436CF07B5}" type="slidenum">
              <a:rPr lang="tr-TR" smtClean="0"/>
              <a:pPr fontAlgn="base">
                <a:spcBef>
                  <a:spcPct val="0"/>
                </a:spcBef>
                <a:spcAft>
                  <a:spcPct val="0"/>
                </a:spcAft>
                <a:defRPr/>
              </a:pPr>
              <a:t>92</a:t>
            </a:fld>
            <a:endParaRPr lang="tr-TR" smtClean="0"/>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4477748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C47DE0-10FE-4A36-8D28-CBC0E2F3FA51}" type="slidenum">
              <a:rPr lang="tr-TR" smtClean="0"/>
              <a:pPr fontAlgn="base">
                <a:spcBef>
                  <a:spcPct val="0"/>
                </a:spcBef>
                <a:spcAft>
                  <a:spcPct val="0"/>
                </a:spcAft>
                <a:defRPr/>
              </a:pPr>
              <a:t>93</a:t>
            </a:fld>
            <a:endParaRPr lang="tr-TR" smtClean="0"/>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4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8390003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4BA669-F5B7-497F-A6E5-80CDF4CD6A0F}" type="slidenum">
              <a:rPr lang="tr-TR" smtClean="0"/>
              <a:pPr fontAlgn="base">
                <a:spcBef>
                  <a:spcPct val="0"/>
                </a:spcBef>
                <a:spcAft>
                  <a:spcPct val="0"/>
                </a:spcAft>
                <a:defRPr/>
              </a:pPr>
              <a:t>94</a:t>
            </a:fld>
            <a:endParaRPr lang="tr-TR" smtClean="0"/>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5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75536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8CFDA8-F79B-48DE-9402-BB92E4DCFB8A}" type="slidenum">
              <a:rPr lang="tr-TR" smtClean="0"/>
              <a:pPr fontAlgn="base">
                <a:spcBef>
                  <a:spcPct val="0"/>
                </a:spcBef>
                <a:spcAft>
                  <a:spcPct val="0"/>
                </a:spcAft>
                <a:defRPr/>
              </a:pPr>
              <a:t>95</a:t>
            </a:fld>
            <a:endParaRPr lang="tr-TR" smtClean="0"/>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8967063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87C4A2-A4A4-4B83-B25F-E1D9BF9049E3}" type="slidenum">
              <a:rPr lang="tr-TR" smtClean="0"/>
              <a:pPr fontAlgn="base">
                <a:spcBef>
                  <a:spcPct val="0"/>
                </a:spcBef>
                <a:spcAft>
                  <a:spcPct val="0"/>
                </a:spcAft>
                <a:defRPr/>
              </a:pPr>
              <a:t>96</a:t>
            </a:fld>
            <a:endParaRPr lang="tr-TR" smtClean="0"/>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7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651073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G</a:t>
            </a:r>
            <a:r>
              <a:rPr lang="en-US" dirty="0" err="1" smtClean="0"/>
              <a:t>enetik</a:t>
            </a:r>
            <a:r>
              <a:rPr lang="en-US" dirty="0" smtClean="0"/>
              <a:t> </a:t>
            </a:r>
            <a:r>
              <a:rPr lang="en-US" dirty="0" err="1" smtClean="0"/>
              <a:t>bilgileri</a:t>
            </a:r>
            <a:r>
              <a:rPr lang="en-US" dirty="0" smtClean="0"/>
              <a:t> </a:t>
            </a:r>
            <a:r>
              <a:rPr lang="en-US" dirty="0" err="1" smtClean="0"/>
              <a:t>içeren</a:t>
            </a:r>
            <a:r>
              <a:rPr lang="en-US" dirty="0" smtClean="0"/>
              <a:t> DNA </a:t>
            </a:r>
            <a:r>
              <a:rPr lang="en-US" dirty="0" err="1" smtClean="0"/>
              <a:t>parçaları</a:t>
            </a:r>
            <a:r>
              <a:rPr lang="en-US" dirty="0" smtClean="0"/>
              <a:t> </a:t>
            </a:r>
            <a:r>
              <a:rPr lang="en-US" dirty="0" err="1" smtClean="0"/>
              <a:t>ise</a:t>
            </a:r>
            <a:r>
              <a:rPr lang="en-US" dirty="0" smtClean="0"/>
              <a:t> gen </a:t>
            </a:r>
            <a:r>
              <a:rPr lang="en-US" dirty="0" err="1" smtClean="0"/>
              <a:t>olarak</a:t>
            </a:r>
            <a:r>
              <a:rPr lang="en-US" dirty="0" smtClean="0"/>
              <a:t> </a:t>
            </a:r>
            <a:r>
              <a:rPr lang="en-US" dirty="0" err="1" smtClean="0"/>
              <a:t>adlandırılmaktadır</a:t>
            </a:r>
            <a:r>
              <a:rPr lang="en-US" dirty="0" smtClean="0"/>
              <a:t>. </a:t>
            </a:r>
          </a:p>
          <a:p>
            <a:endParaRPr lang="tr-TR" dirty="0"/>
          </a:p>
        </p:txBody>
      </p:sp>
      <p:sp>
        <p:nvSpPr>
          <p:cNvPr id="4" name="Slayt Numarası Yer Tutucusu 3"/>
          <p:cNvSpPr>
            <a:spLocks noGrp="1"/>
          </p:cNvSpPr>
          <p:nvPr>
            <p:ph type="sldNum" sz="quarter" idx="10"/>
          </p:nvPr>
        </p:nvSpPr>
        <p:spPr/>
        <p:txBody>
          <a:bodyPr/>
          <a:lstStyle/>
          <a:p>
            <a:fld id="{147DBD12-C9CB-4A66-A1C6-7E1F53BAD6E0}" type="slidenum">
              <a:rPr lang="tr-TR" smtClean="0"/>
              <a:pPr/>
              <a:t>9</a:t>
            </a:fld>
            <a:endParaRPr lang="tr-TR"/>
          </a:p>
        </p:txBody>
      </p:sp>
    </p:spTree>
    <p:extLst>
      <p:ext uri="{BB962C8B-B14F-4D97-AF65-F5344CB8AC3E}">
        <p14:creationId xmlns:p14="http://schemas.microsoft.com/office/powerpoint/2010/main" val="39233453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1E189D-66FF-4F63-946C-A478961E27D1}" type="slidenum">
              <a:rPr lang="tr-TR" smtClean="0"/>
              <a:pPr fontAlgn="base">
                <a:spcBef>
                  <a:spcPct val="0"/>
                </a:spcBef>
                <a:spcAft>
                  <a:spcPct val="0"/>
                </a:spcAft>
                <a:defRPr/>
              </a:pPr>
              <a:t>97</a:t>
            </a:fld>
            <a:endParaRPr lang="tr-TR" smtClean="0"/>
          </a:p>
        </p:txBody>
      </p:sp>
      <p:sp>
        <p:nvSpPr>
          <p:cNvPr id="158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8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8586924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30E3D6-2A86-4E1E-85A5-0814D588F747}" type="slidenum">
              <a:rPr lang="tr-TR" smtClean="0"/>
              <a:pPr fontAlgn="base">
                <a:spcBef>
                  <a:spcPct val="0"/>
                </a:spcBef>
                <a:spcAft>
                  <a:spcPct val="0"/>
                </a:spcAft>
                <a:defRPr/>
              </a:pPr>
              <a:t>98</a:t>
            </a:fld>
            <a:endParaRPr lang="tr-TR" smtClean="0"/>
          </a:p>
        </p:txBody>
      </p:sp>
      <p:sp>
        <p:nvSpPr>
          <p:cNvPr id="159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9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8024209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C6B26A-35E3-4B7F-92FC-8F32626C518B}" type="slidenum">
              <a:rPr lang="tr-TR" smtClean="0"/>
              <a:pPr fontAlgn="base">
                <a:spcBef>
                  <a:spcPct val="0"/>
                </a:spcBef>
                <a:spcAft>
                  <a:spcPct val="0"/>
                </a:spcAft>
                <a:defRPr/>
              </a:pPr>
              <a:t>99</a:t>
            </a:fld>
            <a:endParaRPr lang="tr-TR" smtClean="0"/>
          </a:p>
        </p:txBody>
      </p:sp>
      <p:sp>
        <p:nvSpPr>
          <p:cNvPr id="160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0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40799123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7DA531-E99A-47A2-8F99-230B6FE9289F}" type="slidenum">
              <a:rPr lang="tr-TR" smtClean="0"/>
              <a:pPr fontAlgn="base">
                <a:spcBef>
                  <a:spcPct val="0"/>
                </a:spcBef>
                <a:spcAft>
                  <a:spcPct val="0"/>
                </a:spcAft>
                <a:defRPr/>
              </a:pPr>
              <a:t>100</a:t>
            </a:fld>
            <a:endParaRPr lang="tr-TR" smtClean="0"/>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1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73753566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0681A0-7ACC-4E19-A4DD-EA2A355A7B2D}" type="slidenum">
              <a:rPr lang="tr-TR" smtClean="0"/>
              <a:pPr fontAlgn="base">
                <a:spcBef>
                  <a:spcPct val="0"/>
                </a:spcBef>
                <a:spcAft>
                  <a:spcPct val="0"/>
                </a:spcAft>
                <a:defRPr/>
              </a:pPr>
              <a:t>101</a:t>
            </a:fld>
            <a:endParaRPr lang="tr-TR" smtClean="0"/>
          </a:p>
        </p:txBody>
      </p:sp>
      <p:sp>
        <p:nvSpPr>
          <p:cNvPr id="162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2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41289393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7A4312-6D24-4D91-89A6-629DB472BBFD}" type="slidenum">
              <a:rPr lang="tr-TR" smtClean="0"/>
              <a:pPr fontAlgn="base">
                <a:spcBef>
                  <a:spcPct val="0"/>
                </a:spcBef>
                <a:spcAft>
                  <a:spcPct val="0"/>
                </a:spcAft>
                <a:defRPr/>
              </a:pPr>
              <a:t>102</a:t>
            </a:fld>
            <a:endParaRPr lang="tr-TR" smtClean="0"/>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10707636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FD6133-A14A-486B-A3A2-A8A92612F888}" type="slidenum">
              <a:rPr lang="tr-TR" smtClean="0"/>
              <a:pPr fontAlgn="base">
                <a:spcBef>
                  <a:spcPct val="0"/>
                </a:spcBef>
                <a:spcAft>
                  <a:spcPct val="0"/>
                </a:spcAft>
                <a:defRPr/>
              </a:pPr>
              <a:t>103</a:t>
            </a:fld>
            <a:endParaRPr lang="tr-TR" smtClean="0"/>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4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1250076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815FF1-B048-4AEA-85D1-9E69B0DF7761}" type="slidenum">
              <a:rPr lang="tr-TR" smtClean="0"/>
              <a:pPr fontAlgn="base">
                <a:spcBef>
                  <a:spcPct val="0"/>
                </a:spcBef>
                <a:spcAft>
                  <a:spcPct val="0"/>
                </a:spcAft>
                <a:defRPr/>
              </a:pPr>
              <a:t>104</a:t>
            </a:fld>
            <a:endParaRPr lang="tr-TR" smtClean="0"/>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5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32927030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39E2BE-AED9-4277-8F90-7CFEF64AAD98}" type="slidenum">
              <a:rPr lang="tr-TR" smtClean="0"/>
              <a:pPr fontAlgn="base">
                <a:spcBef>
                  <a:spcPct val="0"/>
                </a:spcBef>
                <a:spcAft>
                  <a:spcPct val="0"/>
                </a:spcAft>
                <a:defRPr/>
              </a:pPr>
              <a:t>105</a:t>
            </a:fld>
            <a:endParaRPr lang="tr-TR" smtClean="0"/>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6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0809598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E9F8E0-38B8-4A97-A813-A5981F790CD3}" type="slidenum">
              <a:rPr lang="tr-TR" smtClean="0"/>
              <a:pPr fontAlgn="base">
                <a:spcBef>
                  <a:spcPct val="0"/>
                </a:spcBef>
                <a:spcAft>
                  <a:spcPct val="0"/>
                </a:spcAft>
                <a:defRPr/>
              </a:pPr>
              <a:t>106</a:t>
            </a:fld>
            <a:endParaRPr lang="tr-TR" smtClean="0"/>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7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Tree>
    <p:extLst>
      <p:ext uri="{BB962C8B-B14F-4D97-AF65-F5344CB8AC3E}">
        <p14:creationId xmlns:p14="http://schemas.microsoft.com/office/powerpoint/2010/main" val="2636458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FA3A5DD4-8461-483A-BF44-FD72750C87BC}" type="datetimeFigureOut">
              <a:rPr lang="tr-TR"/>
              <a:pPr>
                <a:defRPr/>
              </a:pPr>
              <a:t>6.02.2019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2F4E1AE-1731-46C5-8B4E-688F5523891E}"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AA4A7A27-F36D-4EF1-A4D0-9CEFC8F9A17C}" type="datetimeFigureOut">
              <a:rPr lang="tr-TR"/>
              <a:pPr>
                <a:defRPr/>
              </a:pPr>
              <a:t>6.02.2019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BDE4973F-CEEB-4E14-830A-F12B52950DDD}"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297382B4-00DA-445C-AA52-77DE93369EF7}" type="datetimeFigureOut">
              <a:rPr lang="tr-TR"/>
              <a:pPr>
                <a:defRPr/>
              </a:pPr>
              <a:t>6.02.2019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42F27BC9-0B38-4F8F-B9C7-0C36FCD1BCEC}" type="slidenum">
              <a:rPr lang="tr-TR"/>
              <a:pPr>
                <a:defRPr/>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çerik">
    <p:spTree>
      <p:nvGrpSpPr>
        <p:cNvPr id="1" name=""/>
        <p:cNvGrpSpPr/>
        <p:nvPr/>
      </p:nvGrpSpPr>
      <p:grpSpPr>
        <a:xfrm>
          <a:off x="0" y="0"/>
          <a:ext cx="0" cy="0"/>
          <a:chOff x="0" y="0"/>
          <a:chExt cx="0" cy="0"/>
        </a:xfrm>
      </p:grpSpPr>
      <p:sp>
        <p:nvSpPr>
          <p:cNvPr id="2" name="1 İçerik Yer Tutucusu"/>
          <p:cNvSpPr>
            <a:spLocks noGrp="1"/>
          </p:cNvSpPr>
          <p:nvPr>
            <p:ph/>
          </p:nvPr>
        </p:nvSpPr>
        <p:spPr>
          <a:xfrm>
            <a:off x="685800" y="609600"/>
            <a:ext cx="7772400" cy="54864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3" name="13 Veri Yer Tutucusu"/>
          <p:cNvSpPr>
            <a:spLocks noGrp="1"/>
          </p:cNvSpPr>
          <p:nvPr>
            <p:ph type="dt" sz="half" idx="10"/>
          </p:nvPr>
        </p:nvSpPr>
        <p:spPr/>
        <p:txBody>
          <a:bodyPr/>
          <a:lstStyle>
            <a:lvl1pPr>
              <a:defRPr/>
            </a:lvl1pPr>
          </a:lstStyle>
          <a:p>
            <a:pPr>
              <a:defRPr/>
            </a:pPr>
            <a:endParaRPr lang="en-US"/>
          </a:p>
        </p:txBody>
      </p:sp>
      <p:sp>
        <p:nvSpPr>
          <p:cNvPr id="4" name="2 Altbilgi Yer Tutucusu"/>
          <p:cNvSpPr>
            <a:spLocks noGrp="1"/>
          </p:cNvSpPr>
          <p:nvPr>
            <p:ph type="ftr" sz="quarter" idx="11"/>
          </p:nvPr>
        </p:nvSpPr>
        <p:spPr/>
        <p:txBody>
          <a:bodyPr/>
          <a:lstStyle>
            <a:lvl1pPr>
              <a:defRPr/>
            </a:lvl1pPr>
          </a:lstStyle>
          <a:p>
            <a:pPr>
              <a:defRPr/>
            </a:pPr>
            <a:endParaRPr lang="en-US"/>
          </a:p>
        </p:txBody>
      </p:sp>
      <p:sp>
        <p:nvSpPr>
          <p:cNvPr id="5" name="22 Slayt Numarası Yer Tutucusu"/>
          <p:cNvSpPr>
            <a:spLocks noGrp="1"/>
          </p:cNvSpPr>
          <p:nvPr>
            <p:ph type="sldNum" sz="quarter" idx="12"/>
          </p:nvPr>
        </p:nvSpPr>
        <p:spPr/>
        <p:txBody>
          <a:bodyPr/>
          <a:lstStyle>
            <a:lvl1pPr>
              <a:defRPr/>
            </a:lvl1pPr>
          </a:lstStyle>
          <a:p>
            <a:pPr>
              <a:defRPr/>
            </a:pPr>
            <a:fld id="{1C852C15-BD29-4EEF-BA57-9E45DB53080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B1F524CB-DB0F-4FC0-B48F-206DB165BE02}" type="datetimeFigureOut">
              <a:rPr lang="tr-TR"/>
              <a:pPr>
                <a:defRPr/>
              </a:pPr>
              <a:t>6.02.2019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3F3EDA6D-4100-4894-AB09-79F97A45EE0F}"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6DB4BC10-91F1-4014-8487-D18834A09DE1}" type="datetimeFigureOut">
              <a:rPr lang="tr-TR"/>
              <a:pPr>
                <a:defRPr/>
              </a:pPr>
              <a:t>6.02.2019</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3AE57EDB-67AC-47B7-966D-F967F68895BF}"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4140BFFF-3E2D-4655-97EE-24C4CF7015ED}" type="datetimeFigureOut">
              <a:rPr lang="tr-TR"/>
              <a:pPr>
                <a:defRPr/>
              </a:pPr>
              <a:t>6.02.2019</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EA0763B0-6D15-45E1-9670-AE58F5D36B59}"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A6064520-21EB-41C3-BDBC-2FB4D38D19A6}" type="datetimeFigureOut">
              <a:rPr lang="tr-TR"/>
              <a:pPr>
                <a:defRPr/>
              </a:pPr>
              <a:t>6.02.2019</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8CD8B43E-D650-4F56-9506-D4985925DFC8}"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1C5C8471-4A7C-40CA-9AE2-9EE9C5F2785C}" type="datetimeFigureOut">
              <a:rPr lang="tr-TR"/>
              <a:pPr>
                <a:defRPr/>
              </a:pPr>
              <a:t>6.02.2019</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26251C3A-B21E-4BE1-A94B-DC69067BA832}"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AB38946F-91FF-419D-BC23-1CE7E91A0392}" type="datetimeFigureOut">
              <a:rPr lang="tr-TR"/>
              <a:pPr>
                <a:defRPr/>
              </a:pPr>
              <a:t>6.02.2019</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F1AC5D8C-F915-41B2-AE73-3DBC71920589}"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8278C448-5CCE-4723-8882-C6F879B54379}" type="datetimeFigureOut">
              <a:rPr lang="tr-TR"/>
              <a:pPr>
                <a:defRPr/>
              </a:pPr>
              <a:t>6.02.2019</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0B4AB227-1D22-46E6-A0D2-EFF3B2ACC55B}"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E8EBA887-93AF-46BD-8DCD-14D264E19DE3}" type="datetimeFigureOut">
              <a:rPr lang="tr-TR"/>
              <a:pPr>
                <a:defRPr/>
              </a:pPr>
              <a:t>6.02.2019</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0FC413AD-0060-4342-BC25-E42065ABD4A7}"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75C0818-E47E-41CE-9449-0D7D9EC46029}" type="datetimeFigureOut">
              <a:rPr lang="tr-TR"/>
              <a:pPr>
                <a:defRPr/>
              </a:pPr>
              <a:t>6.02.2019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25D71C3-73F7-4D0D-A303-15A2B140289C}"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157.jpeg"/><Relationship Id="rId4" Type="http://schemas.openxmlformats.org/officeDocument/2006/relationships/image" Target="../media/image15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61.jpeg"/><Relationship Id="rId4" Type="http://schemas.openxmlformats.org/officeDocument/2006/relationships/image" Target="../media/image160.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16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168.jpeg"/><Relationship Id="rId4" Type="http://schemas.openxmlformats.org/officeDocument/2006/relationships/image" Target="../media/image167.jpeg"/></Relationships>
</file>

<file path=ppt/slides/_rels/slide10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108.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bp1.blogger.com/_BYMqE46KceM/SEbqc3xiKGI/AAAAAAAAACo/EKWLX1nUwqo/s1600-h/tiroid.jp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bp1.blogger.com/_BYMqE46KceM/SEbqc3xiKGI/AAAAAAAAACo/EKWLX1nUwqo/s1600-h/tiroid.jpg"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hyperlink" Target="http://bp1.blogger.com/_BYMqE46KceM/SEbqc3xiKGI/AAAAAAAAACo/EKWLX1nUwqo/s1600-h/tiroid.jp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105.jpeg"/></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jpeg"/></Relationships>
</file>

<file path=ppt/slides/_rels/slide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9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jpeg"/></Relationships>
</file>

<file path=ppt/slides/_rels/slide9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9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9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jpeg"/></Relationships>
</file>

<file path=ppt/slides/_rels/slide9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jpeg"/></Relationships>
</file>

<file path=ppt/slides/_rels/slide9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9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jpeg"/></Relationships>
</file>

<file path=ppt/slides/_rels/slide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150.jpeg"/></Relationships>
</file>

<file path=ppt/slides/_rels/slide9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154.jpeg"/><Relationship Id="rId4" Type="http://schemas.openxmlformats.org/officeDocument/2006/relationships/image" Target="../media/image1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0"/>
            <a:ext cx="9144000" cy="4797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 name="Text Box 2"/>
          <p:cNvSpPr txBox="1">
            <a:spLocks noChangeArrowheads="1"/>
          </p:cNvSpPr>
          <p:nvPr/>
        </p:nvSpPr>
        <p:spPr bwMode="auto">
          <a:xfrm>
            <a:off x="611188" y="908720"/>
            <a:ext cx="7885112" cy="3170099"/>
          </a:xfrm>
          <a:prstGeom prst="rect">
            <a:avLst/>
          </a:prstGeom>
          <a:noFill/>
          <a:ln w="9525">
            <a:noFill/>
            <a:miter lim="800000"/>
            <a:headEnd/>
            <a:tailEnd/>
          </a:ln>
        </p:spPr>
        <p:txBody>
          <a:bodyPr>
            <a:spAutoFit/>
          </a:bodyPr>
          <a:lstStyle/>
          <a:p>
            <a:pPr algn="ctr" fontAlgn="auto">
              <a:spcBef>
                <a:spcPts val="0"/>
              </a:spcBef>
              <a:spcAft>
                <a:spcPts val="0"/>
              </a:spcAft>
              <a:defRPr/>
            </a:pPr>
            <a:r>
              <a:rPr lang="tr-TR" sz="4000" b="1" dirty="0" err="1" smtClean="0">
                <a:solidFill>
                  <a:schemeClr val="tx2">
                    <a:lumMod val="20000"/>
                    <a:lumOff val="80000"/>
                  </a:schemeClr>
                </a:solidFill>
                <a:cs typeface="+mn-cs"/>
              </a:rPr>
              <a:t>Maloklüzyonların</a:t>
            </a:r>
            <a:r>
              <a:rPr lang="tr-TR" sz="4000" b="1" dirty="0" smtClean="0">
                <a:solidFill>
                  <a:schemeClr val="tx2">
                    <a:lumMod val="20000"/>
                    <a:lumOff val="80000"/>
                  </a:schemeClr>
                </a:solidFill>
                <a:cs typeface="+mn-cs"/>
              </a:rPr>
              <a:t> Etiyolojisinde </a:t>
            </a:r>
            <a:r>
              <a:rPr lang="tr-TR" sz="4000" b="1" dirty="0" smtClean="0">
                <a:solidFill>
                  <a:schemeClr val="tx2">
                    <a:lumMod val="20000"/>
                    <a:lumOff val="80000"/>
                  </a:schemeClr>
                </a:solidFill>
              </a:rPr>
              <a:t>GENETİK,</a:t>
            </a:r>
            <a:endParaRPr lang="tr-TR" sz="4000" b="1" dirty="0">
              <a:solidFill>
                <a:schemeClr val="tx2">
                  <a:lumMod val="20000"/>
                  <a:lumOff val="80000"/>
                </a:schemeClr>
              </a:solidFill>
              <a:cs typeface="+mn-cs"/>
            </a:endParaRPr>
          </a:p>
          <a:p>
            <a:pPr algn="ctr" fontAlgn="auto">
              <a:spcBef>
                <a:spcPts val="0"/>
              </a:spcBef>
              <a:spcAft>
                <a:spcPts val="0"/>
              </a:spcAft>
              <a:defRPr/>
            </a:pPr>
            <a:r>
              <a:rPr lang="tr-TR" sz="4000" b="1" dirty="0" err="1">
                <a:solidFill>
                  <a:schemeClr val="tx2">
                    <a:lumMod val="20000"/>
                    <a:lumOff val="80000"/>
                  </a:schemeClr>
                </a:solidFill>
                <a:cs typeface="+mn-cs"/>
              </a:rPr>
              <a:t>Hormonal</a:t>
            </a:r>
            <a:r>
              <a:rPr lang="tr-TR" sz="4000" b="1" dirty="0">
                <a:solidFill>
                  <a:schemeClr val="tx2">
                    <a:lumMod val="20000"/>
                    <a:lumOff val="80000"/>
                  </a:schemeClr>
                </a:solidFill>
                <a:cs typeface="+mn-cs"/>
              </a:rPr>
              <a:t> Bozukluklar, Kazanılmış Anomaliler  ve </a:t>
            </a:r>
          </a:p>
          <a:p>
            <a:pPr algn="ctr" fontAlgn="auto">
              <a:spcBef>
                <a:spcPts val="0"/>
              </a:spcBef>
              <a:spcAft>
                <a:spcPts val="0"/>
              </a:spcAft>
              <a:defRPr/>
            </a:pPr>
            <a:r>
              <a:rPr lang="tr-TR" sz="4000" b="1" dirty="0">
                <a:solidFill>
                  <a:schemeClr val="tx2">
                    <a:lumMod val="20000"/>
                    <a:lumOff val="80000"/>
                  </a:schemeClr>
                </a:solidFill>
                <a:cs typeface="+mn-cs"/>
              </a:rPr>
              <a:t>Anormal Basınç Alışkanlıkları</a:t>
            </a:r>
          </a:p>
        </p:txBody>
      </p:sp>
      <p:sp>
        <p:nvSpPr>
          <p:cNvPr id="3076" name="Text Box 3"/>
          <p:cNvSpPr txBox="1">
            <a:spLocks noChangeArrowheads="1"/>
          </p:cNvSpPr>
          <p:nvPr/>
        </p:nvSpPr>
        <p:spPr bwMode="auto">
          <a:xfrm>
            <a:off x="3998912" y="5229091"/>
            <a:ext cx="4497388" cy="830997"/>
          </a:xfrm>
          <a:prstGeom prst="rect">
            <a:avLst/>
          </a:prstGeom>
          <a:noFill/>
          <a:ln w="9525">
            <a:noFill/>
            <a:miter lim="800000"/>
            <a:headEnd/>
            <a:tailEnd/>
          </a:ln>
        </p:spPr>
        <p:txBody>
          <a:bodyPr>
            <a:spAutoFit/>
          </a:bodyPr>
          <a:lstStyle/>
          <a:p>
            <a:pPr algn="ctr"/>
            <a:r>
              <a:rPr lang="tr-TR" sz="2800" b="1" dirty="0" smtClean="0">
                <a:solidFill>
                  <a:srgbClr val="C0504D"/>
                </a:solidFill>
                <a:latin typeface="Calibri" pitchFamily="34" charset="0"/>
              </a:rPr>
              <a:t>Dr</a:t>
            </a:r>
            <a:r>
              <a:rPr lang="tr-TR" sz="2800" b="1" dirty="0">
                <a:solidFill>
                  <a:srgbClr val="C0504D"/>
                </a:solidFill>
                <a:latin typeface="Calibri" pitchFamily="34" charset="0"/>
              </a:rPr>
              <a:t>. Ayşe Tuba </a:t>
            </a:r>
            <a:r>
              <a:rPr lang="tr-TR" sz="2800" b="1" dirty="0" err="1" smtClean="0">
                <a:solidFill>
                  <a:srgbClr val="C0504D"/>
                </a:solidFill>
                <a:latin typeface="Calibri" pitchFamily="34" charset="0"/>
              </a:rPr>
              <a:t>Altuğ</a:t>
            </a:r>
            <a:endParaRPr lang="tr-TR" sz="2800" b="1" dirty="0" smtClean="0">
              <a:solidFill>
                <a:srgbClr val="C0504D"/>
              </a:solidFill>
              <a:latin typeface="Calibri" pitchFamily="34" charset="0"/>
            </a:endParaRPr>
          </a:p>
          <a:p>
            <a:pPr algn="ctr"/>
            <a:r>
              <a:rPr lang="tr-TR" sz="2000" b="1" i="1" dirty="0" smtClean="0">
                <a:solidFill>
                  <a:srgbClr val="C0504D"/>
                </a:solidFill>
                <a:latin typeface="Calibri" pitchFamily="34" charset="0"/>
              </a:rPr>
              <a:t>Ortodonti Anabilim Dalı</a:t>
            </a:r>
            <a:endParaRPr lang="tr-TR" sz="2000" b="1" i="1" dirty="0">
              <a:solidFill>
                <a:srgbClr val="C0504D"/>
              </a:solidFill>
              <a:latin typeface="Calibri" pitchFamily="34" charset="0"/>
            </a:endParaRPr>
          </a:p>
        </p:txBody>
      </p:sp>
      <p:cxnSp>
        <p:nvCxnSpPr>
          <p:cNvPr id="9" name="8 Düz Bağlayıcı"/>
          <p:cNvCxnSpPr/>
          <p:nvPr/>
        </p:nvCxnSpPr>
        <p:spPr>
          <a:xfrm>
            <a:off x="0" y="4786322"/>
            <a:ext cx="9144000" cy="1588"/>
          </a:xfrm>
          <a:prstGeom prst="line">
            <a:avLst/>
          </a:prstGeom>
          <a:ln w="508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18" descr="http://arsiv.ankara.edu.tr/gorsel/dosya/1176363329dishek.jpg"/>
          <p:cNvPicPr>
            <a:picLocks noChangeAspect="1" noChangeArrowheads="1"/>
          </p:cNvPicPr>
          <p:nvPr/>
        </p:nvPicPr>
        <p:blipFill>
          <a:blip r:embed="rId3" cstate="print"/>
          <a:srcRect/>
          <a:stretch>
            <a:fillRect/>
          </a:stretch>
        </p:blipFill>
        <p:spPr bwMode="auto">
          <a:xfrm>
            <a:off x="500034" y="4286256"/>
            <a:ext cx="1185249" cy="1143008"/>
          </a:xfrm>
          <a:prstGeom prst="ellipse">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6 Resim" descr="ansiklopedi.jpg"/>
          <p:cNvPicPr>
            <a:picLocks noChangeAspect="1"/>
          </p:cNvPicPr>
          <p:nvPr/>
        </p:nvPicPr>
        <p:blipFill>
          <a:blip r:embed="rId3" cstate="print"/>
          <a:srcRect/>
          <a:stretch>
            <a:fillRect/>
          </a:stretch>
        </p:blipFill>
        <p:spPr bwMode="auto">
          <a:xfrm>
            <a:off x="4584397" y="2214389"/>
            <a:ext cx="4487595" cy="4643611"/>
          </a:xfrm>
          <a:prstGeom prst="rect">
            <a:avLst/>
          </a:prstGeom>
          <a:noFill/>
          <a:ln w="9525">
            <a:noFill/>
            <a:miter lim="800000"/>
            <a:headEnd/>
            <a:tailEnd/>
          </a:ln>
        </p:spPr>
      </p:pic>
      <p:sp>
        <p:nvSpPr>
          <p:cNvPr id="4" name="13 Dikdörtgen"/>
          <p:cNvSpPr/>
          <p:nvPr/>
        </p:nvSpPr>
        <p:spPr>
          <a:xfrm>
            <a:off x="0" y="0"/>
            <a:ext cx="9144000" cy="438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Arial" pitchFamily="34" charset="0"/>
              <a:cs typeface="Arial" pitchFamily="34" charset="0"/>
            </a:endParaRPr>
          </a:p>
        </p:txBody>
      </p:sp>
      <p:sp>
        <p:nvSpPr>
          <p:cNvPr id="5" name="3 Dikdörtgen"/>
          <p:cNvSpPr>
            <a:spLocks noChangeArrowheads="1"/>
          </p:cNvSpPr>
          <p:nvPr/>
        </p:nvSpPr>
        <p:spPr bwMode="auto">
          <a:xfrm>
            <a:off x="251520" y="1159584"/>
            <a:ext cx="4024561" cy="1477328"/>
          </a:xfrm>
          <a:prstGeom prst="rect">
            <a:avLst/>
          </a:prstGeom>
          <a:noFill/>
          <a:ln w="9525">
            <a:noFill/>
            <a:miter lim="800000"/>
            <a:headEnd/>
            <a:tailEnd/>
          </a:ln>
        </p:spPr>
        <p:txBody>
          <a:bodyPr wrap="square">
            <a:spAutoFit/>
          </a:bodyPr>
          <a:lstStyle/>
          <a:p>
            <a:pPr algn="ctr">
              <a:lnSpc>
                <a:spcPct val="150000"/>
              </a:lnSpc>
            </a:pPr>
            <a:r>
              <a:rPr lang="tr-TR" sz="2000" b="1" dirty="0" smtClean="0">
                <a:latin typeface="Arial" pitchFamily="34" charset="0"/>
                <a:cs typeface="Arial" pitchFamily="34" charset="0"/>
              </a:rPr>
              <a:t>DNA’nın bilgi kapasitesi 3000 ansiklopedinin kapasitesine eşittir</a:t>
            </a:r>
            <a:r>
              <a:rPr lang="en-US" sz="2000" b="1" dirty="0">
                <a:latin typeface="Arial" pitchFamily="34" charset="0"/>
                <a:cs typeface="Arial" pitchFamily="34" charset="0"/>
              </a:rPr>
              <a:t>!</a:t>
            </a:r>
          </a:p>
        </p:txBody>
      </p:sp>
      <p:sp>
        <p:nvSpPr>
          <p:cNvPr id="7" name="Rectangle 1"/>
          <p:cNvSpPr>
            <a:spLocks noChangeArrowheads="1"/>
          </p:cNvSpPr>
          <p:nvPr/>
        </p:nvSpPr>
        <p:spPr bwMode="auto">
          <a:xfrm>
            <a:off x="-33907" y="6279703"/>
            <a:ext cx="4572000" cy="461665"/>
          </a:xfrm>
          <a:prstGeom prst="rect">
            <a:avLst/>
          </a:prstGeom>
          <a:noFill/>
          <a:ln w="9525">
            <a:noFill/>
            <a:miter lim="800000"/>
            <a:headEnd/>
            <a:tailEnd/>
          </a:ln>
        </p:spPr>
        <p:txBody>
          <a:bodyPr wrap="square" anchor="ctr">
            <a:spAutoFit/>
          </a:bodyPr>
          <a:lstStyle/>
          <a:p>
            <a:r>
              <a:rPr lang="tr-TR" sz="1200" b="1" i="1" dirty="0" err="1">
                <a:latin typeface="Arial" pitchFamily="34" charset="0"/>
                <a:cs typeface="Arial" pitchFamily="34" charset="0"/>
              </a:rPr>
              <a:t>Wieland</a:t>
            </a:r>
            <a:r>
              <a:rPr lang="tr-TR" sz="1200" b="1" i="1" dirty="0">
                <a:latin typeface="Arial" pitchFamily="34" charset="0"/>
                <a:cs typeface="Arial" pitchFamily="34" charset="0"/>
              </a:rPr>
              <a:t> C. </a:t>
            </a:r>
            <a:r>
              <a:rPr lang="tr-TR" sz="1200" b="1" i="1" dirty="0" err="1">
                <a:latin typeface="Arial" pitchFamily="34" charset="0"/>
                <a:cs typeface="Arial" pitchFamily="34" charset="0"/>
              </a:rPr>
              <a:t>The</a:t>
            </a:r>
            <a:r>
              <a:rPr lang="tr-TR" sz="1200" b="1" i="1" dirty="0">
                <a:latin typeface="Arial" pitchFamily="34" charset="0"/>
                <a:cs typeface="Arial" pitchFamily="34" charset="0"/>
              </a:rPr>
              <a:t> </a:t>
            </a:r>
            <a:r>
              <a:rPr lang="tr-TR" sz="1200" b="1" i="1" dirty="0" err="1">
                <a:latin typeface="Arial" pitchFamily="34" charset="0"/>
                <a:cs typeface="Arial" pitchFamily="34" charset="0"/>
              </a:rPr>
              <a:t>Marvellous</a:t>
            </a:r>
            <a:r>
              <a:rPr lang="tr-TR" sz="1200" b="1" i="1" dirty="0">
                <a:latin typeface="Arial" pitchFamily="34" charset="0"/>
                <a:cs typeface="Arial" pitchFamily="34" charset="0"/>
              </a:rPr>
              <a:t> </a:t>
            </a:r>
            <a:r>
              <a:rPr lang="tr-TR" sz="1200" b="1" i="1" dirty="0" err="1">
                <a:latin typeface="Arial" pitchFamily="34" charset="0"/>
                <a:cs typeface="Arial" pitchFamily="34" charset="0"/>
              </a:rPr>
              <a:t>Message</a:t>
            </a:r>
            <a:r>
              <a:rPr lang="tr-TR" sz="1200" b="1" i="1" dirty="0">
                <a:latin typeface="Arial" pitchFamily="34" charset="0"/>
                <a:cs typeface="Arial" pitchFamily="34" charset="0"/>
              </a:rPr>
              <a:t> </a:t>
            </a:r>
            <a:r>
              <a:rPr lang="tr-TR" sz="1200" b="1" i="1" dirty="0" err="1">
                <a:latin typeface="Arial" pitchFamily="34" charset="0"/>
                <a:cs typeface="Arial" pitchFamily="34" charset="0"/>
              </a:rPr>
              <a:t>Molecule</a:t>
            </a:r>
            <a:r>
              <a:rPr lang="tr-TR" sz="1200" b="1" i="1" dirty="0">
                <a:latin typeface="Arial" pitchFamily="34" charset="0"/>
                <a:cs typeface="Arial" pitchFamily="34" charset="0"/>
              </a:rPr>
              <a:t>. </a:t>
            </a:r>
            <a:endParaRPr lang="tr-TR" sz="1200" b="1" i="1" dirty="0" smtClean="0">
              <a:latin typeface="Arial" pitchFamily="34" charset="0"/>
              <a:cs typeface="Arial" pitchFamily="34" charset="0"/>
            </a:endParaRPr>
          </a:p>
          <a:p>
            <a:r>
              <a:rPr lang="tr-TR" sz="1200" b="1" i="1" dirty="0" err="1" smtClean="0">
                <a:latin typeface="Arial" pitchFamily="34" charset="0"/>
                <a:cs typeface="Arial" pitchFamily="34" charset="0"/>
              </a:rPr>
              <a:t>Creation</a:t>
            </a:r>
            <a:r>
              <a:rPr lang="tr-TR" sz="1200" b="1" i="1" dirty="0">
                <a:latin typeface="Arial" pitchFamily="34" charset="0"/>
                <a:cs typeface="Arial" pitchFamily="34" charset="0"/>
              </a:rPr>
              <a:t>, 1995;17(4):10-13.</a:t>
            </a:r>
          </a:p>
        </p:txBody>
      </p:sp>
      <p:cxnSp>
        <p:nvCxnSpPr>
          <p:cNvPr id="8" name="11 Düz Bağlayıcı"/>
          <p:cNvCxnSpPr/>
          <p:nvPr/>
        </p:nvCxnSpPr>
        <p:spPr>
          <a:xfrm>
            <a:off x="-36512" y="6279554"/>
            <a:ext cx="4320000" cy="0"/>
          </a:xfrm>
          <a:prstGeom prst="line">
            <a:avLst/>
          </a:prstGeom>
          <a:ln w="28575">
            <a:gradFill flip="none" rotWithShape="1">
              <a:gsLst>
                <a:gs pos="48000">
                  <a:srgbClr val="FFF200"/>
                </a:gs>
                <a:gs pos="45000">
                  <a:srgbClr val="FF7A00"/>
                </a:gs>
                <a:gs pos="70000">
                  <a:srgbClr val="FF0300"/>
                </a:gs>
                <a:gs pos="100000">
                  <a:srgbClr val="4D0808"/>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14 Metin kutusu"/>
          <p:cNvSpPr txBox="1">
            <a:spLocks noChangeArrowheads="1"/>
          </p:cNvSpPr>
          <p:nvPr/>
        </p:nvSpPr>
        <p:spPr bwMode="auto">
          <a:xfrm>
            <a:off x="1023696" y="2969588"/>
            <a:ext cx="2124299" cy="523220"/>
          </a:xfrm>
          <a:prstGeom prst="rect">
            <a:avLst/>
          </a:prstGeom>
          <a:noFill/>
          <a:ln w="9525">
            <a:noFill/>
            <a:miter lim="800000"/>
            <a:headEnd/>
            <a:tailEnd/>
          </a:ln>
        </p:spPr>
        <p:txBody>
          <a:bodyPr wrap="none">
            <a:spAutoFit/>
          </a:bodyPr>
          <a:lstStyle/>
          <a:p>
            <a:r>
              <a:rPr lang="tr-TR" sz="2800" b="1" dirty="0" smtClean="0">
                <a:solidFill>
                  <a:srgbClr val="800080"/>
                </a:solidFill>
                <a:latin typeface="Arial" pitchFamily="34" charset="0"/>
                <a:cs typeface="Arial" pitchFamily="34" charset="0"/>
              </a:rPr>
              <a:t> 25.000 gen</a:t>
            </a:r>
            <a:endParaRPr lang="tr-TR" sz="2800" b="1" dirty="0">
              <a:solidFill>
                <a:srgbClr val="800080"/>
              </a:solidFill>
              <a:latin typeface="Arial" pitchFamily="34" charset="0"/>
              <a:cs typeface="Arial" pitchFamily="34" charset="0"/>
            </a:endParaRPr>
          </a:p>
        </p:txBody>
      </p:sp>
      <p:sp>
        <p:nvSpPr>
          <p:cNvPr id="10" name="15 Metin kutusu"/>
          <p:cNvSpPr txBox="1">
            <a:spLocks noChangeArrowheads="1"/>
          </p:cNvSpPr>
          <p:nvPr/>
        </p:nvSpPr>
        <p:spPr bwMode="auto">
          <a:xfrm>
            <a:off x="80394" y="3592324"/>
            <a:ext cx="4222631" cy="523220"/>
          </a:xfrm>
          <a:prstGeom prst="rect">
            <a:avLst/>
          </a:prstGeom>
          <a:noFill/>
          <a:ln w="9525">
            <a:noFill/>
            <a:miter lim="800000"/>
            <a:headEnd/>
            <a:tailEnd/>
          </a:ln>
        </p:spPr>
        <p:txBody>
          <a:bodyPr wrap="none">
            <a:spAutoFit/>
          </a:bodyPr>
          <a:lstStyle/>
          <a:p>
            <a:r>
              <a:rPr lang="tr-TR" sz="2800" b="1" dirty="0" smtClean="0">
                <a:solidFill>
                  <a:srgbClr val="00005A"/>
                </a:solidFill>
                <a:latin typeface="Arial" pitchFamily="34" charset="0"/>
                <a:cs typeface="Arial" pitchFamily="34" charset="0"/>
              </a:rPr>
              <a:t>3.000.000 nükleotid çifti</a:t>
            </a:r>
            <a:endParaRPr lang="tr-TR" sz="2800" b="1" dirty="0">
              <a:solidFill>
                <a:srgbClr val="00005A"/>
              </a:solidFill>
              <a:latin typeface="Arial" pitchFamily="34" charset="0"/>
              <a:cs typeface="Arial" pitchFamily="34" charset="0"/>
            </a:endParaRPr>
          </a:p>
        </p:txBody>
      </p:sp>
      <p:sp>
        <p:nvSpPr>
          <p:cNvPr id="11" name="16 Metin kutusu"/>
          <p:cNvSpPr txBox="1">
            <a:spLocks noChangeArrowheads="1"/>
          </p:cNvSpPr>
          <p:nvPr/>
        </p:nvSpPr>
        <p:spPr bwMode="auto">
          <a:xfrm>
            <a:off x="854746" y="4201924"/>
            <a:ext cx="2565126" cy="523220"/>
          </a:xfrm>
          <a:prstGeom prst="rect">
            <a:avLst/>
          </a:prstGeom>
          <a:noFill/>
          <a:ln w="9525">
            <a:noFill/>
            <a:miter lim="800000"/>
            <a:headEnd/>
            <a:tailEnd/>
          </a:ln>
        </p:spPr>
        <p:txBody>
          <a:bodyPr wrap="none">
            <a:spAutoFit/>
          </a:bodyPr>
          <a:lstStyle/>
          <a:p>
            <a:r>
              <a:rPr lang="tr-TR" sz="2800" b="1" dirty="0" smtClean="0">
                <a:solidFill>
                  <a:srgbClr val="C00000"/>
                </a:solidFill>
                <a:latin typeface="Arial" pitchFamily="34" charset="0"/>
                <a:cs typeface="Arial" pitchFamily="34" charset="0"/>
              </a:rPr>
              <a:t>3.000.000 harf</a:t>
            </a:r>
            <a:endParaRPr lang="tr-TR" sz="2800" b="1" dirty="0">
              <a:solidFill>
                <a:srgbClr val="C00000"/>
              </a:solidFill>
              <a:latin typeface="Arial" pitchFamily="34" charset="0"/>
              <a:cs typeface="Arial" pitchFamily="34" charset="0"/>
            </a:endParaRPr>
          </a:p>
        </p:txBody>
      </p:sp>
      <p:sp>
        <p:nvSpPr>
          <p:cNvPr id="26" name="Başlık 1"/>
          <p:cNvSpPr txBox="1">
            <a:spLocks/>
          </p:cNvSpPr>
          <p:nvPr/>
        </p:nvSpPr>
        <p:spPr>
          <a:xfrm>
            <a:off x="14808" y="38658"/>
            <a:ext cx="5637312" cy="36083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b="1" dirty="0" smtClean="0">
                <a:solidFill>
                  <a:schemeClr val="bg1"/>
                </a:solidFill>
                <a:latin typeface="Arial" panose="020B0604020202020204" pitchFamily="34" charset="0"/>
                <a:cs typeface="Arial" panose="020B0604020202020204" pitchFamily="34" charset="0"/>
              </a:rPr>
              <a:t>MOLEKÜLER GENETİK</a:t>
            </a:r>
            <a:endParaRPr lang="en-US" sz="2000" b="1" dirty="0">
              <a:solidFill>
                <a:schemeClr val="bg1"/>
              </a:solidFill>
              <a:latin typeface="Arial" panose="020B0604020202020204" pitchFamily="34" charset="0"/>
              <a:cs typeface="Arial" panose="020B0604020202020204" pitchFamily="34" charset="0"/>
            </a:endParaRPr>
          </a:p>
        </p:txBody>
      </p:sp>
      <p:grpSp>
        <p:nvGrpSpPr>
          <p:cNvPr id="2" name="37 Grup"/>
          <p:cNvGrpSpPr/>
          <p:nvPr/>
        </p:nvGrpSpPr>
        <p:grpSpPr>
          <a:xfrm>
            <a:off x="-36511" y="1597668"/>
            <a:ext cx="9252519" cy="5287716"/>
            <a:chOff x="-36511" y="1597668"/>
            <a:chExt cx="9252519" cy="5287716"/>
          </a:xfrm>
        </p:grpSpPr>
        <p:grpSp>
          <p:nvGrpSpPr>
            <p:cNvPr id="3" name="57 Grup"/>
            <p:cNvGrpSpPr/>
            <p:nvPr/>
          </p:nvGrpSpPr>
          <p:grpSpPr>
            <a:xfrm>
              <a:off x="4283968" y="1597668"/>
              <a:ext cx="4932040" cy="5287716"/>
              <a:chOff x="5181600" y="895350"/>
              <a:chExt cx="3962400" cy="4248150"/>
            </a:xfrm>
          </p:grpSpPr>
          <p:sp>
            <p:nvSpPr>
              <p:cNvPr id="24" name="56 Dikdörtgen"/>
              <p:cNvSpPr/>
              <p:nvPr/>
            </p:nvSpPr>
            <p:spPr>
              <a:xfrm>
                <a:off x="5181600" y="1428750"/>
                <a:ext cx="3962400" cy="3714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5" name="Picture 2" descr="http://oyster.ignimgs.com/wordpress/stg.ign.com/2014/02/hr_X-Men-_Days_of_Future_Past_Character_Gallery_7.jpg"/>
              <p:cNvPicPr>
                <a:picLocks noChangeAspect="1" noChangeArrowheads="1"/>
              </p:cNvPicPr>
              <p:nvPr/>
            </p:nvPicPr>
            <p:blipFill>
              <a:blip r:embed="rId4" cstate="print"/>
              <a:srcRect/>
              <a:stretch>
                <a:fillRect/>
              </a:stretch>
            </p:blipFill>
            <p:spPr bwMode="auto">
              <a:xfrm flipH="1">
                <a:off x="6210024" y="895350"/>
                <a:ext cx="2933975" cy="4248150"/>
              </a:xfrm>
              <a:prstGeom prst="rect">
                <a:avLst/>
              </a:prstGeom>
              <a:noFill/>
              <a:ln w="9525">
                <a:noFill/>
                <a:miter lim="800000"/>
                <a:headEnd/>
                <a:tailEnd/>
              </a:ln>
            </p:spPr>
          </p:pic>
        </p:grpSp>
        <p:grpSp>
          <p:nvGrpSpPr>
            <p:cNvPr id="12" name="44 Grup"/>
            <p:cNvGrpSpPr/>
            <p:nvPr/>
          </p:nvGrpSpPr>
          <p:grpSpPr>
            <a:xfrm>
              <a:off x="-36511" y="2852936"/>
              <a:ext cx="5659212" cy="3943937"/>
              <a:chOff x="0" y="1460326"/>
              <a:chExt cx="5029200" cy="3352800"/>
            </a:xfrm>
          </p:grpSpPr>
          <p:sp>
            <p:nvSpPr>
              <p:cNvPr id="28" name="45 Dikdörtgen"/>
              <p:cNvSpPr/>
              <p:nvPr/>
            </p:nvSpPr>
            <p:spPr>
              <a:xfrm>
                <a:off x="0" y="1460326"/>
                <a:ext cx="5029200"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8 Dikdörtgen"/>
              <p:cNvSpPr>
                <a:spLocks noChangeArrowheads="1"/>
              </p:cNvSpPr>
              <p:nvPr/>
            </p:nvSpPr>
            <p:spPr bwMode="auto">
              <a:xfrm>
                <a:off x="2318343" y="1780892"/>
                <a:ext cx="1366837" cy="553998"/>
              </a:xfrm>
              <a:prstGeom prst="rect">
                <a:avLst/>
              </a:prstGeom>
              <a:noFill/>
              <a:ln w="9525">
                <a:noFill/>
                <a:miter lim="800000"/>
                <a:headEnd/>
                <a:tailEnd/>
              </a:ln>
            </p:spPr>
            <p:txBody>
              <a:bodyPr>
                <a:spAutoFit/>
              </a:bodyPr>
              <a:lstStyle/>
              <a:p>
                <a:pPr algn="ctr">
                  <a:lnSpc>
                    <a:spcPct val="150000"/>
                  </a:lnSpc>
                </a:pPr>
                <a:r>
                  <a:rPr lang="tr-TR" sz="2000" b="1" dirty="0" smtClean="0"/>
                  <a:t>GEN</a:t>
                </a:r>
                <a:endParaRPr lang="tr-TR" sz="2000" b="1" dirty="0"/>
              </a:p>
            </p:txBody>
          </p:sp>
          <p:sp>
            <p:nvSpPr>
              <p:cNvPr id="30" name="10 Dikdörtgen"/>
              <p:cNvSpPr>
                <a:spLocks noChangeArrowheads="1"/>
              </p:cNvSpPr>
              <p:nvPr/>
            </p:nvSpPr>
            <p:spPr bwMode="auto">
              <a:xfrm>
                <a:off x="395288" y="1765126"/>
                <a:ext cx="1944687" cy="553998"/>
              </a:xfrm>
              <a:prstGeom prst="rect">
                <a:avLst/>
              </a:prstGeom>
              <a:noFill/>
              <a:ln w="9525">
                <a:noFill/>
                <a:miter lim="800000"/>
                <a:headEnd/>
                <a:tailEnd/>
              </a:ln>
            </p:spPr>
            <p:txBody>
              <a:bodyPr>
                <a:spAutoFit/>
              </a:bodyPr>
              <a:lstStyle/>
              <a:p>
                <a:pPr>
                  <a:lnSpc>
                    <a:spcPct val="150000"/>
                  </a:lnSpc>
                </a:pPr>
                <a:r>
                  <a:rPr lang="tr-TR" sz="2000" b="1" dirty="0" smtClean="0"/>
                  <a:t>Cümle </a:t>
                </a:r>
                <a:endParaRPr lang="tr-TR" sz="2000" b="1" dirty="0"/>
              </a:p>
            </p:txBody>
          </p:sp>
          <p:sp>
            <p:nvSpPr>
              <p:cNvPr id="31" name="11 Dikdörtgen"/>
              <p:cNvSpPr>
                <a:spLocks noChangeArrowheads="1"/>
              </p:cNvSpPr>
              <p:nvPr/>
            </p:nvSpPr>
            <p:spPr bwMode="auto">
              <a:xfrm>
                <a:off x="2051720" y="2435160"/>
                <a:ext cx="2374900" cy="553998"/>
              </a:xfrm>
              <a:prstGeom prst="rect">
                <a:avLst/>
              </a:prstGeom>
              <a:noFill/>
              <a:ln w="9525">
                <a:noFill/>
                <a:miter lim="800000"/>
                <a:headEnd/>
                <a:tailEnd/>
              </a:ln>
            </p:spPr>
            <p:txBody>
              <a:bodyPr>
                <a:spAutoFit/>
              </a:bodyPr>
              <a:lstStyle/>
              <a:p>
                <a:pPr algn="ctr">
                  <a:lnSpc>
                    <a:spcPct val="150000"/>
                  </a:lnSpc>
                </a:pPr>
                <a:r>
                  <a:rPr lang="tr-TR" sz="2000" b="1" dirty="0" smtClean="0"/>
                  <a:t>GEN BÖLGESİ</a:t>
                </a:r>
                <a:endParaRPr lang="tr-TR" sz="2000" b="1" dirty="0"/>
              </a:p>
            </p:txBody>
          </p:sp>
          <p:sp>
            <p:nvSpPr>
              <p:cNvPr id="32" name="12 Dikdörtgen"/>
              <p:cNvSpPr>
                <a:spLocks noChangeArrowheads="1"/>
              </p:cNvSpPr>
              <p:nvPr/>
            </p:nvSpPr>
            <p:spPr bwMode="auto">
              <a:xfrm>
                <a:off x="395288" y="2435051"/>
                <a:ext cx="1944687" cy="553998"/>
              </a:xfrm>
              <a:prstGeom prst="rect">
                <a:avLst/>
              </a:prstGeom>
              <a:noFill/>
              <a:ln w="9525">
                <a:noFill/>
                <a:miter lim="800000"/>
                <a:headEnd/>
                <a:tailEnd/>
              </a:ln>
            </p:spPr>
            <p:txBody>
              <a:bodyPr>
                <a:spAutoFit/>
              </a:bodyPr>
              <a:lstStyle/>
              <a:p>
                <a:pPr>
                  <a:lnSpc>
                    <a:spcPct val="150000"/>
                  </a:lnSpc>
                </a:pPr>
                <a:r>
                  <a:rPr lang="tr-TR" sz="2000" b="1" dirty="0" smtClean="0"/>
                  <a:t>Kelime</a:t>
                </a:r>
                <a:endParaRPr lang="tr-TR" sz="2000" b="1" dirty="0"/>
              </a:p>
            </p:txBody>
          </p:sp>
          <p:sp>
            <p:nvSpPr>
              <p:cNvPr id="33" name="13 Dikdörtgen"/>
              <p:cNvSpPr>
                <a:spLocks noChangeArrowheads="1"/>
              </p:cNvSpPr>
              <p:nvPr/>
            </p:nvSpPr>
            <p:spPr bwMode="auto">
              <a:xfrm>
                <a:off x="2197100" y="3260526"/>
                <a:ext cx="2374900" cy="707886"/>
              </a:xfrm>
              <a:prstGeom prst="rect">
                <a:avLst/>
              </a:prstGeom>
              <a:noFill/>
              <a:ln w="9525">
                <a:noFill/>
                <a:miter lim="800000"/>
                <a:headEnd/>
                <a:tailEnd/>
              </a:ln>
            </p:spPr>
            <p:txBody>
              <a:bodyPr>
                <a:spAutoFit/>
              </a:bodyPr>
              <a:lstStyle/>
              <a:p>
                <a:pPr algn="ctr"/>
                <a:r>
                  <a:rPr lang="tr-TR" sz="2000" b="1" dirty="0" smtClean="0">
                    <a:solidFill>
                      <a:srgbClr val="C00000"/>
                    </a:solidFill>
                  </a:rPr>
                  <a:t>MUTASYON VEYA POLİMORFİZM</a:t>
                </a:r>
                <a:endParaRPr lang="tr-TR" sz="2000" b="1" dirty="0">
                  <a:solidFill>
                    <a:srgbClr val="C00000"/>
                  </a:solidFill>
                </a:endParaRPr>
              </a:p>
            </p:txBody>
          </p:sp>
          <p:sp>
            <p:nvSpPr>
              <p:cNvPr id="34" name="14 Dikdörtgen"/>
              <p:cNvSpPr>
                <a:spLocks noChangeArrowheads="1"/>
              </p:cNvSpPr>
              <p:nvPr/>
            </p:nvSpPr>
            <p:spPr bwMode="auto">
              <a:xfrm>
                <a:off x="179388" y="3204988"/>
                <a:ext cx="1655762" cy="707886"/>
              </a:xfrm>
              <a:prstGeom prst="rect">
                <a:avLst/>
              </a:prstGeom>
              <a:noFill/>
              <a:ln w="9525">
                <a:noFill/>
                <a:miter lim="800000"/>
                <a:headEnd/>
                <a:tailEnd/>
              </a:ln>
            </p:spPr>
            <p:txBody>
              <a:bodyPr>
                <a:spAutoFit/>
              </a:bodyPr>
              <a:lstStyle/>
              <a:p>
                <a:pPr algn="ctr"/>
                <a:r>
                  <a:rPr lang="tr-TR" sz="2000" b="1" dirty="0" smtClean="0"/>
                  <a:t>Tek Bir Harf Hatası</a:t>
                </a:r>
                <a:endParaRPr lang="tr-TR" sz="2000" b="1" dirty="0"/>
              </a:p>
            </p:txBody>
          </p:sp>
          <p:sp>
            <p:nvSpPr>
              <p:cNvPr id="35" name="52 Sağ Ok"/>
              <p:cNvSpPr/>
              <p:nvPr/>
            </p:nvSpPr>
            <p:spPr>
              <a:xfrm>
                <a:off x="1692275" y="1983874"/>
                <a:ext cx="647700" cy="215900"/>
              </a:xfrm>
              <a:prstGeom prst="rightArrow">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6" name="53 Sağ Ok"/>
              <p:cNvSpPr/>
              <p:nvPr/>
            </p:nvSpPr>
            <p:spPr>
              <a:xfrm>
                <a:off x="1692275" y="2652429"/>
                <a:ext cx="647700" cy="215900"/>
              </a:xfrm>
              <a:prstGeom prst="rightArrow">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37" name="54 Sağ Ok"/>
              <p:cNvSpPr/>
              <p:nvPr/>
            </p:nvSpPr>
            <p:spPr>
              <a:xfrm>
                <a:off x="1701800" y="3525990"/>
                <a:ext cx="647700" cy="215900"/>
              </a:xfrm>
              <a:prstGeom prst="rightArrow">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pSp>
      </p:grpSp>
    </p:spTree>
    <p:extLst>
      <p:ext uri="{BB962C8B-B14F-4D97-AF65-F5344CB8AC3E}">
        <p14:creationId xmlns:p14="http://schemas.microsoft.com/office/powerpoint/2010/main" val="424375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DSC_0051"/>
          <p:cNvPicPr>
            <a:picLocks noChangeAspect="1" noChangeArrowheads="1"/>
          </p:cNvPicPr>
          <p:nvPr/>
        </p:nvPicPr>
        <p:blipFill>
          <a:blip r:embed="rId3" cstate="print"/>
          <a:srcRect/>
          <a:stretch>
            <a:fillRect/>
          </a:stretch>
        </p:blipFill>
        <p:spPr bwMode="auto">
          <a:xfrm>
            <a:off x="4827588" y="3860800"/>
            <a:ext cx="3227387" cy="2414588"/>
          </a:xfrm>
          <a:prstGeom prst="rect">
            <a:avLst/>
          </a:prstGeom>
          <a:noFill/>
          <a:ln w="9525">
            <a:noFill/>
            <a:miter lim="800000"/>
            <a:headEnd/>
            <a:tailEnd/>
          </a:ln>
        </p:spPr>
      </p:pic>
      <p:pic>
        <p:nvPicPr>
          <p:cNvPr id="77827" name="Picture 5" descr="DSC_0049"/>
          <p:cNvPicPr>
            <a:picLocks noChangeAspect="1" noChangeArrowheads="1"/>
          </p:cNvPicPr>
          <p:nvPr/>
        </p:nvPicPr>
        <p:blipFill>
          <a:blip r:embed="rId4" cstate="print"/>
          <a:srcRect/>
          <a:stretch>
            <a:fillRect/>
          </a:stretch>
        </p:blipFill>
        <p:spPr bwMode="auto">
          <a:xfrm>
            <a:off x="2957513" y="1014413"/>
            <a:ext cx="3227387" cy="2414587"/>
          </a:xfrm>
          <a:prstGeom prst="rect">
            <a:avLst/>
          </a:prstGeom>
          <a:noFill/>
          <a:ln w="9525">
            <a:noFill/>
            <a:miter lim="800000"/>
            <a:headEnd/>
            <a:tailEnd/>
          </a:ln>
        </p:spPr>
      </p:pic>
      <p:pic>
        <p:nvPicPr>
          <p:cNvPr id="77828" name="Picture 6" descr="DSC_0050"/>
          <p:cNvPicPr>
            <a:picLocks noChangeAspect="1" noChangeArrowheads="1"/>
          </p:cNvPicPr>
          <p:nvPr/>
        </p:nvPicPr>
        <p:blipFill>
          <a:blip r:embed="rId5" cstate="print"/>
          <a:srcRect/>
          <a:stretch>
            <a:fillRect/>
          </a:stretch>
        </p:blipFill>
        <p:spPr bwMode="auto">
          <a:xfrm>
            <a:off x="858838" y="3860800"/>
            <a:ext cx="3227387" cy="2414588"/>
          </a:xfrm>
          <a:prstGeom prst="rect">
            <a:avLst/>
          </a:prstGeom>
          <a:noFill/>
          <a:ln w="9525">
            <a:noFill/>
            <a:miter lim="800000"/>
            <a:headEnd/>
            <a:tailEnd/>
          </a:ln>
        </p:spPr>
      </p:pic>
      <p:sp>
        <p:nvSpPr>
          <p:cNvPr id="77829"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571500" y="2071688"/>
            <a:ext cx="7683500" cy="2924175"/>
          </a:xfrm>
          <a:prstGeom prst="rect">
            <a:avLst/>
          </a:prstGeom>
          <a:noFill/>
          <a:ln w="9525">
            <a:noFill/>
            <a:miter lim="800000"/>
            <a:headEnd/>
            <a:tailEnd/>
          </a:ln>
          <a:effectLst/>
        </p:spPr>
        <p:txBody>
          <a:bodyPr>
            <a:spAutoFit/>
          </a:bodyPr>
          <a:lstStyle/>
          <a:p>
            <a:pPr algn="ctr" fontAlgn="auto">
              <a:spcBef>
                <a:spcPts val="0"/>
              </a:spcBef>
              <a:spcAft>
                <a:spcPts val="0"/>
              </a:spcAft>
              <a:defRPr/>
            </a:pPr>
            <a:endParaRPr lang="tr-TR" sz="2800" b="1" dirty="0">
              <a:effectLst>
                <a:outerShdw blurRad="38100" dist="38100" dir="2700000" algn="tl">
                  <a:srgbClr val="808080"/>
                </a:outerShdw>
              </a:effectLst>
              <a:latin typeface="+mn-lt"/>
              <a:cs typeface="+mn-cs"/>
            </a:endParaRPr>
          </a:p>
          <a:p>
            <a:pPr algn="ctr" fontAlgn="auto">
              <a:spcBef>
                <a:spcPts val="0"/>
              </a:spcBef>
              <a:spcAft>
                <a:spcPts val="0"/>
              </a:spcAft>
              <a:defRPr/>
            </a:pPr>
            <a:r>
              <a:rPr lang="tr-TR" sz="3200" b="1" dirty="0">
                <a:solidFill>
                  <a:srgbClr val="C0504D"/>
                </a:solidFill>
                <a:effectLst>
                  <a:outerShdw blurRad="38100" dist="38100" dir="2700000" algn="tl">
                    <a:srgbClr val="FFFFFF"/>
                  </a:outerShdw>
                </a:effectLst>
                <a:latin typeface="+mn-lt"/>
                <a:cs typeface="+mn-cs"/>
              </a:rPr>
              <a:t>TIRNAK YEME - ISIRMA</a:t>
            </a:r>
            <a:endParaRPr lang="tr-TR" sz="2400" b="1" dirty="0">
              <a:solidFill>
                <a:srgbClr val="C0504D"/>
              </a:solidFill>
              <a:latin typeface="+mn-lt"/>
              <a:cs typeface="+mn-cs"/>
            </a:endParaRPr>
          </a:p>
          <a:p>
            <a:pPr fontAlgn="auto">
              <a:spcBef>
                <a:spcPts val="0"/>
              </a:spcBef>
              <a:spcAft>
                <a:spcPts val="0"/>
              </a:spcAft>
              <a:defRPr/>
            </a:pPr>
            <a:endParaRPr lang="tr-TR" sz="2400" b="1" dirty="0">
              <a:solidFill>
                <a:schemeClr val="tx2"/>
              </a:solidFill>
              <a:latin typeface="+mn-lt"/>
              <a:cs typeface="+mn-cs"/>
            </a:endParaRPr>
          </a:p>
          <a:p>
            <a:pPr fontAlgn="auto">
              <a:spcBef>
                <a:spcPts val="0"/>
              </a:spcBef>
              <a:spcAft>
                <a:spcPts val="0"/>
              </a:spcAft>
              <a:defRPr/>
            </a:pPr>
            <a:r>
              <a:rPr lang="tr-TR" sz="2400" b="1" dirty="0">
                <a:solidFill>
                  <a:schemeClr val="tx2"/>
                </a:solidFill>
                <a:latin typeface="+mn-lt"/>
                <a:cs typeface="+mn-cs"/>
              </a:rPr>
              <a:t>Esas sebebi ruhsal problemlerdir. Tırnaklar aşınmıştır. Dişler aşınmış olabilir. Çapraşıklık ve </a:t>
            </a:r>
            <a:r>
              <a:rPr lang="tr-TR" sz="2400" b="1" dirty="0" err="1">
                <a:solidFill>
                  <a:schemeClr val="tx2"/>
                </a:solidFill>
                <a:latin typeface="+mn-lt"/>
                <a:cs typeface="+mn-cs"/>
              </a:rPr>
              <a:t>openbite</a:t>
            </a:r>
            <a:r>
              <a:rPr lang="tr-TR" sz="2400" b="1" dirty="0">
                <a:solidFill>
                  <a:schemeClr val="tx2"/>
                </a:solidFill>
                <a:latin typeface="+mn-lt"/>
                <a:cs typeface="+mn-cs"/>
              </a:rPr>
              <a:t> görülebilir. </a:t>
            </a:r>
          </a:p>
          <a:p>
            <a:pPr fontAlgn="auto">
              <a:spcBef>
                <a:spcPts val="0"/>
              </a:spcBef>
              <a:spcAft>
                <a:spcPts val="0"/>
              </a:spcAft>
              <a:defRPr/>
            </a:pPr>
            <a:endParaRPr lang="tr-TR" sz="2800" b="1" dirty="0">
              <a:solidFill>
                <a:schemeClr val="tx2"/>
              </a:solidFill>
              <a:latin typeface="+mn-lt"/>
              <a:cs typeface="+mn-cs"/>
            </a:endParaRPr>
          </a:p>
        </p:txBody>
      </p:sp>
      <p:pic>
        <p:nvPicPr>
          <p:cNvPr id="78851" name="Picture 4" descr="kadin"/>
          <p:cNvPicPr>
            <a:picLocks noChangeAspect="1" noChangeArrowheads="1"/>
          </p:cNvPicPr>
          <p:nvPr/>
        </p:nvPicPr>
        <p:blipFill>
          <a:blip r:embed="rId3" cstate="print"/>
          <a:srcRect/>
          <a:stretch>
            <a:fillRect/>
          </a:stretch>
        </p:blipFill>
        <p:spPr bwMode="auto">
          <a:xfrm>
            <a:off x="6921500" y="785813"/>
            <a:ext cx="1862138" cy="1666875"/>
          </a:xfrm>
          <a:prstGeom prst="rect">
            <a:avLst/>
          </a:prstGeom>
          <a:noFill/>
          <a:ln w="9525">
            <a:noFill/>
            <a:miter lim="800000"/>
            <a:headEnd/>
            <a:tailEnd/>
          </a:ln>
        </p:spPr>
      </p:pic>
      <p:sp>
        <p:nvSpPr>
          <p:cNvPr id="78852" name="3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DSC_0025"/>
          <p:cNvPicPr>
            <a:picLocks noChangeAspect="1" noChangeArrowheads="1"/>
          </p:cNvPicPr>
          <p:nvPr/>
        </p:nvPicPr>
        <p:blipFill>
          <a:blip r:embed="rId3" cstate="print"/>
          <a:srcRect/>
          <a:stretch>
            <a:fillRect/>
          </a:stretch>
        </p:blipFill>
        <p:spPr bwMode="auto">
          <a:xfrm>
            <a:off x="6300788" y="1639888"/>
            <a:ext cx="2114550" cy="3578225"/>
          </a:xfrm>
          <a:prstGeom prst="rect">
            <a:avLst/>
          </a:prstGeom>
          <a:noFill/>
          <a:ln w="9525">
            <a:noFill/>
            <a:miter lim="800000"/>
            <a:headEnd/>
            <a:tailEnd/>
          </a:ln>
        </p:spPr>
      </p:pic>
      <p:pic>
        <p:nvPicPr>
          <p:cNvPr id="79875" name="Picture 5" descr="DSC_0023"/>
          <p:cNvPicPr>
            <a:picLocks noChangeAspect="1" noChangeArrowheads="1"/>
          </p:cNvPicPr>
          <p:nvPr/>
        </p:nvPicPr>
        <p:blipFill>
          <a:blip r:embed="rId4" cstate="print"/>
          <a:srcRect/>
          <a:stretch>
            <a:fillRect/>
          </a:stretch>
        </p:blipFill>
        <p:spPr bwMode="auto">
          <a:xfrm>
            <a:off x="3513138" y="1639888"/>
            <a:ext cx="2116137" cy="3578225"/>
          </a:xfrm>
          <a:prstGeom prst="rect">
            <a:avLst/>
          </a:prstGeom>
          <a:noFill/>
          <a:ln w="9525">
            <a:noFill/>
            <a:miter lim="800000"/>
            <a:headEnd/>
            <a:tailEnd/>
          </a:ln>
        </p:spPr>
      </p:pic>
      <p:pic>
        <p:nvPicPr>
          <p:cNvPr id="79876" name="Picture 6" descr="DSC_0024"/>
          <p:cNvPicPr>
            <a:picLocks noChangeAspect="1" noChangeArrowheads="1"/>
          </p:cNvPicPr>
          <p:nvPr/>
        </p:nvPicPr>
        <p:blipFill>
          <a:blip r:embed="rId5" cstate="print"/>
          <a:srcRect/>
          <a:stretch>
            <a:fillRect/>
          </a:stretch>
        </p:blipFill>
        <p:spPr bwMode="auto">
          <a:xfrm>
            <a:off x="858838" y="1639888"/>
            <a:ext cx="2116137" cy="3578225"/>
          </a:xfrm>
          <a:prstGeom prst="rect">
            <a:avLst/>
          </a:prstGeom>
          <a:noFill/>
          <a:ln w="9525">
            <a:noFill/>
            <a:miter lim="800000"/>
            <a:headEnd/>
            <a:tailEnd/>
          </a:ln>
        </p:spPr>
      </p:pic>
      <p:sp>
        <p:nvSpPr>
          <p:cNvPr id="79877"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DSC_0028"/>
          <p:cNvPicPr>
            <a:picLocks noChangeAspect="1" noChangeArrowheads="1"/>
          </p:cNvPicPr>
          <p:nvPr/>
        </p:nvPicPr>
        <p:blipFill>
          <a:blip r:embed="rId3" cstate="print"/>
          <a:srcRect/>
          <a:stretch>
            <a:fillRect/>
          </a:stretch>
        </p:blipFill>
        <p:spPr bwMode="auto">
          <a:xfrm>
            <a:off x="987425" y="3860800"/>
            <a:ext cx="3306763" cy="2473325"/>
          </a:xfrm>
          <a:prstGeom prst="rect">
            <a:avLst/>
          </a:prstGeom>
          <a:noFill/>
          <a:ln w="9525">
            <a:noFill/>
            <a:miter lim="800000"/>
            <a:headEnd/>
            <a:tailEnd/>
          </a:ln>
        </p:spPr>
      </p:pic>
      <p:pic>
        <p:nvPicPr>
          <p:cNvPr id="80899" name="Picture 7" descr="DSC_0026"/>
          <p:cNvPicPr>
            <a:picLocks noChangeAspect="1" noChangeArrowheads="1"/>
          </p:cNvPicPr>
          <p:nvPr/>
        </p:nvPicPr>
        <p:blipFill>
          <a:blip r:embed="rId4" cstate="print"/>
          <a:srcRect/>
          <a:stretch>
            <a:fillRect/>
          </a:stretch>
        </p:blipFill>
        <p:spPr bwMode="auto">
          <a:xfrm>
            <a:off x="3290888" y="836613"/>
            <a:ext cx="3522662" cy="2635250"/>
          </a:xfrm>
          <a:prstGeom prst="rect">
            <a:avLst/>
          </a:prstGeom>
          <a:noFill/>
          <a:ln w="9525">
            <a:noFill/>
            <a:miter lim="800000"/>
            <a:headEnd/>
            <a:tailEnd/>
          </a:ln>
        </p:spPr>
      </p:pic>
      <p:pic>
        <p:nvPicPr>
          <p:cNvPr id="80900" name="Picture 8" descr="DSC_0027"/>
          <p:cNvPicPr>
            <a:picLocks noChangeAspect="1" noChangeArrowheads="1"/>
          </p:cNvPicPr>
          <p:nvPr/>
        </p:nvPicPr>
        <p:blipFill>
          <a:blip r:embed="rId5" cstate="print"/>
          <a:srcRect/>
          <a:stretch>
            <a:fillRect/>
          </a:stretch>
        </p:blipFill>
        <p:spPr bwMode="auto">
          <a:xfrm>
            <a:off x="5213350" y="3860800"/>
            <a:ext cx="3263900" cy="2441575"/>
          </a:xfrm>
          <a:prstGeom prst="rect">
            <a:avLst/>
          </a:prstGeom>
          <a:noFill/>
          <a:ln w="9525">
            <a:noFill/>
            <a:miter lim="800000"/>
            <a:headEnd/>
            <a:tailEnd/>
          </a:ln>
        </p:spPr>
      </p:pic>
      <p:sp>
        <p:nvSpPr>
          <p:cNvPr id="80901"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762000" y="1571625"/>
            <a:ext cx="7747000" cy="4616648"/>
          </a:xfrm>
          <a:prstGeom prst="rect">
            <a:avLst/>
          </a:prstGeom>
          <a:noFill/>
          <a:ln w="9525">
            <a:noFill/>
            <a:miter lim="800000"/>
            <a:headEnd/>
            <a:tailEnd/>
          </a:ln>
          <a:effectLst/>
        </p:spPr>
        <p:txBody>
          <a:bodyPr>
            <a:spAutoFit/>
          </a:bodyPr>
          <a:lstStyle/>
          <a:p>
            <a:pPr algn="ctr" fontAlgn="auto">
              <a:spcBef>
                <a:spcPts val="0"/>
              </a:spcBef>
              <a:spcAft>
                <a:spcPts val="0"/>
              </a:spcAft>
              <a:defRPr/>
            </a:pPr>
            <a:endParaRPr lang="tr-TR" sz="2800" b="1" dirty="0">
              <a:effectLst>
                <a:outerShdw blurRad="38100" dist="38100" dir="2700000" algn="tl">
                  <a:srgbClr val="808080"/>
                </a:outerShdw>
              </a:effectLst>
              <a:latin typeface="+mn-lt"/>
              <a:cs typeface="+mn-cs"/>
            </a:endParaRPr>
          </a:p>
          <a:p>
            <a:pPr algn="ctr" fontAlgn="auto">
              <a:spcBef>
                <a:spcPts val="0"/>
              </a:spcBef>
              <a:spcAft>
                <a:spcPts val="0"/>
              </a:spcAft>
              <a:defRPr/>
            </a:pPr>
            <a:r>
              <a:rPr lang="tr-TR" sz="3200" b="1" dirty="0">
                <a:solidFill>
                  <a:srgbClr val="C0504D"/>
                </a:solidFill>
                <a:effectLst>
                  <a:outerShdw blurRad="38100" dist="38100" dir="2700000" algn="tl">
                    <a:srgbClr val="FFFFFF"/>
                  </a:outerShdw>
                </a:effectLst>
                <a:latin typeface="+mn-lt"/>
                <a:cs typeface="+mn-cs"/>
              </a:rPr>
              <a:t>BRUKSİZM</a:t>
            </a:r>
            <a:endParaRPr lang="tr-TR" sz="2800" b="1" dirty="0">
              <a:solidFill>
                <a:srgbClr val="C0504D"/>
              </a:solidFill>
              <a:latin typeface="+mn-lt"/>
              <a:cs typeface="+mn-cs"/>
            </a:endParaRPr>
          </a:p>
          <a:p>
            <a:pPr fontAlgn="auto">
              <a:spcBef>
                <a:spcPts val="0"/>
              </a:spcBef>
              <a:spcAft>
                <a:spcPts val="0"/>
              </a:spcAft>
              <a:defRPr/>
            </a:pPr>
            <a:endParaRPr lang="tr-TR" b="1" dirty="0">
              <a:solidFill>
                <a:schemeClr val="tx2"/>
              </a:solidFill>
              <a:latin typeface="+mn-lt"/>
              <a:cs typeface="+mn-cs"/>
            </a:endParaRPr>
          </a:p>
          <a:p>
            <a:pPr fontAlgn="auto">
              <a:lnSpc>
                <a:spcPct val="150000"/>
              </a:lnSpc>
              <a:spcBef>
                <a:spcPts val="0"/>
              </a:spcBef>
              <a:spcAft>
                <a:spcPts val="0"/>
              </a:spcAft>
              <a:defRPr/>
            </a:pPr>
            <a:r>
              <a:rPr lang="tr-TR" sz="2400" b="1" dirty="0">
                <a:solidFill>
                  <a:schemeClr val="tx2"/>
                </a:solidFill>
                <a:latin typeface="+mn-lt"/>
                <a:cs typeface="+mn-cs"/>
              </a:rPr>
              <a:t>Esas nedeni ruhsal gerginliktir. Geceleri daha çok görülür. Çiğneme kaslarının ritmik kasılması ile dişler ritmik olarak birbirine sürtünürler. Yüksek tansiyonlu, sinirli bireylerde ve çocuklarda görülürler. </a:t>
            </a:r>
          </a:p>
          <a:p>
            <a:pPr fontAlgn="auto">
              <a:lnSpc>
                <a:spcPct val="150000"/>
              </a:lnSpc>
              <a:spcBef>
                <a:spcPts val="0"/>
              </a:spcBef>
              <a:spcAft>
                <a:spcPts val="0"/>
              </a:spcAft>
              <a:defRPr/>
            </a:pPr>
            <a:endParaRPr lang="tr-TR" sz="2400" b="1" dirty="0">
              <a:solidFill>
                <a:schemeClr val="tx2"/>
              </a:solidFill>
              <a:latin typeface="+mn-lt"/>
              <a:cs typeface="+mn-cs"/>
            </a:endParaRPr>
          </a:p>
          <a:p>
            <a:pPr fontAlgn="auto">
              <a:lnSpc>
                <a:spcPct val="150000"/>
              </a:lnSpc>
              <a:spcBef>
                <a:spcPts val="0"/>
              </a:spcBef>
              <a:spcAft>
                <a:spcPts val="0"/>
              </a:spcAft>
              <a:defRPr/>
            </a:pPr>
            <a:r>
              <a:rPr lang="tr-TR" sz="2400" b="1" dirty="0">
                <a:solidFill>
                  <a:srgbClr val="C0504D"/>
                </a:solidFill>
                <a:latin typeface="+mn-lt"/>
                <a:cs typeface="+mn-cs"/>
              </a:rPr>
              <a:t>Tedavisi: </a:t>
            </a:r>
            <a:r>
              <a:rPr lang="tr-TR" sz="2400" b="1" dirty="0" err="1">
                <a:solidFill>
                  <a:schemeClr val="tx2"/>
                </a:solidFill>
                <a:latin typeface="+mn-lt"/>
                <a:cs typeface="+mn-cs"/>
              </a:rPr>
              <a:t>Sedatif</a:t>
            </a:r>
            <a:r>
              <a:rPr lang="tr-TR" sz="2400" b="1" dirty="0">
                <a:solidFill>
                  <a:schemeClr val="tx2"/>
                </a:solidFill>
                <a:latin typeface="+mn-lt"/>
                <a:cs typeface="+mn-cs"/>
              </a:rPr>
              <a:t> ve gece koruyucusu kullanılabilir.</a:t>
            </a:r>
            <a:r>
              <a:rPr lang="tr-TR" sz="2400" dirty="0">
                <a:solidFill>
                  <a:schemeClr val="tx2"/>
                </a:solidFill>
                <a:latin typeface="+mn-lt"/>
                <a:cs typeface="+mn-cs"/>
              </a:rPr>
              <a:t> </a:t>
            </a:r>
          </a:p>
        </p:txBody>
      </p:sp>
      <p:pic>
        <p:nvPicPr>
          <p:cNvPr id="81923" name="Picture 6" descr="dis_stres"/>
          <p:cNvPicPr>
            <a:picLocks noChangeAspect="1" noChangeArrowheads="1"/>
          </p:cNvPicPr>
          <p:nvPr/>
        </p:nvPicPr>
        <p:blipFill>
          <a:blip r:embed="rId3" cstate="print"/>
          <a:srcRect/>
          <a:stretch>
            <a:fillRect/>
          </a:stretch>
        </p:blipFill>
        <p:spPr bwMode="auto">
          <a:xfrm>
            <a:off x="571500" y="857250"/>
            <a:ext cx="2155825" cy="1817688"/>
          </a:xfrm>
          <a:prstGeom prst="rect">
            <a:avLst/>
          </a:prstGeom>
          <a:noFill/>
          <a:ln w="9525">
            <a:noFill/>
            <a:miter lim="800000"/>
            <a:headEnd/>
            <a:tailEnd/>
          </a:ln>
        </p:spPr>
      </p:pic>
      <p:sp>
        <p:nvSpPr>
          <p:cNvPr id="81924" name="3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698500" y="623888"/>
            <a:ext cx="7700963" cy="6308725"/>
          </a:xfrm>
          <a:prstGeom prst="rect">
            <a:avLst/>
          </a:prstGeom>
          <a:noFill/>
          <a:ln w="9525">
            <a:noFill/>
            <a:miter lim="800000"/>
            <a:headEnd/>
            <a:tailEnd/>
          </a:ln>
          <a:effectLst/>
        </p:spPr>
        <p:txBody>
          <a:bodyPr>
            <a:spAutoFit/>
          </a:bodyPr>
          <a:lstStyle/>
          <a:p>
            <a:pPr algn="ctr" fontAlgn="auto">
              <a:spcBef>
                <a:spcPts val="0"/>
              </a:spcBef>
              <a:spcAft>
                <a:spcPts val="0"/>
              </a:spcAft>
              <a:defRPr/>
            </a:pPr>
            <a:endParaRPr lang="tr-TR" sz="2800" b="1" dirty="0">
              <a:effectLst>
                <a:outerShdw blurRad="38100" dist="38100" dir="2700000" algn="tl">
                  <a:srgbClr val="808080"/>
                </a:outerShdw>
              </a:effectLst>
              <a:latin typeface="+mn-lt"/>
              <a:cs typeface="+mn-cs"/>
            </a:endParaRPr>
          </a:p>
          <a:p>
            <a:pPr algn="ctr" fontAlgn="auto">
              <a:spcBef>
                <a:spcPts val="0"/>
              </a:spcBef>
              <a:spcAft>
                <a:spcPts val="0"/>
              </a:spcAft>
              <a:defRPr/>
            </a:pPr>
            <a:r>
              <a:rPr lang="tr-TR" sz="3200" b="1" dirty="0">
                <a:solidFill>
                  <a:srgbClr val="C0504D"/>
                </a:solidFill>
                <a:effectLst>
                  <a:outerShdw blurRad="38100" dist="38100" dir="2700000" algn="tl">
                    <a:srgbClr val="FFFFFF"/>
                  </a:outerShdw>
                </a:effectLst>
                <a:latin typeface="+mn-lt"/>
                <a:cs typeface="+mn-cs"/>
              </a:rPr>
              <a:t>Anormal Basınç Alışkanlıklarının Tedavisi</a:t>
            </a:r>
            <a:r>
              <a:rPr lang="tr-TR" sz="3200" b="1" dirty="0">
                <a:solidFill>
                  <a:srgbClr val="C0504D"/>
                </a:solidFill>
                <a:latin typeface="+mn-lt"/>
                <a:cs typeface="+mn-cs"/>
              </a:rPr>
              <a:t> </a:t>
            </a:r>
            <a:endParaRPr lang="tr-TR" sz="2800" b="1" dirty="0">
              <a:latin typeface="+mn-lt"/>
              <a:cs typeface="+mn-cs"/>
            </a:endParaRPr>
          </a:p>
          <a:p>
            <a:pPr fontAlgn="auto">
              <a:lnSpc>
                <a:spcPct val="150000"/>
              </a:lnSpc>
              <a:spcBef>
                <a:spcPts val="0"/>
              </a:spcBef>
              <a:spcAft>
                <a:spcPts val="0"/>
              </a:spcAft>
              <a:buClr>
                <a:srgbClr val="C0504D"/>
              </a:buClr>
              <a:buSzPct val="100000"/>
              <a:buFont typeface="Wingdings" pitchFamily="2" charset="2"/>
              <a:buChar char="§"/>
              <a:defRPr/>
            </a:pPr>
            <a:r>
              <a:rPr lang="tr-TR" sz="2400" b="1" dirty="0">
                <a:solidFill>
                  <a:schemeClr val="tx2"/>
                </a:solidFill>
                <a:latin typeface="+mn-lt"/>
                <a:cs typeface="+mn-cs"/>
              </a:rPr>
              <a:t>Önce etiyolojisi (sebebi) araştırılır. Bilinç altı yapılan bu davranış biçimi için birey bilinçlendirilir ve kendi kendine bu alışkanlığı bırakması önemlidir. </a:t>
            </a:r>
          </a:p>
          <a:p>
            <a:pPr fontAlgn="auto">
              <a:lnSpc>
                <a:spcPct val="150000"/>
              </a:lnSpc>
              <a:spcBef>
                <a:spcPts val="0"/>
              </a:spcBef>
              <a:spcAft>
                <a:spcPts val="0"/>
              </a:spcAft>
              <a:buClr>
                <a:srgbClr val="C0504D"/>
              </a:buClr>
              <a:buSzPct val="100000"/>
              <a:buFont typeface="Wingdings" pitchFamily="2" charset="2"/>
              <a:buChar char="§"/>
              <a:defRPr/>
            </a:pPr>
            <a:r>
              <a:rPr lang="tr-TR" sz="2400" b="1" dirty="0">
                <a:solidFill>
                  <a:schemeClr val="tx2"/>
                </a:solidFill>
                <a:latin typeface="+mn-lt"/>
                <a:cs typeface="+mn-cs"/>
              </a:rPr>
              <a:t>Birey parmak emiyorsa eldiven takılabilir.</a:t>
            </a:r>
          </a:p>
          <a:p>
            <a:pPr fontAlgn="auto">
              <a:lnSpc>
                <a:spcPct val="150000"/>
              </a:lnSpc>
              <a:spcBef>
                <a:spcPts val="0"/>
              </a:spcBef>
              <a:spcAft>
                <a:spcPts val="0"/>
              </a:spcAft>
              <a:buClr>
                <a:srgbClr val="C0504D"/>
              </a:buClr>
              <a:buSzPct val="100000"/>
              <a:buFont typeface="Wingdings" pitchFamily="2" charset="2"/>
              <a:buChar char="§"/>
              <a:defRPr/>
            </a:pPr>
            <a:r>
              <a:rPr lang="tr-TR" sz="2400" b="1" dirty="0">
                <a:solidFill>
                  <a:schemeClr val="tx2"/>
                </a:solidFill>
                <a:latin typeface="+mn-lt"/>
                <a:cs typeface="+mn-cs"/>
              </a:rPr>
              <a:t>Parmağa veya tırnağa bir takım ilaçlar sürülebilir.</a:t>
            </a:r>
          </a:p>
          <a:p>
            <a:pPr fontAlgn="auto">
              <a:lnSpc>
                <a:spcPct val="150000"/>
              </a:lnSpc>
              <a:spcBef>
                <a:spcPts val="0"/>
              </a:spcBef>
              <a:spcAft>
                <a:spcPts val="0"/>
              </a:spcAft>
              <a:buClr>
                <a:srgbClr val="C0504D"/>
              </a:buClr>
              <a:buSzPct val="100000"/>
              <a:buFont typeface="Wingdings" pitchFamily="2" charset="2"/>
              <a:buChar char="§"/>
              <a:defRPr/>
            </a:pPr>
            <a:r>
              <a:rPr lang="tr-TR" sz="2400" b="1" dirty="0">
                <a:solidFill>
                  <a:schemeClr val="tx2"/>
                </a:solidFill>
                <a:latin typeface="+mn-lt"/>
                <a:cs typeface="+mn-cs"/>
              </a:rPr>
              <a:t>Dil ve dudak egzersizleri verilebilir. Alışkanlık kırıcı apareyler kullanılabilir. </a:t>
            </a:r>
          </a:p>
          <a:p>
            <a:pPr fontAlgn="auto">
              <a:lnSpc>
                <a:spcPct val="150000"/>
              </a:lnSpc>
              <a:spcBef>
                <a:spcPts val="0"/>
              </a:spcBef>
              <a:spcAft>
                <a:spcPts val="0"/>
              </a:spcAft>
              <a:buClr>
                <a:srgbClr val="C0504D"/>
              </a:buClr>
              <a:buSzPct val="100000"/>
              <a:buFont typeface="Wingdings" pitchFamily="2" charset="2"/>
              <a:buChar char="§"/>
              <a:defRPr/>
            </a:pPr>
            <a:r>
              <a:rPr lang="tr-TR" sz="2400" b="1" dirty="0">
                <a:solidFill>
                  <a:schemeClr val="bg1">
                    <a:lumMod val="65000"/>
                  </a:schemeClr>
                </a:solidFill>
                <a:latin typeface="+mn-lt"/>
                <a:cs typeface="+mn-cs"/>
              </a:rPr>
              <a:t>Psikiyatrik destek alınabilir. </a:t>
            </a:r>
          </a:p>
          <a:p>
            <a:pPr fontAlgn="auto">
              <a:spcBef>
                <a:spcPts val="0"/>
              </a:spcBef>
              <a:spcAft>
                <a:spcPts val="0"/>
              </a:spcAft>
              <a:defRPr/>
            </a:pPr>
            <a:endParaRPr lang="tr-TR" sz="2400" dirty="0">
              <a:latin typeface="+mn-lt"/>
              <a:cs typeface="+mn-cs"/>
            </a:endParaRPr>
          </a:p>
        </p:txBody>
      </p:sp>
      <p:sp>
        <p:nvSpPr>
          <p:cNvPr id="82947" name="3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thumb_suck_appl"/>
          <p:cNvPicPr>
            <a:picLocks noChangeAspect="1" noChangeArrowheads="1"/>
          </p:cNvPicPr>
          <p:nvPr/>
        </p:nvPicPr>
        <p:blipFill>
          <a:blip r:embed="rId3" cstate="print"/>
          <a:srcRect/>
          <a:stretch>
            <a:fillRect/>
          </a:stretch>
        </p:blipFill>
        <p:spPr bwMode="auto">
          <a:xfrm>
            <a:off x="4956175" y="765175"/>
            <a:ext cx="3228975" cy="3046413"/>
          </a:xfrm>
          <a:prstGeom prst="rect">
            <a:avLst/>
          </a:prstGeom>
          <a:noFill/>
          <a:ln w="9525">
            <a:noFill/>
            <a:miter lim="800000"/>
            <a:headEnd/>
            <a:tailEnd/>
          </a:ln>
        </p:spPr>
      </p:pic>
      <p:pic>
        <p:nvPicPr>
          <p:cNvPr id="83971" name="Picture 7" descr="thumb_suck"/>
          <p:cNvPicPr>
            <a:picLocks noChangeAspect="1" noChangeArrowheads="1"/>
          </p:cNvPicPr>
          <p:nvPr/>
        </p:nvPicPr>
        <p:blipFill>
          <a:blip r:embed="rId4" cstate="print"/>
          <a:srcRect/>
          <a:stretch>
            <a:fillRect/>
          </a:stretch>
        </p:blipFill>
        <p:spPr bwMode="auto">
          <a:xfrm>
            <a:off x="1050925" y="692150"/>
            <a:ext cx="3149600" cy="3190875"/>
          </a:xfrm>
          <a:prstGeom prst="rect">
            <a:avLst/>
          </a:prstGeom>
          <a:noFill/>
          <a:ln w="9525">
            <a:noFill/>
            <a:miter lim="800000"/>
            <a:headEnd/>
            <a:tailEnd/>
          </a:ln>
        </p:spPr>
      </p:pic>
      <p:pic>
        <p:nvPicPr>
          <p:cNvPr id="83972" name="Picture 9" descr="thumb-suck1"/>
          <p:cNvPicPr>
            <a:picLocks noChangeAspect="1" noChangeArrowheads="1"/>
          </p:cNvPicPr>
          <p:nvPr/>
        </p:nvPicPr>
        <p:blipFill>
          <a:blip r:embed="rId5" cstate="print"/>
          <a:srcRect/>
          <a:stretch>
            <a:fillRect/>
          </a:stretch>
        </p:blipFill>
        <p:spPr bwMode="auto">
          <a:xfrm>
            <a:off x="1804988" y="4437063"/>
            <a:ext cx="5534025" cy="2070100"/>
          </a:xfrm>
          <a:prstGeom prst="rect">
            <a:avLst/>
          </a:prstGeom>
          <a:noFill/>
          <a:ln w="9525">
            <a:noFill/>
            <a:miter lim="800000"/>
            <a:headEnd/>
            <a:tailEnd/>
          </a:ln>
        </p:spPr>
      </p:pic>
      <p:sp>
        <p:nvSpPr>
          <p:cNvPr id="83973"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AutoShape 2"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84995" name="AutoShape 4"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8" name="7 Metin kutusu"/>
          <p:cNvSpPr txBox="1"/>
          <p:nvPr/>
        </p:nvSpPr>
        <p:spPr>
          <a:xfrm>
            <a:off x="6672263" y="6524625"/>
            <a:ext cx="2436812" cy="338138"/>
          </a:xfrm>
          <a:prstGeom prst="rect">
            <a:avLst/>
          </a:prstGeom>
          <a:noFill/>
        </p:spPr>
        <p:txBody>
          <a:bodyPr wrap="none">
            <a:spAutoFit/>
          </a:bodyPr>
          <a:lstStyle/>
          <a:p>
            <a:pPr fontAlgn="auto">
              <a:spcBef>
                <a:spcPts val="0"/>
              </a:spcBef>
              <a:spcAft>
                <a:spcPts val="0"/>
              </a:spcAft>
              <a:defRPr/>
            </a:pPr>
            <a:r>
              <a:rPr lang="tr-TR" sz="1600" b="1" i="1" dirty="0">
                <a:solidFill>
                  <a:schemeClr val="bg1">
                    <a:lumMod val="50000"/>
                  </a:schemeClr>
                </a:solidFill>
                <a:latin typeface="+mn-lt"/>
                <a:cs typeface="+mn-cs"/>
              </a:rPr>
              <a:t>Genel Faktörler – Solunum</a:t>
            </a:r>
          </a:p>
        </p:txBody>
      </p:sp>
      <p:sp>
        <p:nvSpPr>
          <p:cNvPr id="45061" name="8 Metin kutusu"/>
          <p:cNvSpPr txBox="1">
            <a:spLocks noChangeArrowheads="1"/>
          </p:cNvSpPr>
          <p:nvPr/>
        </p:nvSpPr>
        <p:spPr bwMode="auto">
          <a:xfrm>
            <a:off x="557213" y="466725"/>
            <a:ext cx="2501900" cy="523875"/>
          </a:xfrm>
          <a:prstGeom prst="rect">
            <a:avLst/>
          </a:prstGeom>
          <a:noFill/>
          <a:ln w="9525">
            <a:noFill/>
            <a:miter lim="800000"/>
            <a:headEnd/>
            <a:tailEnd/>
          </a:ln>
        </p:spPr>
        <p:txBody>
          <a:bodyPr wrap="none">
            <a:spAutoFit/>
          </a:bodyPr>
          <a:lstStyle/>
          <a:p>
            <a:pPr>
              <a:defRPr/>
            </a:pPr>
            <a:r>
              <a:rPr lang="tr-TR" sz="2800" b="1" spc="200" dirty="0">
                <a:solidFill>
                  <a:srgbClr val="C00000"/>
                </a:solidFill>
                <a:latin typeface="Calibri" pitchFamily="34" charset="0"/>
              </a:rPr>
              <a:t>7. SOLUNUM:</a:t>
            </a:r>
          </a:p>
        </p:txBody>
      </p:sp>
      <p:pic>
        <p:nvPicPr>
          <p:cNvPr id="84998" name="Picture 2" descr="http://connectedheadsblog.files.wordpress.com/2011/12/figure-71.jpg"/>
          <p:cNvPicPr>
            <a:picLocks noChangeAspect="1" noChangeArrowheads="1"/>
          </p:cNvPicPr>
          <p:nvPr/>
        </p:nvPicPr>
        <p:blipFill>
          <a:blip r:embed="rId3" cstate="print"/>
          <a:srcRect/>
          <a:stretch>
            <a:fillRect/>
          </a:stretch>
        </p:blipFill>
        <p:spPr bwMode="auto">
          <a:xfrm>
            <a:off x="468313" y="1125539"/>
            <a:ext cx="5803900" cy="3887638"/>
          </a:xfrm>
          <a:prstGeom prst="rect">
            <a:avLst/>
          </a:prstGeom>
          <a:noFill/>
          <a:ln w="9525">
            <a:noFill/>
            <a:miter lim="800000"/>
            <a:headEnd/>
            <a:tailEnd/>
          </a:ln>
        </p:spPr>
      </p:pic>
      <p:pic>
        <p:nvPicPr>
          <p:cNvPr id="11" name="Picture 3" descr="E:\HALİT ALIMCI DT.USLU 29-11-04\DSCF4874.JPG"/>
          <p:cNvPicPr>
            <a:picLocks noChangeAspect="1" noChangeArrowheads="1"/>
          </p:cNvPicPr>
          <p:nvPr/>
        </p:nvPicPr>
        <p:blipFill>
          <a:blip r:embed="rId4" cstate="print"/>
          <a:srcRect/>
          <a:stretch>
            <a:fillRect/>
          </a:stretch>
        </p:blipFill>
        <p:spPr bwMode="auto">
          <a:xfrm>
            <a:off x="5940425" y="4292600"/>
            <a:ext cx="2936875" cy="2203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548680"/>
            <a:ext cx="5777880" cy="577788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santral dogma ile ilgili görsel sonucu"/>
          <p:cNvPicPr>
            <a:picLocks noChangeAspect="1" noChangeArrowheads="1"/>
          </p:cNvPicPr>
          <p:nvPr/>
        </p:nvPicPr>
        <p:blipFill>
          <a:blip r:embed="rId2" cstate="print"/>
          <a:srcRect l="1774" r="7830"/>
          <a:stretch>
            <a:fillRect/>
          </a:stretch>
        </p:blipFill>
        <p:spPr bwMode="auto">
          <a:xfrm>
            <a:off x="0" y="583701"/>
            <a:ext cx="9145016" cy="5690597"/>
          </a:xfrm>
          <a:prstGeom prst="rect">
            <a:avLst/>
          </a:prstGeom>
          <a:noFill/>
        </p:spPr>
      </p:pic>
      <p:sp>
        <p:nvSpPr>
          <p:cNvPr id="4" name="3 Metin kutusu"/>
          <p:cNvSpPr txBox="1"/>
          <p:nvPr/>
        </p:nvSpPr>
        <p:spPr>
          <a:xfrm>
            <a:off x="2699792" y="3645024"/>
            <a:ext cx="902876" cy="369332"/>
          </a:xfrm>
          <a:prstGeom prst="rect">
            <a:avLst/>
          </a:prstGeom>
          <a:noFill/>
        </p:spPr>
        <p:txBody>
          <a:bodyPr wrap="none" rtlCol="0">
            <a:spAutoFit/>
          </a:bodyPr>
          <a:lstStyle/>
          <a:p>
            <a:r>
              <a:rPr lang="tr-TR" b="1" dirty="0" smtClean="0"/>
              <a:t>Yazma</a:t>
            </a:r>
            <a:endParaRPr lang="tr-TR" b="1" dirty="0"/>
          </a:p>
        </p:txBody>
      </p:sp>
      <p:sp>
        <p:nvSpPr>
          <p:cNvPr id="5" name="4 Metin kutusu"/>
          <p:cNvSpPr txBox="1"/>
          <p:nvPr/>
        </p:nvSpPr>
        <p:spPr>
          <a:xfrm>
            <a:off x="5477277" y="3499276"/>
            <a:ext cx="1787669" cy="369332"/>
          </a:xfrm>
          <a:prstGeom prst="rect">
            <a:avLst/>
          </a:prstGeom>
          <a:noFill/>
        </p:spPr>
        <p:txBody>
          <a:bodyPr wrap="none" rtlCol="0">
            <a:spAutoFit/>
          </a:bodyPr>
          <a:lstStyle/>
          <a:p>
            <a:r>
              <a:rPr lang="tr-TR" b="1" dirty="0" smtClean="0"/>
              <a:t>Okuma (çeviri)</a:t>
            </a:r>
            <a:endParaRPr lang="tr-TR" b="1" dirty="0"/>
          </a:p>
        </p:txBody>
      </p:sp>
      <p:sp>
        <p:nvSpPr>
          <p:cNvPr id="6" name="5 Dikdörtgen"/>
          <p:cNvSpPr/>
          <p:nvPr/>
        </p:nvSpPr>
        <p:spPr>
          <a:xfrm>
            <a:off x="6516216" y="5530248"/>
            <a:ext cx="2627784" cy="7348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utations_chart.jpg"/>
          <p:cNvPicPr>
            <a:picLocks noChangeAspect="1" noChangeArrowheads="1"/>
          </p:cNvPicPr>
          <p:nvPr/>
        </p:nvPicPr>
        <p:blipFill>
          <a:blip r:embed="rId3" cstate="print"/>
          <a:srcRect/>
          <a:stretch>
            <a:fillRect/>
          </a:stretch>
        </p:blipFill>
        <p:spPr bwMode="auto">
          <a:xfrm>
            <a:off x="963803" y="2894805"/>
            <a:ext cx="3608199" cy="2838451"/>
          </a:xfrm>
          <a:prstGeom prst="rect">
            <a:avLst/>
          </a:prstGeom>
          <a:noFill/>
        </p:spPr>
      </p:pic>
      <p:sp>
        <p:nvSpPr>
          <p:cNvPr id="5" name="15 Dikdörtgen"/>
          <p:cNvSpPr/>
          <p:nvPr/>
        </p:nvSpPr>
        <p:spPr>
          <a:xfrm>
            <a:off x="0" y="0"/>
            <a:ext cx="9144000" cy="438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16 Metin kutusu"/>
          <p:cNvSpPr txBox="1"/>
          <p:nvPr/>
        </p:nvSpPr>
        <p:spPr>
          <a:xfrm>
            <a:off x="0" y="12482"/>
            <a:ext cx="1635576" cy="400110"/>
          </a:xfrm>
          <a:prstGeom prst="rect">
            <a:avLst/>
          </a:prstGeom>
          <a:noFill/>
        </p:spPr>
        <p:txBody>
          <a:bodyPr wrap="none" rtlCol="0">
            <a:spAutoFit/>
          </a:bodyPr>
          <a:lstStyle/>
          <a:p>
            <a:r>
              <a:rPr lang="tr-TR" sz="2000" b="1" dirty="0" smtClean="0">
                <a:solidFill>
                  <a:schemeClr val="bg1"/>
                </a:solidFill>
                <a:latin typeface="Arial" pitchFamily="34" charset="0"/>
                <a:cs typeface="Arial" pitchFamily="34" charset="0"/>
              </a:rPr>
              <a:t>MUTASYON</a:t>
            </a:r>
            <a:endParaRPr lang="en-US" sz="2000" b="1" dirty="0">
              <a:solidFill>
                <a:schemeClr val="bg1"/>
              </a:solidFill>
              <a:latin typeface="Arial" pitchFamily="34" charset="0"/>
              <a:cs typeface="Arial" pitchFamily="34" charset="0"/>
            </a:endParaRPr>
          </a:p>
        </p:txBody>
      </p:sp>
      <p:pic>
        <p:nvPicPr>
          <p:cNvPr id="7" name="Picture 2" descr="http://www.sonhaber.nl/images/haberler/genetik_mutasyon_obeziteye_yol_aciyor_h13732.jpg"/>
          <p:cNvPicPr>
            <a:picLocks noChangeAspect="1" noChangeArrowheads="1"/>
          </p:cNvPicPr>
          <p:nvPr/>
        </p:nvPicPr>
        <p:blipFill>
          <a:blip r:embed="rId4" cstate="print"/>
          <a:srcRect/>
          <a:stretch>
            <a:fillRect/>
          </a:stretch>
        </p:blipFill>
        <p:spPr bwMode="auto">
          <a:xfrm>
            <a:off x="7086600" y="0"/>
            <a:ext cx="2057400" cy="6858000"/>
          </a:xfrm>
          <a:prstGeom prst="rect">
            <a:avLst/>
          </a:prstGeom>
          <a:noFill/>
          <a:ln w="9525">
            <a:noFill/>
            <a:miter lim="800000"/>
            <a:headEnd/>
            <a:tailEnd/>
          </a:ln>
        </p:spPr>
      </p:pic>
      <p:sp>
        <p:nvSpPr>
          <p:cNvPr id="8" name="18 Metin kutusu"/>
          <p:cNvSpPr txBox="1"/>
          <p:nvPr/>
        </p:nvSpPr>
        <p:spPr>
          <a:xfrm>
            <a:off x="4572000" y="4755975"/>
            <a:ext cx="2209800" cy="923330"/>
          </a:xfrm>
          <a:prstGeom prst="rect">
            <a:avLst/>
          </a:prstGeom>
          <a:noFill/>
        </p:spPr>
        <p:txBody>
          <a:bodyPr wrap="square" rtlCol="0">
            <a:spAutoFit/>
          </a:bodyPr>
          <a:lstStyle/>
          <a:p>
            <a:pPr algn="ctr"/>
            <a:r>
              <a:rPr lang="tr-TR" b="1" dirty="0" smtClean="0">
                <a:solidFill>
                  <a:srgbClr val="C00000"/>
                </a:solidFill>
                <a:latin typeface="Arial" pitchFamily="34" charset="0"/>
                <a:cs typeface="Arial" pitchFamily="34" charset="0"/>
              </a:rPr>
              <a:t>Toplumun %1’inden daha az!!</a:t>
            </a:r>
            <a:endParaRPr lang="tr-TR" b="1" dirty="0">
              <a:solidFill>
                <a:srgbClr val="C00000"/>
              </a:solidFill>
              <a:latin typeface="Arial" pitchFamily="34" charset="0"/>
              <a:cs typeface="Arial" pitchFamily="34" charset="0"/>
            </a:endParaRPr>
          </a:p>
        </p:txBody>
      </p:sp>
      <p:sp>
        <p:nvSpPr>
          <p:cNvPr id="9" name="19 Metin kutusu"/>
          <p:cNvSpPr txBox="1"/>
          <p:nvPr/>
        </p:nvSpPr>
        <p:spPr>
          <a:xfrm>
            <a:off x="96416" y="1486525"/>
            <a:ext cx="2819400" cy="646331"/>
          </a:xfrm>
          <a:prstGeom prst="rect">
            <a:avLst/>
          </a:prstGeom>
          <a:noFill/>
        </p:spPr>
        <p:txBody>
          <a:bodyPr wrap="square" rtlCol="0">
            <a:spAutoFit/>
          </a:bodyPr>
          <a:lstStyle/>
          <a:p>
            <a:r>
              <a:rPr lang="tr-TR" b="1" dirty="0" smtClean="0">
                <a:solidFill>
                  <a:srgbClr val="C00000"/>
                </a:solidFill>
                <a:latin typeface="Arial" pitchFamily="34" charset="0"/>
                <a:cs typeface="Arial" pitchFamily="34" charset="0"/>
              </a:rPr>
              <a:t>DNA zincirinde yapısal bozulma…</a:t>
            </a:r>
            <a:endParaRPr lang="tr-TR" b="1" dirty="0">
              <a:solidFill>
                <a:srgbClr val="C00000"/>
              </a:solidFill>
              <a:latin typeface="Arial" pitchFamily="34" charset="0"/>
              <a:cs typeface="Arial" pitchFamily="34" charset="0"/>
            </a:endParaRPr>
          </a:p>
        </p:txBody>
      </p:sp>
      <p:pic>
        <p:nvPicPr>
          <p:cNvPr id="10" name="Picture 4" descr="http://img.sabah.com.tr/im/2007/09/28/F27D32A74AFA93489130283Cr.jpg"/>
          <p:cNvPicPr>
            <a:picLocks noChangeAspect="1" noChangeArrowheads="1"/>
          </p:cNvPicPr>
          <p:nvPr/>
        </p:nvPicPr>
        <p:blipFill>
          <a:blip r:embed="rId5" cstate="print"/>
          <a:srcRect/>
          <a:stretch>
            <a:fillRect/>
          </a:stretch>
        </p:blipFill>
        <p:spPr bwMode="auto">
          <a:xfrm>
            <a:off x="2778401" y="1202214"/>
            <a:ext cx="1961340" cy="1181978"/>
          </a:xfrm>
          <a:prstGeom prst="roundRect">
            <a:avLst>
              <a:gd name="adj" fmla="val 11826"/>
            </a:avLst>
          </a:prstGeom>
          <a:noFill/>
        </p:spPr>
      </p:pic>
      <p:pic>
        <p:nvPicPr>
          <p:cNvPr id="11" name="Picture 20" descr="http://img0.bloggum.com/upload/lib/img/32803/500/r_qucfip6x6smt3fvsss8x.jpg"/>
          <p:cNvPicPr>
            <a:picLocks noChangeAspect="1" noChangeArrowheads="1"/>
          </p:cNvPicPr>
          <p:nvPr/>
        </p:nvPicPr>
        <p:blipFill>
          <a:blip r:embed="rId6" cstate="print"/>
          <a:srcRect/>
          <a:stretch>
            <a:fillRect/>
          </a:stretch>
        </p:blipFill>
        <p:spPr bwMode="auto">
          <a:xfrm>
            <a:off x="4860032" y="1108984"/>
            <a:ext cx="2094560" cy="2298692"/>
          </a:xfrm>
          <a:prstGeom prst="roundRect">
            <a:avLst/>
          </a:prstGeom>
          <a:noFill/>
          <a:ln w="9525">
            <a:noFill/>
            <a:miter lim="800000"/>
            <a:headEnd/>
            <a:tailEnd/>
          </a:ln>
        </p:spPr>
      </p:pic>
      <p:sp>
        <p:nvSpPr>
          <p:cNvPr id="12" name="Metin kutusu 11"/>
          <p:cNvSpPr txBox="1"/>
          <p:nvPr/>
        </p:nvSpPr>
        <p:spPr>
          <a:xfrm>
            <a:off x="3443360" y="4035895"/>
            <a:ext cx="1296381" cy="369332"/>
          </a:xfrm>
          <a:prstGeom prst="rect">
            <a:avLst/>
          </a:prstGeom>
          <a:solidFill>
            <a:schemeClr val="bg1"/>
          </a:solidFill>
        </p:spPr>
        <p:txBody>
          <a:bodyPr wrap="none" rtlCol="0">
            <a:spAutoFit/>
          </a:bodyPr>
          <a:lstStyle/>
          <a:p>
            <a:r>
              <a:rPr lang="tr-TR" b="1" dirty="0" smtClean="0">
                <a:solidFill>
                  <a:srgbClr val="FF0000"/>
                </a:solidFill>
              </a:rPr>
              <a:t>MUTASYON</a:t>
            </a:r>
            <a:endParaRPr lang="tr-TR" b="1" dirty="0">
              <a:solidFill>
                <a:srgbClr val="FF0000"/>
              </a:solidFill>
            </a:endParaRPr>
          </a:p>
        </p:txBody>
      </p:sp>
      <p:sp>
        <p:nvSpPr>
          <p:cNvPr id="13" name="Metin kutusu 12"/>
          <p:cNvSpPr txBox="1"/>
          <p:nvPr/>
        </p:nvSpPr>
        <p:spPr>
          <a:xfrm>
            <a:off x="1979712" y="5343599"/>
            <a:ext cx="1512168" cy="461665"/>
          </a:xfrm>
          <a:prstGeom prst="rect">
            <a:avLst/>
          </a:prstGeom>
          <a:solidFill>
            <a:schemeClr val="bg1"/>
          </a:solidFill>
          <a:ln>
            <a:solidFill>
              <a:srgbClr val="C00000"/>
            </a:solidFill>
          </a:ln>
        </p:spPr>
        <p:txBody>
          <a:bodyPr wrap="square" rtlCol="0">
            <a:spAutoFit/>
          </a:bodyPr>
          <a:lstStyle/>
          <a:p>
            <a:pPr algn="ctr"/>
            <a:r>
              <a:rPr lang="tr-TR" sz="1200" b="1" dirty="0" smtClean="0">
                <a:latin typeface="Arial" panose="020B0604020202020204" pitchFamily="34" charset="0"/>
                <a:cs typeface="Arial" panose="020B0604020202020204" pitchFamily="34" charset="0"/>
              </a:rPr>
              <a:t>Mutasyona uğramış DNA</a:t>
            </a:r>
            <a:endParaRPr lang="tr-TR" sz="1200" b="1" dirty="0">
              <a:latin typeface="Arial" panose="020B0604020202020204" pitchFamily="34" charset="0"/>
              <a:cs typeface="Arial" panose="020B0604020202020204" pitchFamily="34" charset="0"/>
            </a:endParaRPr>
          </a:p>
        </p:txBody>
      </p:sp>
      <p:sp>
        <p:nvSpPr>
          <p:cNvPr id="14" name="Metin kutusu 13"/>
          <p:cNvSpPr txBox="1"/>
          <p:nvPr/>
        </p:nvSpPr>
        <p:spPr>
          <a:xfrm>
            <a:off x="899592" y="5404048"/>
            <a:ext cx="756084" cy="276999"/>
          </a:xfrm>
          <a:prstGeom prst="rect">
            <a:avLst/>
          </a:prstGeom>
          <a:solidFill>
            <a:schemeClr val="bg1"/>
          </a:solidFill>
          <a:ln>
            <a:solidFill>
              <a:srgbClr val="C00000"/>
            </a:solidFill>
          </a:ln>
        </p:spPr>
        <p:txBody>
          <a:bodyPr wrap="square" rtlCol="0">
            <a:spAutoFit/>
          </a:bodyPr>
          <a:lstStyle/>
          <a:p>
            <a:pPr algn="ctr"/>
            <a:r>
              <a:rPr lang="tr-TR" sz="1200" b="1" dirty="0" smtClean="0">
                <a:latin typeface="Arial" panose="020B0604020202020204" pitchFamily="34" charset="0"/>
                <a:cs typeface="Arial" panose="020B0604020202020204" pitchFamily="34" charset="0"/>
              </a:rPr>
              <a:t> DNA</a:t>
            </a:r>
            <a:endParaRPr lang="tr-TR" sz="1200" b="1" dirty="0">
              <a:latin typeface="Arial" panose="020B0604020202020204" pitchFamily="34" charset="0"/>
              <a:cs typeface="Arial" panose="020B0604020202020204" pitchFamily="34" charset="0"/>
            </a:endParaRPr>
          </a:p>
        </p:txBody>
      </p:sp>
      <p:sp>
        <p:nvSpPr>
          <p:cNvPr id="15" name="14 Dikdörtgen"/>
          <p:cNvSpPr/>
          <p:nvPr/>
        </p:nvSpPr>
        <p:spPr>
          <a:xfrm>
            <a:off x="71406" y="6058935"/>
            <a:ext cx="7286676" cy="584775"/>
          </a:xfrm>
          <a:prstGeom prst="rect">
            <a:avLst/>
          </a:prstGeom>
        </p:spPr>
        <p:txBody>
          <a:bodyPr wrap="square">
            <a:spAutoFit/>
          </a:bodyPr>
          <a:lstStyle/>
          <a:p>
            <a:pPr fontAlgn="auto">
              <a:spcBef>
                <a:spcPts val="0"/>
              </a:spcBef>
              <a:spcAft>
                <a:spcPts val="0"/>
              </a:spcAft>
              <a:defRPr/>
            </a:pPr>
            <a:r>
              <a:rPr lang="tr-TR" sz="1600" b="1" dirty="0" smtClean="0"/>
              <a:t>Mutasyon DNA zincirinde meydana gelen yapısal bozulma sonucu ortay</a:t>
            </a:r>
            <a:r>
              <a:rPr lang="tr-TR" sz="1600" b="1" dirty="0" smtClean="0">
                <a:solidFill>
                  <a:schemeClr val="bg1"/>
                </a:solidFill>
              </a:rPr>
              <a:t>a </a:t>
            </a:r>
            <a:r>
              <a:rPr lang="tr-TR" sz="1600" b="1" dirty="0" smtClean="0"/>
              <a:t>çıkmakta ve </a:t>
            </a:r>
            <a:r>
              <a:rPr lang="tr-TR" sz="1600" b="1" dirty="0" err="1" smtClean="0"/>
              <a:t>fenotipe</a:t>
            </a:r>
            <a:r>
              <a:rPr lang="tr-TR" sz="1600" b="1" dirty="0" smtClean="0"/>
              <a:t> (yani canlının dış görünüşüne) etki etmektedir. </a:t>
            </a:r>
            <a:endParaRPr lang="tr-TR" sz="1600" b="1" dirty="0"/>
          </a:p>
        </p:txBody>
      </p:sp>
    </p:spTree>
    <p:extLst>
      <p:ext uri="{BB962C8B-B14F-4D97-AF65-F5344CB8AC3E}">
        <p14:creationId xmlns:p14="http://schemas.microsoft.com/office/powerpoint/2010/main" val="1354545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5 Dikdörtgen"/>
          <p:cNvSpPr/>
          <p:nvPr/>
        </p:nvSpPr>
        <p:spPr>
          <a:xfrm>
            <a:off x="0" y="0"/>
            <a:ext cx="9144000" cy="438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16 Metin kutusu"/>
          <p:cNvSpPr txBox="1"/>
          <p:nvPr/>
        </p:nvSpPr>
        <p:spPr>
          <a:xfrm>
            <a:off x="1" y="12482"/>
            <a:ext cx="1978427" cy="400110"/>
          </a:xfrm>
          <a:prstGeom prst="rect">
            <a:avLst/>
          </a:prstGeom>
          <a:noFill/>
        </p:spPr>
        <p:txBody>
          <a:bodyPr wrap="none" rtlCol="0">
            <a:spAutoFit/>
          </a:bodyPr>
          <a:lstStyle/>
          <a:p>
            <a:r>
              <a:rPr lang="tr-TR" sz="2000" b="1" dirty="0" smtClean="0">
                <a:solidFill>
                  <a:schemeClr val="bg1"/>
                </a:solidFill>
                <a:latin typeface="Arial" pitchFamily="34" charset="0"/>
                <a:cs typeface="Arial" pitchFamily="34" charset="0"/>
              </a:rPr>
              <a:t>POLİMORFİZM</a:t>
            </a:r>
            <a:endParaRPr lang="en-US" sz="2000" b="1" dirty="0">
              <a:solidFill>
                <a:schemeClr val="bg1"/>
              </a:solidFill>
              <a:latin typeface="Arial" pitchFamily="34" charset="0"/>
              <a:cs typeface="Arial" pitchFamily="34" charset="0"/>
            </a:endParaRPr>
          </a:p>
        </p:txBody>
      </p:sp>
      <p:pic>
        <p:nvPicPr>
          <p:cNvPr id="6" name="6 Resim" descr="children-around-the-world.jpg"/>
          <p:cNvPicPr>
            <a:picLocks noChangeAspect="1"/>
          </p:cNvPicPr>
          <p:nvPr/>
        </p:nvPicPr>
        <p:blipFill>
          <a:blip r:embed="rId3" cstate="print"/>
          <a:stretch>
            <a:fillRect/>
          </a:stretch>
        </p:blipFill>
        <p:spPr>
          <a:xfrm>
            <a:off x="7344298" y="644980"/>
            <a:ext cx="1456379" cy="1466088"/>
          </a:xfrm>
          <a:prstGeom prst="rect">
            <a:avLst/>
          </a:prstGeom>
        </p:spPr>
      </p:pic>
      <p:sp>
        <p:nvSpPr>
          <p:cNvPr id="7" name="8 Metin kutusu"/>
          <p:cNvSpPr txBox="1"/>
          <p:nvPr/>
        </p:nvSpPr>
        <p:spPr>
          <a:xfrm>
            <a:off x="197294" y="1950894"/>
            <a:ext cx="2209800" cy="707886"/>
          </a:xfrm>
          <a:prstGeom prst="rect">
            <a:avLst/>
          </a:prstGeom>
          <a:noFill/>
        </p:spPr>
        <p:txBody>
          <a:bodyPr wrap="square" rtlCol="0">
            <a:spAutoFit/>
          </a:bodyPr>
          <a:lstStyle/>
          <a:p>
            <a:pPr algn="ctr"/>
            <a:r>
              <a:rPr lang="tr-TR" sz="2000" b="1" dirty="0" smtClean="0">
                <a:solidFill>
                  <a:srgbClr val="C00000"/>
                </a:solidFill>
                <a:latin typeface="Arial" pitchFamily="34" charset="0"/>
                <a:cs typeface="Arial" pitchFamily="34" charset="0"/>
              </a:rPr>
              <a:t>Genlerin doğal varyasyonu!!</a:t>
            </a:r>
            <a:endParaRPr lang="tr-TR" sz="2000" b="1" dirty="0">
              <a:solidFill>
                <a:srgbClr val="C00000"/>
              </a:solidFill>
              <a:latin typeface="Arial" pitchFamily="34" charset="0"/>
              <a:cs typeface="Arial" pitchFamily="34" charset="0"/>
            </a:endParaRPr>
          </a:p>
        </p:txBody>
      </p:sp>
      <p:sp>
        <p:nvSpPr>
          <p:cNvPr id="8" name="9 Metin kutusu"/>
          <p:cNvSpPr txBox="1"/>
          <p:nvPr/>
        </p:nvSpPr>
        <p:spPr>
          <a:xfrm>
            <a:off x="6610672" y="4737338"/>
            <a:ext cx="2209800" cy="707886"/>
          </a:xfrm>
          <a:prstGeom prst="rect">
            <a:avLst/>
          </a:prstGeom>
          <a:noFill/>
        </p:spPr>
        <p:txBody>
          <a:bodyPr wrap="square" rtlCol="0">
            <a:spAutoFit/>
          </a:bodyPr>
          <a:lstStyle/>
          <a:p>
            <a:pPr algn="ctr"/>
            <a:r>
              <a:rPr lang="tr-TR" sz="2000" b="1" dirty="0" smtClean="0">
                <a:solidFill>
                  <a:srgbClr val="C00000"/>
                </a:solidFill>
                <a:latin typeface="Arial" pitchFamily="34" charset="0"/>
                <a:cs typeface="Arial" pitchFamily="34" charset="0"/>
              </a:rPr>
              <a:t>Popülasyonun %1’inden fazla</a:t>
            </a:r>
            <a:endParaRPr lang="tr-TR" sz="2000" b="1" dirty="0">
              <a:solidFill>
                <a:srgbClr val="C00000"/>
              </a:solidFill>
              <a:latin typeface="Arial" pitchFamily="34" charset="0"/>
              <a:cs typeface="Arial" pitchFamily="34" charset="0"/>
            </a:endParaRPr>
          </a:p>
        </p:txBody>
      </p:sp>
      <p:sp>
        <p:nvSpPr>
          <p:cNvPr id="9" name="Dikdörtgen 8"/>
          <p:cNvSpPr/>
          <p:nvPr/>
        </p:nvSpPr>
        <p:spPr>
          <a:xfrm>
            <a:off x="3449078" y="2996952"/>
            <a:ext cx="2204508" cy="1323439"/>
          </a:xfrm>
          <a:prstGeom prst="rect">
            <a:avLst/>
          </a:prstGeom>
        </p:spPr>
        <p:txBody>
          <a:bodyPr wrap="square">
            <a:spAutoFit/>
          </a:bodyPr>
          <a:lstStyle/>
          <a:p>
            <a:pPr algn="ctr"/>
            <a:r>
              <a:rPr lang="tr-TR" sz="2000" b="1" dirty="0" smtClean="0">
                <a:latin typeface="Arial" panose="020B0604020202020204" pitchFamily="34" charset="0"/>
                <a:cs typeface="Arial" panose="020B0604020202020204" pitchFamily="34" charset="0"/>
              </a:rPr>
              <a:t>İ</a:t>
            </a:r>
            <a:r>
              <a:rPr lang="en-US" sz="2000" b="1" dirty="0" err="1" smtClean="0">
                <a:latin typeface="Arial" panose="020B0604020202020204" pitchFamily="34" charset="0"/>
                <a:cs typeface="Arial" panose="020B0604020202020204" pitchFamily="34" charset="0"/>
              </a:rPr>
              <a:t>nsanlar</a:t>
            </a:r>
            <a:r>
              <a:rPr lang="en-US" sz="2000" b="1" dirty="0" smtClean="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arasındaki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çeşitliliğin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genetik</a:t>
            </a:r>
            <a:r>
              <a:rPr lang="en-US" sz="2000" b="1" dirty="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kökeni</a:t>
            </a:r>
            <a:r>
              <a:rPr lang="en-US" sz="2000" b="1" dirty="0" smtClean="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p:txBody>
      </p:sp>
      <p:pic>
        <p:nvPicPr>
          <p:cNvPr id="10" name="7 Resim" descr="CHILDREN AROUND THE WORLD-21•11X11.JPG"/>
          <p:cNvPicPr>
            <a:picLocks noChangeAspect="1"/>
          </p:cNvPicPr>
          <p:nvPr/>
        </p:nvPicPr>
        <p:blipFill>
          <a:blip r:embed="rId4" cstate="print"/>
          <a:srcRect l="889" t="889" r="889" b="889"/>
          <a:stretch>
            <a:fillRect/>
          </a:stretch>
        </p:blipFill>
        <p:spPr>
          <a:xfrm>
            <a:off x="2580486" y="1700808"/>
            <a:ext cx="3976206" cy="3976142"/>
          </a:xfrm>
          <a:prstGeom prst="ellipse">
            <a:avLst/>
          </a:prstGeom>
          <a:scene3d>
            <a:camera prst="orthographicFront">
              <a:rot lat="0" lon="10800000" rev="0"/>
            </a:camera>
            <a:lightRig rig="threePt" dir="t"/>
          </a:scene3d>
        </p:spPr>
      </p:pic>
      <p:sp>
        <p:nvSpPr>
          <p:cNvPr id="11" name="10 Dikdörtgen"/>
          <p:cNvSpPr/>
          <p:nvPr/>
        </p:nvSpPr>
        <p:spPr>
          <a:xfrm>
            <a:off x="214282" y="5955589"/>
            <a:ext cx="8786874" cy="830997"/>
          </a:xfrm>
          <a:prstGeom prst="rect">
            <a:avLst/>
          </a:prstGeom>
        </p:spPr>
        <p:txBody>
          <a:bodyPr wrap="square">
            <a:spAutoFit/>
          </a:bodyPr>
          <a:lstStyle/>
          <a:p>
            <a:pPr fontAlgn="auto">
              <a:spcBef>
                <a:spcPts val="0"/>
              </a:spcBef>
              <a:spcAft>
                <a:spcPts val="0"/>
              </a:spcAft>
              <a:defRPr/>
            </a:pPr>
            <a:r>
              <a:rPr lang="tr-TR" sz="1600" b="1" dirty="0" smtClean="0"/>
              <a:t>Tüm insanların nükleotid diziliminin %99.9’u birbirinin aynıdır. Gen dizilimindeki %0.1’lik farklılık, yani varyasyon insanlar arasındaki çeşitliliğin genetik kökenini açıklar.</a:t>
            </a:r>
          </a:p>
          <a:p>
            <a:pPr fontAlgn="auto">
              <a:spcBef>
                <a:spcPts val="0"/>
              </a:spcBef>
              <a:spcAft>
                <a:spcPts val="0"/>
              </a:spcAft>
              <a:defRPr/>
            </a:pPr>
            <a:r>
              <a:rPr lang="tr-TR" sz="1600" b="1" dirty="0" smtClean="0">
                <a:solidFill>
                  <a:srgbClr val="C00000"/>
                </a:solidFill>
                <a:sym typeface="Wingdings"/>
              </a:rPr>
              <a:t></a:t>
            </a:r>
            <a:r>
              <a:rPr lang="tr-TR" sz="1600" b="1" dirty="0" smtClean="0"/>
              <a:t>İnsanlardaki %0.1’lik farklılık her birimizi eşsiz kılar.</a:t>
            </a:r>
            <a:endParaRPr lang="tr-TR" sz="1600" b="1" dirty="0"/>
          </a:p>
        </p:txBody>
      </p:sp>
    </p:spTree>
    <p:extLst>
      <p:ext uri="{BB962C8B-B14F-4D97-AF65-F5344CB8AC3E}">
        <p14:creationId xmlns:p14="http://schemas.microsoft.com/office/powerpoint/2010/main" val="289521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etin kutusu"/>
          <p:cNvSpPr txBox="1"/>
          <p:nvPr/>
        </p:nvSpPr>
        <p:spPr>
          <a:xfrm>
            <a:off x="683568" y="4416787"/>
            <a:ext cx="7848872" cy="923330"/>
          </a:xfrm>
          <a:prstGeom prst="rect">
            <a:avLst/>
          </a:prstGeom>
          <a:noFill/>
        </p:spPr>
        <p:txBody>
          <a:bodyPr wrap="square" rtlCol="0">
            <a:spAutoFit/>
          </a:bodyPr>
          <a:lstStyle/>
          <a:p>
            <a:pPr algn="just">
              <a:lnSpc>
                <a:spcPct val="150000"/>
              </a:lnSpc>
            </a:pPr>
            <a:r>
              <a:rPr lang="tr-TR" b="1" dirty="0" smtClean="0">
                <a:latin typeface="Arial" pitchFamily="34" charset="0"/>
                <a:cs typeface="Arial" pitchFamily="34" charset="0"/>
              </a:rPr>
              <a:t>PCR, üzerinde çalışılması planlanan gen bölgesini defalarca kopyalamayı, bir başka değişle klonlamayı sağlayan bir yöntemdir. </a:t>
            </a:r>
            <a:endParaRPr lang="tr-TR" b="1" dirty="0">
              <a:latin typeface="Arial" pitchFamily="34" charset="0"/>
              <a:cs typeface="Arial" pitchFamily="34" charset="0"/>
            </a:endParaRPr>
          </a:p>
        </p:txBody>
      </p:sp>
      <p:sp>
        <p:nvSpPr>
          <p:cNvPr id="5" name="6 Dikdörtgen"/>
          <p:cNvSpPr/>
          <p:nvPr/>
        </p:nvSpPr>
        <p:spPr>
          <a:xfrm>
            <a:off x="1043608" y="548680"/>
            <a:ext cx="7164600" cy="830997"/>
          </a:xfrm>
          <a:prstGeom prst="rect">
            <a:avLst/>
          </a:prstGeom>
        </p:spPr>
        <p:txBody>
          <a:bodyPr wrap="square">
            <a:spAutoFit/>
          </a:bodyPr>
          <a:lstStyle/>
          <a:p>
            <a:pPr algn="ctr"/>
            <a:r>
              <a:rPr lang="tr-TR" sz="2400" b="1" spc="200" dirty="0" smtClean="0">
                <a:solidFill>
                  <a:srgbClr val="C00000"/>
                </a:solidFill>
                <a:latin typeface="Arial" pitchFamily="34" charset="0"/>
                <a:cs typeface="Arial" pitchFamily="34" charset="0"/>
              </a:rPr>
              <a:t>POLİMERAZ ZİNCİR REAKSİYONU*</a:t>
            </a:r>
            <a:r>
              <a:rPr lang="tr-TR" sz="2400" b="1" dirty="0" smtClean="0">
                <a:solidFill>
                  <a:srgbClr val="C00000"/>
                </a:solidFill>
                <a:latin typeface="Arial" pitchFamily="34" charset="0"/>
                <a:cs typeface="Arial" pitchFamily="34" charset="0"/>
              </a:rPr>
              <a:t> </a:t>
            </a:r>
          </a:p>
          <a:p>
            <a:pPr algn="ctr"/>
            <a:r>
              <a:rPr lang="tr-TR" sz="2400" b="1" dirty="0" smtClean="0">
                <a:solidFill>
                  <a:srgbClr val="C00000"/>
                </a:solidFill>
                <a:latin typeface="Arial" pitchFamily="34" charset="0"/>
                <a:cs typeface="Arial" pitchFamily="34" charset="0"/>
              </a:rPr>
              <a:t>(PCR = </a:t>
            </a:r>
            <a:r>
              <a:rPr lang="en-US" sz="2400" b="1" dirty="0" smtClean="0">
                <a:solidFill>
                  <a:srgbClr val="C00000"/>
                </a:solidFill>
                <a:latin typeface="Arial" pitchFamily="34" charset="0"/>
                <a:cs typeface="Arial" pitchFamily="34" charset="0"/>
              </a:rPr>
              <a:t>Polymerase Chain Reaction</a:t>
            </a:r>
            <a:r>
              <a:rPr lang="tr-TR" sz="2400" b="1" dirty="0" smtClean="0">
                <a:solidFill>
                  <a:srgbClr val="C00000"/>
                </a:solidFill>
                <a:latin typeface="Arial" pitchFamily="34" charset="0"/>
                <a:cs typeface="Arial" pitchFamily="34" charset="0"/>
              </a:rPr>
              <a:t>) </a:t>
            </a:r>
            <a:endParaRPr lang="tr-TR" sz="2400" dirty="0">
              <a:solidFill>
                <a:srgbClr val="C00000"/>
              </a:solidFill>
            </a:endParaRPr>
          </a:p>
        </p:txBody>
      </p:sp>
      <p:sp>
        <p:nvSpPr>
          <p:cNvPr id="6" name="8 Metin kutusu"/>
          <p:cNvSpPr txBox="1"/>
          <p:nvPr/>
        </p:nvSpPr>
        <p:spPr>
          <a:xfrm>
            <a:off x="1213792" y="2708920"/>
            <a:ext cx="1702024" cy="338554"/>
          </a:xfrm>
          <a:prstGeom prst="rect">
            <a:avLst/>
          </a:prstGeom>
          <a:noFill/>
        </p:spPr>
        <p:txBody>
          <a:bodyPr wrap="square" rtlCol="0">
            <a:spAutoFit/>
          </a:bodyPr>
          <a:lstStyle/>
          <a:p>
            <a:r>
              <a:rPr lang="tr-TR" sz="1600" b="1" dirty="0" smtClean="0">
                <a:latin typeface="Arial" pitchFamily="34" charset="0"/>
                <a:cs typeface="Arial" pitchFamily="34" charset="0"/>
              </a:rPr>
              <a:t>448 baz çapı</a:t>
            </a:r>
            <a:endParaRPr lang="tr-TR" sz="1600" b="1" dirty="0">
              <a:latin typeface="Arial" pitchFamily="34" charset="0"/>
              <a:cs typeface="Arial" pitchFamily="34" charset="0"/>
            </a:endParaRPr>
          </a:p>
        </p:txBody>
      </p:sp>
      <p:sp>
        <p:nvSpPr>
          <p:cNvPr id="7" name="14 Metin kutusu"/>
          <p:cNvSpPr txBox="1"/>
          <p:nvPr/>
        </p:nvSpPr>
        <p:spPr>
          <a:xfrm>
            <a:off x="2601616" y="3827949"/>
            <a:ext cx="2061294" cy="338554"/>
          </a:xfrm>
          <a:prstGeom prst="rect">
            <a:avLst/>
          </a:prstGeom>
          <a:noFill/>
        </p:spPr>
        <p:txBody>
          <a:bodyPr wrap="square" rtlCol="0">
            <a:spAutoFit/>
          </a:bodyPr>
          <a:lstStyle/>
          <a:p>
            <a:r>
              <a:rPr lang="tr-TR" sz="1600" b="1" dirty="0" smtClean="0">
                <a:latin typeface="Arial" pitchFamily="34" charset="0"/>
                <a:cs typeface="Arial" pitchFamily="34" charset="0"/>
              </a:rPr>
              <a:t>MSX1 G267C PCR</a:t>
            </a:r>
            <a:endParaRPr lang="tr-TR" sz="1600" b="1" dirty="0">
              <a:latin typeface="Arial" pitchFamily="34" charset="0"/>
              <a:cs typeface="Arial" pitchFamily="34" charset="0"/>
            </a:endParaRPr>
          </a:p>
        </p:txBody>
      </p:sp>
      <p:cxnSp>
        <p:nvCxnSpPr>
          <p:cNvPr id="9" name="10 Düz Bağlayıcı"/>
          <p:cNvCxnSpPr/>
          <p:nvPr/>
        </p:nvCxnSpPr>
        <p:spPr>
          <a:xfrm>
            <a:off x="2949712" y="2830868"/>
            <a:ext cx="684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10" name="7 Resim" descr="PCR2.jpg"/>
          <p:cNvPicPr>
            <a:picLocks noChangeAspect="1"/>
          </p:cNvPicPr>
          <p:nvPr/>
        </p:nvPicPr>
        <p:blipFill>
          <a:blip r:embed="rId3" cstate="print"/>
          <a:stretch>
            <a:fillRect/>
          </a:stretch>
        </p:blipFill>
        <p:spPr>
          <a:xfrm>
            <a:off x="2600770" y="1739717"/>
            <a:ext cx="3817270" cy="2083918"/>
          </a:xfrm>
          <a:prstGeom prst="rect">
            <a:avLst/>
          </a:prstGeom>
        </p:spPr>
      </p:pic>
      <p:cxnSp>
        <p:nvCxnSpPr>
          <p:cNvPr id="11" name="10 Düz Bağlayıcı"/>
          <p:cNvCxnSpPr/>
          <p:nvPr/>
        </p:nvCxnSpPr>
        <p:spPr>
          <a:xfrm>
            <a:off x="2589173" y="2891845"/>
            <a:ext cx="7025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5 Metin kutusu"/>
          <p:cNvSpPr txBox="1"/>
          <p:nvPr/>
        </p:nvSpPr>
        <p:spPr>
          <a:xfrm>
            <a:off x="2483768" y="6309320"/>
            <a:ext cx="4347409" cy="369332"/>
          </a:xfrm>
          <a:prstGeom prst="rect">
            <a:avLst/>
          </a:prstGeom>
          <a:noFill/>
        </p:spPr>
        <p:txBody>
          <a:bodyPr wrap="none" rtlCol="0">
            <a:spAutoFit/>
          </a:bodyPr>
          <a:lstStyle/>
          <a:p>
            <a:r>
              <a:rPr lang="tr-TR" b="1" dirty="0" smtClean="0">
                <a:solidFill>
                  <a:srgbClr val="CC3300"/>
                </a:solidFill>
                <a:latin typeface="Arial" pitchFamily="34" charset="0"/>
                <a:cs typeface="Arial" pitchFamily="34" charset="0"/>
              </a:rPr>
              <a:t>* </a:t>
            </a:r>
            <a:r>
              <a:rPr lang="tr-TR" sz="1400" b="1" i="1" dirty="0" smtClean="0">
                <a:solidFill>
                  <a:srgbClr val="CC3300"/>
                </a:solidFill>
                <a:latin typeface="Arial" pitchFamily="34" charset="0"/>
                <a:cs typeface="Arial" pitchFamily="34" charset="0"/>
              </a:rPr>
              <a:t>Dr. </a:t>
            </a:r>
            <a:r>
              <a:rPr lang="tr-TR" sz="1400" b="1" i="1" dirty="0" err="1" smtClean="0">
                <a:solidFill>
                  <a:srgbClr val="CC3300"/>
                </a:solidFill>
                <a:latin typeface="Arial" pitchFamily="34" charset="0"/>
                <a:cs typeface="Arial" pitchFamily="34" charset="0"/>
              </a:rPr>
              <a:t>Kary</a:t>
            </a:r>
            <a:r>
              <a:rPr lang="tr-TR" sz="1400" b="1" i="1" dirty="0" smtClean="0">
                <a:solidFill>
                  <a:srgbClr val="CC3300"/>
                </a:solidFill>
                <a:latin typeface="Arial" pitchFamily="34" charset="0"/>
                <a:cs typeface="Arial" pitchFamily="34" charset="0"/>
              </a:rPr>
              <a:t> </a:t>
            </a:r>
            <a:r>
              <a:rPr lang="tr-TR" sz="1400" b="1" i="1" dirty="0" err="1" smtClean="0">
                <a:solidFill>
                  <a:srgbClr val="CC3300"/>
                </a:solidFill>
                <a:latin typeface="Arial" pitchFamily="34" charset="0"/>
                <a:cs typeface="Arial" pitchFamily="34" charset="0"/>
              </a:rPr>
              <a:t>Banks</a:t>
            </a:r>
            <a:r>
              <a:rPr lang="tr-TR" sz="1400" b="1" i="1" dirty="0" smtClean="0">
                <a:solidFill>
                  <a:srgbClr val="CC3300"/>
                </a:solidFill>
                <a:latin typeface="Arial" pitchFamily="34" charset="0"/>
                <a:cs typeface="Arial" pitchFamily="34" charset="0"/>
              </a:rPr>
              <a:t> </a:t>
            </a:r>
            <a:r>
              <a:rPr lang="tr-TR" sz="1400" b="1" i="1" dirty="0" err="1" smtClean="0">
                <a:solidFill>
                  <a:srgbClr val="CC3300"/>
                </a:solidFill>
                <a:latin typeface="Arial" pitchFamily="34" charset="0"/>
                <a:cs typeface="Arial" pitchFamily="34" charset="0"/>
              </a:rPr>
              <a:t>Mullis</a:t>
            </a:r>
            <a:r>
              <a:rPr lang="tr-TR" sz="1400" b="1" i="1" dirty="0" smtClean="0">
                <a:solidFill>
                  <a:srgbClr val="CC3300"/>
                </a:solidFill>
                <a:latin typeface="Arial" pitchFamily="34" charset="0"/>
                <a:cs typeface="Arial" pitchFamily="34" charset="0"/>
              </a:rPr>
              <a:t>; 1993 Kimya Nobel Ödülü</a:t>
            </a:r>
            <a:endParaRPr lang="tr-TR" sz="1400" b="1" i="1" dirty="0">
              <a:solidFill>
                <a:srgbClr val="CC3300"/>
              </a:solidFill>
              <a:latin typeface="Arial" pitchFamily="34" charset="0"/>
              <a:cs typeface="Arial" pitchFamily="34" charset="0"/>
            </a:endParaRPr>
          </a:p>
        </p:txBody>
      </p:sp>
      <p:sp>
        <p:nvSpPr>
          <p:cNvPr id="59394" name="AutoShape 2" descr="data:image/jpeg;base64,/9j/4AAQSkZJRgABAQAAAQABAAD/2wCEAAkGBxQQEhUUExQUFhUXGBcXFhgYFhoZGBgYHRgYFxgYFxoaHCggHx0mGxgYIjEiJSkrLi4uFx8zODMsNygtLisBCgoKDg0OGxAQGi8kICUsLCwsLCwsLCwsLCwvLSwsLCwsLCwsLCwsLCwsLCwsNCw0LCwsNCwtLCwsLCwsLCwsLP/AABEIAOEA4QMBIgACEQEDEQH/xAAbAAEAAgMBAQAAAAAAAAAAAAAABQYDBAcBAv/EAE8QAAIBAwAGBQYJCQUGBwEAAAECAwAEEQUSITFBUQYTYXGBIjJSkaGxFCMzQmJyc4LRFSRTVJKTorLBQ4PC4fAHNERjdPE1RWSzw9LiJf/EABkBAAMBAQEAAAAAAAAAAAAAAAACAwEEBf/EAC8RAAICAAUCBAYCAgMAAAAAAAABAhEDEiEx8ARBIlFhgRMycZGhscHRQuFDUvH/2gAMAwEAAhEDEQA/AO40pSgBSlKAFKUoAUrwmoDSvSiOLIj+Mbs80d54+FLKcYq2zVFvYnyajb3T0EW9wTyXyj7Ng8apGkNMzT+c5C+iuxfHn41A3eloojqlsv6CAu/7Kgn11xy6u9IIssH/ALMvV10x/Rx+LH+g/GoufpNcN88L9VQPfk1TLrTEijPVxwL6VzKqnvCJrE9xIqIk6Qh9guZpCPm2tts7tZw3sNSc8aXf7f6HywXYvsmk5m3yyH7xrA0znaWbPeapDGWTaLS/k+1ujEP2Q4HsrwWsx32EI+vdlj7zSOLe8vyv7GteXPsXgTN6Tes1mTSMy7pZB99vxqg/BZuFjbn6l1g0VJV2myvE+yvGf2a+KMr7S/K/sLXlz7HSoOkdwv8Aaa31gD/nUlbdMW/tIwe1SR7DmuSDTwj86e6h7Lm3Dr+0gB8c1K2WmpHGVEFwOcEoD/u5P/tTKeNHvz3MqD7HYbLpHBLs1tU8n2e3d7allbNcWg0zEzBGJjc7klUox7tbY33SanLDSksHybkD0TtX1GrR6trSaEeCn8rOnUqtaL6WI+BKNQ+kNqnv4irGjgjIIIO4jdXXDEjNXFkZRcdz6pSlOKKUpQApSlAClKUAKUpQApSlACtLSek47ddZz3Aece4f1rW07ppbZeDOfNX+p7PfXP8ASN+XLSyuNgyzE4CgewAVzY3UKGi3Kww82r2JHS+npLjI81PRHH6x4+6q3e6VVG6tA0sv6NNpHa5PkoO1iOzNROlNN5TXLtBAThWx8fP2QqfNU+kRnljfUWY3ZQjh7aF9qW0XlXU/NpG3jPEnntPGuLK5PNN85xF7S0Rs6Q0sWbq3d5H/AFa0zs7JZht78Fe6sA61fi2kjtAdvUWq9bcEHizAEg5+dUxo7QrBNXAtov0UJ8tvtZt+excd5qYs7KOEasaKo44G88yd5PaaHOK0XP4/f1BRbKvadHgTrLbLrfpbtzK57erUke0VNR6Kk3PcOB6MSpEvhgFv4qlaVN4jYyikRg0BB85Xf7SWR/YzEV7+QLX9Xh8Y1PvFSVKzNLzNpEcdA2v6vD+7X8K+ToC34IU+zkkj/kYVJ0ozS8wpEWdFOvydxMo9F9WVT366lv4qiL7o9rHL20MpG3XgJt5fUTqk97Va6VqxGjHFMpJWRfi0nEgOz4NfJgt2JIR5WzkSK+rbSXUMEJks3O6KfMlux5RyZyvgcDlVvubdJFKuqsp3hgCPUaibrQrBSsRDxnfBPl4z2I5yye0DlVFiJ6PnOMVxa2Ni20wNYJMphkPm5OY3+zkHknuOG7Ksei9MSW58k5Xip3H8D2iubpavHrRwAkYJexuCCGHE277iO4nft27K3dD6WIB6rrHRPlLeTPwmHnqZ2yL2HbyPCjK4+KD5z29Qu9Gdz0RpiO5HknDDep3ju5jtqSrkWjr8MFlhfI+ayncRvHYRuINX7o7p8T+RJgSAeD93b2V2YPUZvDLcjPCrVbE/SlK6iIpSlAClKUAKUpQAqH6QaZFsuBgyMPJHL6R7PfW3pbSC28Zdu5RzbgP9cAa5tpG+Ll5ZWA3sxOwKB7gBXN1GNkVLcrhwzO3sYdI34UNLM+zezH/XgAKqWldIMzprxl5GObe0901z3bwu4dp2hpPSTM0b6haRz+ZwHh/6iYcOwHcO0nH1ojRZJdVcszH86ufnO3GGE8FG4sN2MDbu44xrVl270RjsLF3lL6yzXOcSTsMw2/OOFfnON3Zx5Gy6P0ckOSMs7efIxy7n6R5cgNg4Cti2gWNQiKFVRgADAArJUpTbGUaFKUpBhSlKAFKUoAUpSgBSlKAFKUoA176xSddWRcjOQdzKeDKw2qe0VWdM6NKlWmcqy46q8UYePktwBsK/S3bduONurxlBBBGQdhB3EcjTxm4iuNlPtLuVZipVY7vGSucQXij5yH5smOPrzwtOjdILMuumQQcMDsdHG9WHAj/MVXtNaJSNNR8/Bs5Rh59o/BkO/qs8Pm927Ws7mZZirAfC0UZwcJeQjcRw6wDaD3jcTiripK1zn4+gqdaM7Z0Z051w1JD8YBsPpjn3/wDerBXIdG34kVZYmPMHcVIO0EcCCMEcxXStAaVFzHnc42OO3gR2Guvp8bN4ZbkcSFarYlKUpXURFKUoAV4xr2q90v0l1cfVqfKk39i8fXu9dLOSjFtmxVuit9I9KfCJTg+Quxe3m3j7gKomn9IodYvkwQkBlH9vPvSEc1U4LcCTjgaltM3bIoSP5WVtSPsJ2s57FXLeAHGqrCVZw6DXht26m1Qn5e5PnStzwckt2E868yNybnLnObHW9FlRs6OsZXkbXJ+EygNcSD/h4T5sMZ4OccN2CeWbbbQLGqoihVUYUDcBWvoux6lME6zsS0j8Xc72/oBwAArcqU5WxoqhWC8uDGhYI743hNXWxxI1mGe4baz14aQYjdBaehvVZoicqcMrDDDO4kZ3Hn2VsaUvxbxmQo7Ku1tTVJA54LDPhmqrNo6SGKC9thmRYo+uj4Sx6oz94D3dlTl3pBLmxkljOVaNu8HG0HtFVlBXa2EUnWpK28hZQSrIT81tXI79Uke2tOPSokZlhVpdUkMwwIw3LWY+Ufq5xxrQ6e37QWcjIcMxCA8RrHbjwz66ktCWawW8UajAVF8SRlj3kknxpcqy5jb1o+H0qsbKsytFrHCM2CjH0dZTsPY2M8M1t3UpRSwVnxt1Vxnw1iB7a1dPWaz28sbDYUbHYQMqfAgVH9DNINcWKM5ywDITz1dgJ7cYoyrLmC9aM+jtPi4j62KCdkJIz8Xw3+SZNb2Vu6O0lHcIXibWAJUjBDKw3qwOCD31Vugmk44bBS+v5LSE4jduPNVIqQ6HWxJuLjK4uJC6qrBtUDPnFSRrbdoFPOCWb02FjJujZh6RB5ZIUgnaSPGuvxQxnccmUA57DW3HpJi6q0EyaxwGbqyucE7dSRiNgPCq/o27SLSd7rsFysWM/VWrFBpWKSQRowZtUucbgAQNvfn2GsnGtl2X6NTvua2l9PrauiPHKTIdWMqFIZtmzzwQdo34qWQ5AJBB5HGR2HBI9Rqr9M/lrD/qB/hq00sklFM1PVilKUgx4RnYdoqqaW0Rq6sQYoNbWs5eMMu/qSfQbhnljgKtlYL21WZGjcZVhg8xxBB4EHBB5inhLKxZKys6J0qVJlYanlCO9j/RS7lnUei2wHGzaDwOb1ojSBt5FcbtzDmvGud35aFzO41nixDeLjZNbtsSbVxy344gjcKsGgZ8ZgLa2oA0Tb9eBvMOeJXzT3A8apLSpR5z9CrXRnbYJQ6hlOQQCD2Vkqp9CtJbDCx3eUnd84f19dWyvSw5qcVI5ZRyuhSlKoKeE1zTTd918zPwzhfqjYPXv8au/Sa76q3c8W8gd53+zNcs03cmOFinnthI/ruQi+onPhXD1cragi+Ct5Fd0zes5do/lJWNpbdgzieX9oEZ+gKkdA2KhhqfJW4MMP0n/tpe8t5Pg3OocDE0jR7RaolpbZ25nkwrP3gtt7AauFjaiGNI13IoHaeZPaTk+Nc83UaXOL9srFW7M9KUqBQV4x2GvaxzwLIpV1DKd4YZB7waANTo+c2sBH6JP5RVW6QWT2JkeEZt7gakqcI5G2LIvYTs/wBDFxtLOOEasaKg5KoUeoVlkjDAhgCDsIIyCO0VRTqV9hXG0RvSrRXwu2kiBwx2py1gcjPfu8adG7/roVDDVljASVD5yuoxtHI4yDyNSla89lHIQzICwGA25gOQYbceNKpeHKza1s0Ok9/1ULKo1ppQY4kHnMzDGQOQzknsr3o/oz4JarESMqpLnhrHJbw/Ct63so4yWVFDHYW3sRyLHafXWS4gWRSrqGU7wwyD3g1ubTKZWtlb/wBmhzYrjg8mfXWv0cJ/KV4If932a2PN63C5xwznXzVgXQdsNgt4QDvxGu3v2VuQwKi6qqqqNyqAAPAU8sRXJruYovT0KzoI/wD9S++rF/KtWO5kRGRmxrE6iczrEZA7NgJ+rWqdA2pOTbwZ59WufdWSDQ9vGwdIIlYbmVFBHDYQKWUot36GpNED00cCewyQPj8+Hkj+o9dWs7K07rRMEra0kMTtuyyKx9ZFYvyBa/q8H7tfwobTSXkCTTbNy2nEihxubaO0cD3EbfGsteIoAAAwAMADcANwFe1MYUpSgCH0/EExPjIQFJh6UDbHz9XY/g3OoCyJti0ZOWsz1iHi9m+1x26o296irsyggg7QdhHMcapN3+bNFIf+Fk+Dy5+dbSYMZPPAYDvBq+G7Vc529yclWpfLC7MbpIu3BDDkR+BHvrqMEwdQw3MAR3HbXFej51UeE74HKDtjIDRn9hgO9TXTuhd3rwlDvjOPunaPbn1VfpJVJwJ4ytZiwUpSu85yn9OrjbHHyBY+Owe4+uuc6dugsqE+bBHLct3gdXGD4sx+7Vy6Uza9y/0cL6ht9pNc26TNri4G4yzW9ovcMSN7WYV5k3nxXz0OuOkEZejNqfzZW2sFe7l+0lJWPP3S/wCzVuqL0OmZLh+HWCJPqxIq4/b16lKhiO2PFUhSlKQYUpSgBSle4oA8pSmKAFKUoAUpTFAClMUoAUpilAClKUAKUpQAqA09ZB5NU7rmF4D9dQZIj/P6hU/UZ0i8mHrOMTxy57Fca/8AAWHjTwepktiI6M3hY28h3ywtDJ9rATq57Spf1V0joZcas+rwdSPEbR7AfXXLYPiZLlR/Y3cU47Emwr47MM1X/RU3VzRtycerOD7DVby4ilzlMnVxaOnZpTFK9U5DmGk31ppDzdv5jVBVteazB+fd3c3ghfV9gFXeXzj3n31SLE5lsjyt7mTxb/vXkxdtv6/pnY9lzyLD0bX83RvTMkn7cjv/AIqk6j+jq4tbf7KP+QVIVKXzMdbEedO2o/4mD96n415+X7X9Zt/3qfjW91K+ivqFOpX0V9Qo8Iamj+X7X9Zt/wB6n41IIwIBBBB2gjcRwIr56lfRX1CvsCsddg1NDT0CvbyhhnCORzBCnBB4GofohYRy2ULOoLMpy20P5xGdYbc9uanNL/ITfZyfymoLobas1jDiaRQVOxQmzym3EoTVF8nuK/mProtctN8Jt5j1oglMYdtpZckAMeLDV31qdBLKOW2frFDkTSKC204GrgZ31ZdF6Mjtk1IhgElmJJLMx3sxO0mqt0MtZHtZeqmaNjNKF8lGAOzacjPtp7TUq02Mqmr9Tf6OTvHd3NrrM8UYVkLEsyawBKFjtI27M8qydPogbKR8eUmqVYbCPKUHBrD0JuRiWF0CXMbfHHJJkzukydpzy4ZHOtnp5/uE/cv861n/ACr257h/gzZs9GI9pHFghWWItg4LY1WOTv242ntrJPo22jRneONVUEkkbgK2dF/IxfZp/KKrOmZDpG5+CRn4iIhrlxxIOyMHvHrz6NLFNt66dzXSR89E7H4RM14U6uLatvGNgwNnWMOJ3+3kK++mtuvX2RxteYI+NmsuV2Nz8atcaBFCgBVAAA3AAbAKq3TlcyWIyRm4G0YyPN2jIIpoTzYl82MaqJOSaEtyCOqTaMbBg+BG6t2CPUVVznVAXPPAxmo670U7rj4RNvU4Opg4YHBwgODjgalTUm/UdHxLIEBZiAoGSScAAbySdwrQ/L1r+s2/71PxqQIzXz1K+ivqFYq7hqaP5ftf1m3/AHqfjXqactmIAuICScACVCSeAG2t3qV9FfUKdSvor6hW+ENT7rV0pB1kMqelG6+tSK2qYzWLQ0ot05kebG+fRyyD6y5xV4hk1grcwG9YzVLsE+MsxzspkPhirRoN9a2gPOKM/wAAquLsuc2JwOpflkc19dKqHWCld/xyHwyNlHlHvPvqkWI+NshztbhPV/2q+aQTVlkHJ2HqY1Q4RqzWRPzZ7yA+LOFHqArghu/f9MvLtzyLJ0ebNrbn/kx/yCpCozo0fzaMejrR+KOyH+WpOpy3Y62FKUpTRSlKANXSlu8sTojKpdSusQTgEEEgDjWr0c0a9rCsLOrhM6rBSpwSTgjJ51KUpszqjK1s+JtbVOrgNwzkjxxUP0X0NJZoyNIsisxfIUqQTjI3kY2VN0oUmlQVrZCaU0Ez3EdzDII5VGq2VLLInosAR6+7kKy9ItGSXcBhDomtjWOqW3EHCjI5calqVud6egZURyWkwtuqEiiQIEWQKcDAA1tXO/HbvrT0FoaW0iEaNCdpZmKPrMx4t5dTtKzO6oMqIi6sbiVo9aWMRq6OypGwL6rBgpYscDIHCsWn9CyXMkLrIiCF9dQULFm2b9o2bPbU5StU2tUGVGhIlyQcPADwPVuceGvWzaQlERSxYqoBY72ONrHvO3xrNSlsKFKUrDRSlKAFM0rBfTCOKRzuVHY+Ck/0oAqOj2+Mszys5m8Dg1ZtALq2sA5QxD+AVU5QYnb/AJGjMfebP4Vd7aLVRV5Ko9QAq2LtzncnAmeqNKsf5F+i1K7fgshnK30mh1LmTtIb1gH35rnHSH4vrW3dRdwXA+pIFVv4taus9OLfDxv6SlT905/xeyuc9ILPXkKcLiCSH+8T4yP2dZ6q5ZLLivnqWWsEbmhTqtcR+jMzDtWRVlz62b1VKVVujV7rGCQ75oeqfP6WAn2lS5+7VpqM1THi9BSlePnGzGeGRkeIyKQY9pUBonTMst1NbyJGhiAORrEup3Fc7htB478V70p0xLZqsipG0ZYK2dYFM8TjeKf4bvKLmVWT1K+Ezq7SM43gHGe7OceNR+h7uaUyGRY1RXdFK6xL6p1S23cMg7NtLXc2yTpVft9MzNevalYgETrC41tq+TsC52HyudfXSXS89pqskSSoScgEh1CqXY8j5KsfCmyO0jMyqyepWvo6+S4jWWM5RhkH3g9oOytZrib4QI8R9WUL63la2xgurjOM7d/spaextkjSoPpLpSe1CvHEkqk6ur5QcYVnPYdit/nUjorSKXMSyxnKsPEHip7Qa1xdWFq6NulR01xMLhYwI9RlZ9Y62sNUqCMZwc6w21qdJ9MSWgjZVRld1j25BUnODs3jZQoNtJA3ROUrSIuecHqf8ax3d3KlsZdVBIqa7Ic4yFyyg7/GigskaVCaK0jcXFuk6rDlwSEJYbiRjX28uVbOgdMLdoWClGRikiHerjeM8R20ODQKSJKlKUpoqM6SHNuycZSkI/vGCH2EnwqTqF03dBZUz5sCSXL/AHVKIPElj9ymhuZLYhT8bLeEbRJPb2q/VQgyfw5q+WEXWSovpMo9u2qR0Ytz+bK3nast3J9eU6keful/2a6V0Qt9e4B9AM3+Ee/2VZq8RR55fwTuotl/pXzSvVOQiOllp1luxG9CHHcNh9hPqrlun4iYtdBl4mWVOZKHLAfWTWX71dpkXIIO0HYa5jpOzMMrxn5p2do3g+quHq401M6MF2nE58nkSTpHtyUv7bjrDZ1qDvGsPvVc7eYSKrqcqwDKeYIyKp2lImt/KQZezfrUHp2shOuo+r5S9gUc6mtAXCqxhU5Qjrrc8DE5yVH1HJGOAZa58RWr5zv9ykXTom6UpUChVOk35td2t2Nik9RL9Vs6pPdtP3RW90gsPhmvBwWJm7OsbKxerDHxFbXSXR3wm1li4lcr9ZfKX2jHjWLopE4t1eX5WQB33+iFUbd3kKvjmrZvCpd1pz8iVrRodHNMs1hrkZliBiKneZBhUB78r7asFjbCKNIwc6qgZO8niT2k5PjVastEvHpGUD5BtS4xjZ1nlKBy84s3gtWylxKvTvqEfUqlp/4zN/0y/wA0VTmkPlbb7R//AGJar1ncD8ryvhtRoRGr6rapbMZwDjHA+qpnS94qTW4OdkjFsKSFBidQWIGwZYCmmna+n8GJ6P6kNOp0TP1ig/A5mHWAf2Mh2awHon/LgM2IMDcKQcgwsQRuI113Vs3ECyoUcBkYYIO4g1XejejZrad4nJeFI/iGO/VLglCeYxu7ay1JW9/2bVOuxMaT8+2+3/8Ahmqv30Z0XObhATaysOvQf2bnYJFHLP4csTGm7xUktwc7JsnCk6q9XKus2BsGWA8ak5Y1kQqwDKwwQdoIIrFLLV7A1ZpmQNPEykEGKQgjcQWiIIqE/wBohxDBsz+cR7OexudfegNFy2t0YiS1uI3MBO0rrOmtGT2EZ8c92P8A2gvlIVAZmEyOQqliFGck4FPBJYioxvwslr/S0qI7C1myASMmLHjqyE47hWxpz/dpvspP5DR9Mw7Trn9h/dq1q6Tvg9nI5VhrxyBFwSxyGCeTjOSMHHDNIk7Wg1+pD6B00LXRsTtFKwVTtUAr57bSdbIHbipPolo/q43lLq7XDmUlNqDO5VPHG3bXx0Kw1jHGynKqyujKQdrNsIPAg+2tHQmto6d7Zw5t3PWQPhmCZ3oxG7/R41SWuZLe/uItKbLdSlK5yoqk6UY3OEG+9mCDgRawna3cSGb79WLT0xKrChw8x1c+hHvlfswmQD6TLVbtn65nli2B8WVnj5sY+VlHYAGPhirYSrXnP6JzfYsWglD9bMBskbVj+yj8hPAnXb71dL6EWmrG0h3ucDuX/Mn1VSbCzxqRRj0UQewV1SythEioNygD/Or9LHNNy8hMV1GjPSlK9A5hVX6a6P1lEwG1fJb6pOw+B99WiviaMMpUjIIwRzBpMSCnFxY0ZZXZxTTkBAWdF1mizrKBnXiOyVMcdnlAc1FVuyUxOII2Bx+cWDE7HRhmSDPIjI8QeAroumLA28rId29TzU7j/TvFUfTGisERA6gZ+stJP0U+8xH6Lbx3sOArzI6Nxlzn6s6nrqiyWF2s0ayJubgd4O4qw4EHII7Kz1UtE6XxrSldTygt5Fxhk3CYD0Gxt7geBq2g5qc45WNF2KUpSDClKUAe5rzNKwz3GqQoGszZwN2wYySeAGR6xQBmpQUoAZpSvmQkDYMnlnHtoA+qZrFbTiRcjI2kEHeCDgg+IrLQB7mvM0pQAzSlKAFfEsoRSzEBVBJJ3ADaSa+6rOndKIwZm228TYbG+4mB8mFOagjLcyMbgaaMczMbo0dIzyTMFXKzXY1U5wWgOWc8mfaTu3gfNqY6P2ysRIgxEi9Tbj6A8+Tvdhv4hQeNRWj7GSR2EhPwicB7lgfkIPmQLyZhs7sngM3bR1kZGSKMYzhQBuAH9APdVZv/ABXOc3Ej5ssPQvR+sxmI2LsX6x3nwHvq6Vr2FqsMaou5Rjv5k95rYr0sLDyRSOWcszsUpSqCilKUARPSLRPwmPZjXXah96nsPvxXNtI2IkVopF2HYRuIIO8HgwIyDwIrr9VzpPoHrQZIx8YBtA+eB/ix665eowc3ijuWwp1o9ji15bTLKGXBu41O8YS8g4g8OsHEc8cCMbOhdLpGgZSfgpOCD51o/GOQfo87j83u3T+kbBZl1WypB1kYbGRhuZTz94yDVXuraVZiyaqXeMMp2QXsY345SY4HaO0ba5E1JU+c/H0LNNPQuQNKqehNKaobqlcohxLbH5a3PExD58f0eHD0as1pdJKoeNgyniPaDyI5GpSg4jp2ZqUpSGio7SsMmsk0QDPHrAoTjXRsaygnYGyqkZ2bMcakaVqdAyLl0qCoAWZGLKpBiYMMkA4ONXPAHOMkVuWDZQHOc5I25wMnAJ4kDZ4VkuYBIpVs4IxsOCORB4EHaD2VXriylRierlYnfJbTCMv9KSJiF1u0Zz2bqZJMV2iZ0lJq6p1iPOGF87ONYED52ADleRJ4VrnS5KL1cUjyMoIXUZFBIHnO4AAHiew1pWWjHc5ZGjUjDmSUyzuvFAclY0OBkA7d2Bvqw0Ol6grZp6KtWijAdgzks7kbizEsdXsGcDsFblKUrdjClKVgClfMsgRSzEKoGSScADmSarel9Mhk1mZorc7NYZE059CFd4U+nvPDA200YuRjdGfTGlQwcB+rhTInmB3f8qLnIdxI83v3Q9sjSPFKYwDjFjbcI14zzcsDB8QN5FEt2kaMyxDIH5rZDzUH6a44Dx9+yrVo2w6rWZ215Xx1j4xnkqj5qDgPHeas2oLTnP8AS7sTWTPrRliIUxkszEtI53u53sfcBwAA4V0borocwqXceW3D0V5d53nwqO6LaBziaUbNhjU/zEe718qt4rp6bBa8ctyWLP8AxR7SlK7CApSlAClKUAK8r2lAFc6RdHhLmSIYk3kcH/8A176oWkbBZVMcq7ju2hlYbip3qw5jbXYKidNaCS5GfNcbmHHsYcRXJjdPm8Udy2Hi1o9jhumNGlSHlZlZPk7xB5acluVG9eGtu351eOub1oXDTkQSN5tzGNa2n5dao2A9uw7N4FdB0jo2SBtWRccjvVu4/wBKrlxoXVDdQVUNnXhca0D53+T8wnmuzmDXIp14ZLnPYtXdHsWmwmBcL1efNkB1oH7RIPN7nx41LA5GRtFUj4KbZiIna0Y74pvjLSTPBJNwyTu2Hsr0XZtvlI5rPjrxfHWrduptC57MHtoeGntznpYKVbl3pUDY6ZkcZUQ3I9K3kAbxic7P2q2/y9CPlC8R/wCbGyD9ojVPgam4MfMiTpWvb30Ugykkbj6Lq3uNbAFIaKV7isE10iDLuij6TAe80AZqVGHT8HzHMp5RK0v8gIrBd6XkUZ6tIV9O5kVB4IpLHuJFNkZmZE1UZPpldYpCpmkG8J5i/aSHyV7tp7KrkmkvhB1U6+9Poxgw2wP0m3sOxiRXy9u0vxUz64GwWlmMRr2TSbgMcCRu2VRYVb857COfkZLi/M0mqoF3Mp2IuRaQHm7Hz2HM53bAK+9H2TSSmQMLi4GQ1ww+Ig+jAu52HZs35I3GUs9BkoEkCRxDdbxbE/vX85z6hzzVi0fYNIRHEm7YAowAPcBWufaPOcsMvdkfo/R6wg4yzMcu7bXc82PuA2DhV26PdG90kw7VQ+wt+Hr5VI6D6OJDhn8uT+Ffqjn2n2VO4rqwemp5p7kp4vaIAr2lK7CApSlAClKUAKUpQApSlAClKUAYri3WRSrgMDvBqraU6JbzAfuMfc34+urdSpzwozXiQ0ZOOxym9s2QlJUxneGGwjx2EVD/AJFVPkHeH6K4aM98bZA+7iu03Fusg1XUMORGagr3olE+1C0Z/aHqO321xy6WS+RlljJ7nG73o9rHWe2hkO/rLdzBJnnqk6pP3q19WSHYt1eQjlcQdandrqMe2uo3XRSdPN1XHYcH1H8ajJ9Hyx+dG4+6ceupP4kfmXPyh1lezOdtK8p8/RNxz1hqv76ypYycLGzP1LgrVxmgVvOVW+soPvrTfQds2+3gP90n4UvxVziNyFbayl42NqPr3BIrB5cR/wDKIP4m/pVqXQNqN1tB+6T8K24bVE8xEX6qge4UfFXP/WGQqIeSXYb2eQH5trbFV/eYx7ay23R7J1hagt+ku5TK3YerTI9oq7wWcknmo7dyk+2pK26MXD71VB9Jv6DNMnN/Kue1GPKt2U9dDFxiaV3H6NB1UX7K7SOwsalbGyAxHEmBwVF/oKutl0PjXbI5fsHkj8fdU/a2aRDCKqjsHv51WPSzl8zoV4sVsVLRfRNmwZjqj0RtY953D21bLOySFdVFCjs49pPGtildmHhRhsiEpuW4pSlUFFKUoAUpSgBSlKAFKUoAUpSgBSlKAFKUoAUpSgD5NeilKAILpDubwqp3nClK5OoLYZ82nnVZtAb/ALwpSl6c3ELKa8pSu0gfVKUoAUpSgBSlKAFKUoAUpSgBSlKA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59396" name="Picture 4" descr="http://vnz09vting1y7vq63zfizb29.wpengine.netdna-cdn.com/wp-content/uploads/2014/10/nobel-peace-prize-medal.jpg"/>
          <p:cNvPicPr>
            <a:picLocks noChangeAspect="1" noChangeArrowheads="1"/>
          </p:cNvPicPr>
          <p:nvPr/>
        </p:nvPicPr>
        <p:blipFill>
          <a:blip r:embed="rId4" cstate="print"/>
          <a:srcRect/>
          <a:stretch>
            <a:fillRect/>
          </a:stretch>
        </p:blipFill>
        <p:spPr bwMode="auto">
          <a:xfrm>
            <a:off x="6804248" y="5397994"/>
            <a:ext cx="2339752" cy="1460006"/>
          </a:xfrm>
          <a:prstGeom prst="rect">
            <a:avLst/>
          </a:prstGeom>
          <a:noFill/>
        </p:spPr>
      </p:pic>
    </p:spTree>
    <p:extLst>
      <p:ext uri="{BB962C8B-B14F-4D97-AF65-F5344CB8AC3E}">
        <p14:creationId xmlns:p14="http://schemas.microsoft.com/office/powerpoint/2010/main" val="17358992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29 Dikdörtgen"/>
          <p:cNvSpPr/>
          <p:nvPr/>
        </p:nvSpPr>
        <p:spPr>
          <a:xfrm>
            <a:off x="0" y="0"/>
            <a:ext cx="9144000" cy="40770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1 Metin kutusu"/>
          <p:cNvSpPr txBox="1"/>
          <p:nvPr/>
        </p:nvSpPr>
        <p:spPr>
          <a:xfrm>
            <a:off x="2987824" y="292004"/>
            <a:ext cx="600650" cy="584775"/>
          </a:xfrm>
          <a:prstGeom prst="rect">
            <a:avLst/>
          </a:prstGeom>
          <a:noFill/>
        </p:spPr>
        <p:txBody>
          <a:bodyPr wrap="square" rtlCol="0">
            <a:spAutoFit/>
          </a:bodyPr>
          <a:lstStyle/>
          <a:p>
            <a:r>
              <a:rPr lang="tr-TR" sz="3200" b="1" dirty="0" smtClean="0">
                <a:solidFill>
                  <a:srgbClr val="C00000"/>
                </a:solidFill>
                <a:latin typeface="Arial" pitchFamily="34" charset="0"/>
                <a:cs typeface="Arial" pitchFamily="34" charset="0"/>
              </a:rPr>
              <a:t>A</a:t>
            </a:r>
            <a:endParaRPr lang="tr-TR" sz="3200" b="1" dirty="0" smtClean="0">
              <a:solidFill>
                <a:schemeClr val="bg1"/>
              </a:solidFill>
              <a:latin typeface="Arial" pitchFamily="34" charset="0"/>
              <a:cs typeface="Arial" pitchFamily="34" charset="0"/>
            </a:endParaRPr>
          </a:p>
        </p:txBody>
      </p:sp>
      <p:sp>
        <p:nvSpPr>
          <p:cNvPr id="3" name="2 Metin kutusu"/>
          <p:cNvSpPr txBox="1"/>
          <p:nvPr/>
        </p:nvSpPr>
        <p:spPr>
          <a:xfrm>
            <a:off x="3556352" y="281701"/>
            <a:ext cx="511592" cy="584775"/>
          </a:xfrm>
          <a:prstGeom prst="rect">
            <a:avLst/>
          </a:prstGeom>
          <a:noFill/>
        </p:spPr>
        <p:txBody>
          <a:bodyPr wrap="square" rtlCol="0">
            <a:spAutoFit/>
          </a:bodyPr>
          <a:lstStyle/>
          <a:p>
            <a:r>
              <a:rPr lang="tr-TR" sz="3200" b="1" dirty="0" smtClean="0">
                <a:solidFill>
                  <a:srgbClr val="0000FF"/>
                </a:solidFill>
                <a:latin typeface="Arial" pitchFamily="34" charset="0"/>
                <a:cs typeface="Arial" pitchFamily="34" charset="0"/>
              </a:rPr>
              <a:t>B</a:t>
            </a:r>
          </a:p>
        </p:txBody>
      </p:sp>
      <p:sp>
        <p:nvSpPr>
          <p:cNvPr id="6" name="5 Metin kutusu"/>
          <p:cNvSpPr txBox="1"/>
          <p:nvPr/>
        </p:nvSpPr>
        <p:spPr>
          <a:xfrm>
            <a:off x="5075842" y="292005"/>
            <a:ext cx="481222" cy="584775"/>
          </a:xfrm>
          <a:prstGeom prst="rect">
            <a:avLst/>
          </a:prstGeom>
          <a:noFill/>
        </p:spPr>
        <p:txBody>
          <a:bodyPr wrap="none" rtlCol="0">
            <a:spAutoFit/>
          </a:bodyPr>
          <a:lstStyle/>
          <a:p>
            <a:r>
              <a:rPr lang="tr-TR" sz="3200" b="1" dirty="0" smtClean="0">
                <a:solidFill>
                  <a:srgbClr val="C00000"/>
                </a:solidFill>
                <a:latin typeface="Arial" pitchFamily="34" charset="0"/>
                <a:cs typeface="Arial" pitchFamily="34" charset="0"/>
              </a:rPr>
              <a:t>A</a:t>
            </a:r>
          </a:p>
        </p:txBody>
      </p:sp>
      <p:sp>
        <p:nvSpPr>
          <p:cNvPr id="7" name="6 Metin kutusu"/>
          <p:cNvSpPr txBox="1"/>
          <p:nvPr/>
        </p:nvSpPr>
        <p:spPr>
          <a:xfrm>
            <a:off x="5644370" y="281702"/>
            <a:ext cx="481222" cy="584775"/>
          </a:xfrm>
          <a:prstGeom prst="rect">
            <a:avLst/>
          </a:prstGeom>
          <a:noFill/>
        </p:spPr>
        <p:txBody>
          <a:bodyPr wrap="none" rtlCol="0">
            <a:spAutoFit/>
          </a:bodyPr>
          <a:lstStyle/>
          <a:p>
            <a:r>
              <a:rPr lang="tr-TR" sz="3200" b="1" dirty="0" smtClean="0">
                <a:solidFill>
                  <a:srgbClr val="0000FF"/>
                </a:solidFill>
                <a:latin typeface="Arial" pitchFamily="34" charset="0"/>
                <a:cs typeface="Arial" pitchFamily="34" charset="0"/>
              </a:rPr>
              <a:t>B</a:t>
            </a:r>
          </a:p>
        </p:txBody>
      </p:sp>
      <p:cxnSp>
        <p:nvCxnSpPr>
          <p:cNvPr id="9" name="8 Düz Bağlayıcı"/>
          <p:cNvCxnSpPr/>
          <p:nvPr/>
        </p:nvCxnSpPr>
        <p:spPr>
          <a:xfrm rot="5400000">
            <a:off x="1943710" y="1074853"/>
            <a:ext cx="1512168" cy="115212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9 Düz Bağlayıcı"/>
          <p:cNvCxnSpPr/>
          <p:nvPr/>
        </p:nvCxnSpPr>
        <p:spPr>
          <a:xfrm rot="10800000" flipV="1">
            <a:off x="2123728" y="894829"/>
            <a:ext cx="3240360" cy="15121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Düz Bağlayıcı"/>
          <p:cNvCxnSpPr/>
          <p:nvPr/>
        </p:nvCxnSpPr>
        <p:spPr>
          <a:xfrm rot="16200000" flipH="1">
            <a:off x="2879815" y="1290873"/>
            <a:ext cx="1512165" cy="72007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Düz Bağlayıcı"/>
          <p:cNvCxnSpPr/>
          <p:nvPr/>
        </p:nvCxnSpPr>
        <p:spPr>
          <a:xfrm rot="10800000" flipV="1">
            <a:off x="3995936" y="894829"/>
            <a:ext cx="1872208" cy="151217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Düz Bağlayıcı"/>
          <p:cNvCxnSpPr/>
          <p:nvPr/>
        </p:nvCxnSpPr>
        <p:spPr>
          <a:xfrm rot="16200000" flipH="1">
            <a:off x="3743911" y="930833"/>
            <a:ext cx="1512165" cy="1440159"/>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22 Düz Bağlayıcı"/>
          <p:cNvCxnSpPr/>
          <p:nvPr/>
        </p:nvCxnSpPr>
        <p:spPr>
          <a:xfrm rot="5400000">
            <a:off x="4536118" y="1578859"/>
            <a:ext cx="1511999" cy="1439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25 Düz Bağlayıcı"/>
          <p:cNvCxnSpPr/>
          <p:nvPr/>
        </p:nvCxnSpPr>
        <p:spPr>
          <a:xfrm>
            <a:off x="3779912" y="894829"/>
            <a:ext cx="3024336" cy="151216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28 Düz Bağlayıcı"/>
          <p:cNvCxnSpPr/>
          <p:nvPr/>
        </p:nvCxnSpPr>
        <p:spPr>
          <a:xfrm rot="16200000" flipH="1">
            <a:off x="5586302" y="1176671"/>
            <a:ext cx="1513304" cy="94962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58 Metin kutusu"/>
          <p:cNvSpPr txBox="1"/>
          <p:nvPr/>
        </p:nvSpPr>
        <p:spPr>
          <a:xfrm>
            <a:off x="1636344" y="2479005"/>
            <a:ext cx="600650" cy="584775"/>
          </a:xfrm>
          <a:prstGeom prst="rect">
            <a:avLst/>
          </a:prstGeom>
          <a:noFill/>
        </p:spPr>
        <p:txBody>
          <a:bodyPr wrap="square" rtlCol="0">
            <a:spAutoFit/>
          </a:bodyPr>
          <a:lstStyle/>
          <a:p>
            <a:r>
              <a:rPr lang="tr-TR" sz="3200" b="1" dirty="0" smtClean="0">
                <a:solidFill>
                  <a:srgbClr val="C00000"/>
                </a:solidFill>
                <a:latin typeface="Arial" pitchFamily="34" charset="0"/>
                <a:cs typeface="Arial" pitchFamily="34" charset="0"/>
              </a:rPr>
              <a:t>A</a:t>
            </a:r>
            <a:endParaRPr lang="tr-TR" sz="3200" b="1" dirty="0" smtClean="0">
              <a:solidFill>
                <a:schemeClr val="bg1"/>
              </a:solidFill>
              <a:latin typeface="Arial" pitchFamily="34" charset="0"/>
              <a:cs typeface="Arial" pitchFamily="34" charset="0"/>
            </a:endParaRPr>
          </a:p>
        </p:txBody>
      </p:sp>
      <p:sp>
        <p:nvSpPr>
          <p:cNvPr id="60" name="59 Metin kutusu"/>
          <p:cNvSpPr txBox="1"/>
          <p:nvPr/>
        </p:nvSpPr>
        <p:spPr>
          <a:xfrm>
            <a:off x="1999472" y="2483942"/>
            <a:ext cx="511592" cy="584775"/>
          </a:xfrm>
          <a:prstGeom prst="rect">
            <a:avLst/>
          </a:prstGeom>
          <a:noFill/>
        </p:spPr>
        <p:txBody>
          <a:bodyPr wrap="square" rtlCol="0">
            <a:spAutoFit/>
          </a:bodyPr>
          <a:lstStyle/>
          <a:p>
            <a:r>
              <a:rPr lang="tr-TR" sz="3200" b="1" dirty="0" smtClean="0">
                <a:solidFill>
                  <a:srgbClr val="C00000"/>
                </a:solidFill>
                <a:latin typeface="Arial" pitchFamily="34" charset="0"/>
                <a:cs typeface="Arial" pitchFamily="34" charset="0"/>
              </a:rPr>
              <a:t>A</a:t>
            </a:r>
          </a:p>
        </p:txBody>
      </p:sp>
      <p:sp>
        <p:nvSpPr>
          <p:cNvPr id="61" name="60 Metin kutusu"/>
          <p:cNvSpPr txBox="1"/>
          <p:nvPr/>
        </p:nvSpPr>
        <p:spPr>
          <a:xfrm>
            <a:off x="3432067" y="2479005"/>
            <a:ext cx="600650" cy="584775"/>
          </a:xfrm>
          <a:prstGeom prst="rect">
            <a:avLst/>
          </a:prstGeom>
          <a:noFill/>
        </p:spPr>
        <p:txBody>
          <a:bodyPr wrap="square" rtlCol="0">
            <a:spAutoFit/>
          </a:bodyPr>
          <a:lstStyle/>
          <a:p>
            <a:r>
              <a:rPr lang="tr-TR" sz="3200" b="1" dirty="0" smtClean="0">
                <a:solidFill>
                  <a:srgbClr val="C00000"/>
                </a:solidFill>
                <a:latin typeface="Arial" pitchFamily="34" charset="0"/>
                <a:cs typeface="Arial" pitchFamily="34" charset="0"/>
              </a:rPr>
              <a:t>A</a:t>
            </a:r>
            <a:endParaRPr lang="tr-TR" sz="3200" b="1" dirty="0" smtClean="0">
              <a:solidFill>
                <a:schemeClr val="bg1"/>
              </a:solidFill>
              <a:latin typeface="Arial" pitchFamily="34" charset="0"/>
              <a:cs typeface="Arial" pitchFamily="34" charset="0"/>
            </a:endParaRPr>
          </a:p>
        </p:txBody>
      </p:sp>
      <p:sp>
        <p:nvSpPr>
          <p:cNvPr id="62" name="61 Metin kutusu"/>
          <p:cNvSpPr txBox="1"/>
          <p:nvPr/>
        </p:nvSpPr>
        <p:spPr>
          <a:xfrm>
            <a:off x="3796787" y="2483942"/>
            <a:ext cx="511592" cy="584775"/>
          </a:xfrm>
          <a:prstGeom prst="rect">
            <a:avLst/>
          </a:prstGeom>
          <a:noFill/>
        </p:spPr>
        <p:txBody>
          <a:bodyPr wrap="square" rtlCol="0">
            <a:spAutoFit/>
          </a:bodyPr>
          <a:lstStyle/>
          <a:p>
            <a:r>
              <a:rPr lang="tr-TR" sz="3200" b="1" dirty="0" smtClean="0">
                <a:solidFill>
                  <a:srgbClr val="0000FF"/>
                </a:solidFill>
                <a:latin typeface="Arial" pitchFamily="34" charset="0"/>
                <a:cs typeface="Arial" pitchFamily="34" charset="0"/>
              </a:rPr>
              <a:t>B</a:t>
            </a:r>
          </a:p>
        </p:txBody>
      </p:sp>
      <p:sp>
        <p:nvSpPr>
          <p:cNvPr id="68" name="67 Metin kutusu"/>
          <p:cNvSpPr txBox="1"/>
          <p:nvPr/>
        </p:nvSpPr>
        <p:spPr>
          <a:xfrm>
            <a:off x="4847816" y="2479005"/>
            <a:ext cx="600650" cy="584775"/>
          </a:xfrm>
          <a:prstGeom prst="rect">
            <a:avLst/>
          </a:prstGeom>
          <a:noFill/>
        </p:spPr>
        <p:txBody>
          <a:bodyPr wrap="square" rtlCol="0">
            <a:spAutoFit/>
          </a:bodyPr>
          <a:lstStyle/>
          <a:p>
            <a:r>
              <a:rPr lang="tr-TR" sz="3200" b="1" dirty="0" smtClean="0">
                <a:solidFill>
                  <a:srgbClr val="C00000"/>
                </a:solidFill>
                <a:latin typeface="Arial" pitchFamily="34" charset="0"/>
                <a:cs typeface="Arial" pitchFamily="34" charset="0"/>
              </a:rPr>
              <a:t>A</a:t>
            </a:r>
            <a:endParaRPr lang="tr-TR" sz="3200" b="1" dirty="0" smtClean="0">
              <a:solidFill>
                <a:schemeClr val="bg1"/>
              </a:solidFill>
              <a:latin typeface="Arial" pitchFamily="34" charset="0"/>
              <a:cs typeface="Arial" pitchFamily="34" charset="0"/>
            </a:endParaRPr>
          </a:p>
        </p:txBody>
      </p:sp>
      <p:sp>
        <p:nvSpPr>
          <p:cNvPr id="69" name="68 Metin kutusu"/>
          <p:cNvSpPr txBox="1"/>
          <p:nvPr/>
        </p:nvSpPr>
        <p:spPr>
          <a:xfrm>
            <a:off x="5212536" y="2483942"/>
            <a:ext cx="511592" cy="584775"/>
          </a:xfrm>
          <a:prstGeom prst="rect">
            <a:avLst/>
          </a:prstGeom>
          <a:noFill/>
        </p:spPr>
        <p:txBody>
          <a:bodyPr wrap="square" rtlCol="0">
            <a:spAutoFit/>
          </a:bodyPr>
          <a:lstStyle/>
          <a:p>
            <a:r>
              <a:rPr lang="tr-TR" sz="3200" b="1" dirty="0" smtClean="0">
                <a:solidFill>
                  <a:srgbClr val="0000FF"/>
                </a:solidFill>
                <a:latin typeface="Arial" pitchFamily="34" charset="0"/>
                <a:cs typeface="Arial" pitchFamily="34" charset="0"/>
              </a:rPr>
              <a:t>B</a:t>
            </a:r>
          </a:p>
        </p:txBody>
      </p:sp>
      <p:sp>
        <p:nvSpPr>
          <p:cNvPr id="70" name="69 Metin kutusu"/>
          <p:cNvSpPr txBox="1"/>
          <p:nvPr/>
        </p:nvSpPr>
        <p:spPr>
          <a:xfrm>
            <a:off x="6553392" y="2479005"/>
            <a:ext cx="600650" cy="584775"/>
          </a:xfrm>
          <a:prstGeom prst="rect">
            <a:avLst/>
          </a:prstGeom>
          <a:noFill/>
        </p:spPr>
        <p:txBody>
          <a:bodyPr wrap="square" rtlCol="0">
            <a:spAutoFit/>
          </a:bodyPr>
          <a:lstStyle/>
          <a:p>
            <a:r>
              <a:rPr lang="tr-TR" sz="3200" b="1" dirty="0" smtClean="0">
                <a:solidFill>
                  <a:srgbClr val="0000FF"/>
                </a:solidFill>
                <a:latin typeface="Arial" pitchFamily="34" charset="0"/>
                <a:cs typeface="Arial" pitchFamily="34" charset="0"/>
              </a:rPr>
              <a:t>B</a:t>
            </a:r>
          </a:p>
        </p:txBody>
      </p:sp>
      <p:sp>
        <p:nvSpPr>
          <p:cNvPr id="71" name="70 Metin kutusu"/>
          <p:cNvSpPr txBox="1"/>
          <p:nvPr/>
        </p:nvSpPr>
        <p:spPr>
          <a:xfrm>
            <a:off x="6890816" y="2483942"/>
            <a:ext cx="511592" cy="584775"/>
          </a:xfrm>
          <a:prstGeom prst="rect">
            <a:avLst/>
          </a:prstGeom>
          <a:noFill/>
        </p:spPr>
        <p:txBody>
          <a:bodyPr wrap="square" rtlCol="0">
            <a:spAutoFit/>
          </a:bodyPr>
          <a:lstStyle/>
          <a:p>
            <a:r>
              <a:rPr lang="tr-TR" sz="3200" b="1" dirty="0" smtClean="0">
                <a:solidFill>
                  <a:srgbClr val="0000FF"/>
                </a:solidFill>
                <a:latin typeface="Arial" pitchFamily="34" charset="0"/>
                <a:cs typeface="Arial" pitchFamily="34" charset="0"/>
              </a:rPr>
              <a:t>B</a:t>
            </a:r>
          </a:p>
        </p:txBody>
      </p:sp>
      <p:sp>
        <p:nvSpPr>
          <p:cNvPr id="85" name="84 Sağ Ayraç"/>
          <p:cNvSpPr/>
          <p:nvPr/>
        </p:nvSpPr>
        <p:spPr>
          <a:xfrm rot="5400000">
            <a:off x="4302628" y="2031955"/>
            <a:ext cx="419994" cy="2304256"/>
          </a:xfrm>
          <a:prstGeom prst="rightBrace">
            <a:avLst>
              <a:gd name="adj1" fmla="val 35132"/>
              <a:gd name="adj2" fmla="val 50000"/>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7" name="86 Sağ Ayraç"/>
          <p:cNvSpPr/>
          <p:nvPr/>
        </p:nvSpPr>
        <p:spPr>
          <a:xfrm rot="5400000">
            <a:off x="1794223" y="2463245"/>
            <a:ext cx="419994" cy="1440160"/>
          </a:xfrm>
          <a:prstGeom prst="rightBrace">
            <a:avLst>
              <a:gd name="adj1" fmla="val 35132"/>
              <a:gd name="adj2" fmla="val 50000"/>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8" name="87 Sağ Ayraç"/>
          <p:cNvSpPr/>
          <p:nvPr/>
        </p:nvSpPr>
        <p:spPr>
          <a:xfrm rot="5400000">
            <a:off x="6906791" y="2463245"/>
            <a:ext cx="419994" cy="1440160"/>
          </a:xfrm>
          <a:prstGeom prst="rightBrace">
            <a:avLst>
              <a:gd name="adj1" fmla="val 35132"/>
              <a:gd name="adj2" fmla="val 50000"/>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9" name="88 Metin kutusu"/>
          <p:cNvSpPr txBox="1"/>
          <p:nvPr/>
        </p:nvSpPr>
        <p:spPr>
          <a:xfrm>
            <a:off x="1115616" y="3540829"/>
            <a:ext cx="1656184" cy="369332"/>
          </a:xfrm>
          <a:prstGeom prst="rect">
            <a:avLst/>
          </a:prstGeom>
          <a:noFill/>
        </p:spPr>
        <p:txBody>
          <a:bodyPr wrap="square" rtlCol="0">
            <a:spAutoFit/>
          </a:bodyPr>
          <a:lstStyle/>
          <a:p>
            <a:pPr algn="ctr"/>
            <a:r>
              <a:rPr lang="tr-TR" b="1" dirty="0" smtClean="0">
                <a:latin typeface="Arial" pitchFamily="34" charset="0"/>
                <a:cs typeface="Arial" pitchFamily="34" charset="0"/>
              </a:rPr>
              <a:t>HOMOZİGOT</a:t>
            </a:r>
            <a:endParaRPr lang="tr-TR" b="1" dirty="0">
              <a:latin typeface="Arial" pitchFamily="34" charset="0"/>
              <a:cs typeface="Arial" pitchFamily="34" charset="0"/>
            </a:endParaRPr>
          </a:p>
        </p:txBody>
      </p:sp>
      <p:sp>
        <p:nvSpPr>
          <p:cNvPr id="90" name="89 Metin kutusu"/>
          <p:cNvSpPr txBox="1"/>
          <p:nvPr/>
        </p:nvSpPr>
        <p:spPr>
          <a:xfrm>
            <a:off x="3635896" y="3540829"/>
            <a:ext cx="1872208" cy="369332"/>
          </a:xfrm>
          <a:prstGeom prst="rect">
            <a:avLst/>
          </a:prstGeom>
          <a:noFill/>
        </p:spPr>
        <p:txBody>
          <a:bodyPr wrap="square" rtlCol="0">
            <a:spAutoFit/>
          </a:bodyPr>
          <a:lstStyle/>
          <a:p>
            <a:pPr algn="ctr"/>
            <a:r>
              <a:rPr lang="tr-TR" b="1" dirty="0" smtClean="0">
                <a:latin typeface="Arial" pitchFamily="34" charset="0"/>
                <a:cs typeface="Arial" pitchFamily="34" charset="0"/>
              </a:rPr>
              <a:t>HETEROZİGOT</a:t>
            </a:r>
            <a:endParaRPr lang="tr-TR" b="1" dirty="0">
              <a:latin typeface="Arial" pitchFamily="34" charset="0"/>
              <a:cs typeface="Arial" pitchFamily="34" charset="0"/>
            </a:endParaRPr>
          </a:p>
        </p:txBody>
      </p:sp>
      <p:sp>
        <p:nvSpPr>
          <p:cNvPr id="91" name="90 Metin kutusu"/>
          <p:cNvSpPr txBox="1"/>
          <p:nvPr/>
        </p:nvSpPr>
        <p:spPr>
          <a:xfrm>
            <a:off x="6300192" y="3540829"/>
            <a:ext cx="1656184" cy="369332"/>
          </a:xfrm>
          <a:prstGeom prst="rect">
            <a:avLst/>
          </a:prstGeom>
          <a:noFill/>
        </p:spPr>
        <p:txBody>
          <a:bodyPr wrap="square" rtlCol="0">
            <a:spAutoFit/>
          </a:bodyPr>
          <a:lstStyle/>
          <a:p>
            <a:pPr algn="ctr"/>
            <a:r>
              <a:rPr lang="tr-TR" b="1" dirty="0" smtClean="0">
                <a:latin typeface="Arial" pitchFamily="34" charset="0"/>
                <a:cs typeface="Arial" pitchFamily="34" charset="0"/>
              </a:rPr>
              <a:t>HOMOZİGOT</a:t>
            </a:r>
            <a:endParaRPr lang="tr-TR" b="1" dirty="0">
              <a:solidFill>
                <a:srgbClr val="C00000"/>
              </a:solidFill>
              <a:latin typeface="Arial" pitchFamily="34" charset="0"/>
              <a:cs typeface="Arial" pitchFamily="34" charset="0"/>
            </a:endParaRPr>
          </a:p>
        </p:txBody>
      </p:sp>
      <p:sp>
        <p:nvSpPr>
          <p:cNvPr id="28" name="27 Dikdörtgen"/>
          <p:cNvSpPr/>
          <p:nvPr/>
        </p:nvSpPr>
        <p:spPr>
          <a:xfrm>
            <a:off x="323528" y="4493438"/>
            <a:ext cx="8496944" cy="1815882"/>
          </a:xfrm>
          <a:prstGeom prst="rect">
            <a:avLst/>
          </a:prstGeom>
        </p:spPr>
        <p:txBody>
          <a:bodyPr wrap="square">
            <a:spAutoFit/>
          </a:bodyPr>
          <a:lstStyle/>
          <a:p>
            <a:pPr algn="just"/>
            <a:r>
              <a:rPr lang="tr-TR" sz="1600" b="1" dirty="0" smtClean="0">
                <a:latin typeface="Arial" pitchFamily="34" charset="0"/>
                <a:cs typeface="Arial" pitchFamily="34" charset="0"/>
              </a:rPr>
              <a:t>Homolog Karakter (Arı Döl): </a:t>
            </a:r>
            <a:r>
              <a:rPr lang="tr-TR" sz="1600" dirty="0" smtClean="0">
                <a:latin typeface="Arial" pitchFamily="34" charset="0"/>
                <a:cs typeface="Arial" pitchFamily="34" charset="0"/>
              </a:rPr>
              <a:t>Bir kromozomun karşılıklı bölgelerinde (</a:t>
            </a:r>
            <a:r>
              <a:rPr lang="tr-TR" sz="1600" dirty="0" err="1" smtClean="0">
                <a:latin typeface="Arial" pitchFamily="34" charset="0"/>
                <a:cs typeface="Arial" pitchFamily="34" charset="0"/>
              </a:rPr>
              <a:t>lokuslarında</a:t>
            </a:r>
            <a:r>
              <a:rPr lang="tr-TR" sz="1600" dirty="0" smtClean="0">
                <a:latin typeface="Arial" pitchFamily="34" charset="0"/>
                <a:cs typeface="Arial" pitchFamily="34" charset="0"/>
              </a:rPr>
              <a:t>) aynı özellikte iki gen bulunması olayına homolog karakter denir. Bu iki gen karakter oluşumunda aynı yönde etki ederler. Örnek: </a:t>
            </a:r>
            <a:r>
              <a:rPr lang="tr-TR" sz="1600" b="1" dirty="0" smtClean="0">
                <a:solidFill>
                  <a:srgbClr val="C00000"/>
                </a:solidFill>
                <a:latin typeface="Arial" pitchFamily="34" charset="0"/>
                <a:cs typeface="Arial" pitchFamily="34" charset="0"/>
              </a:rPr>
              <a:t>AA</a:t>
            </a:r>
            <a:r>
              <a:rPr lang="tr-TR" sz="1600" dirty="0" smtClean="0">
                <a:latin typeface="Arial" pitchFamily="34" charset="0"/>
                <a:cs typeface="Arial" pitchFamily="34" charset="0"/>
              </a:rPr>
              <a:t> veya </a:t>
            </a:r>
            <a:r>
              <a:rPr lang="tr-TR" sz="1600" b="1" dirty="0" err="1" smtClean="0">
                <a:solidFill>
                  <a:srgbClr val="C00000"/>
                </a:solidFill>
                <a:latin typeface="Arial" pitchFamily="34" charset="0"/>
                <a:cs typeface="Arial" pitchFamily="34" charset="0"/>
              </a:rPr>
              <a:t>aa</a:t>
            </a:r>
            <a:endParaRPr lang="tr-TR" sz="1600" b="1" dirty="0" smtClean="0">
              <a:solidFill>
                <a:srgbClr val="C00000"/>
              </a:solidFill>
              <a:latin typeface="Arial" pitchFamily="34" charset="0"/>
              <a:cs typeface="Arial" pitchFamily="34" charset="0"/>
            </a:endParaRPr>
          </a:p>
          <a:p>
            <a:pPr algn="just"/>
            <a:endParaRPr lang="tr-TR" sz="1600" b="1" dirty="0" smtClean="0">
              <a:solidFill>
                <a:srgbClr val="C00000"/>
              </a:solidFill>
              <a:latin typeface="Arial" pitchFamily="34" charset="0"/>
              <a:cs typeface="Arial" pitchFamily="34" charset="0"/>
            </a:endParaRPr>
          </a:p>
          <a:p>
            <a:pPr algn="just"/>
            <a:r>
              <a:rPr lang="tr-TR" sz="1600" b="1" dirty="0" err="1" smtClean="0">
                <a:latin typeface="Arial" pitchFamily="34" charset="0"/>
                <a:cs typeface="Arial" pitchFamily="34" charset="0"/>
              </a:rPr>
              <a:t>Heterozigot</a:t>
            </a:r>
            <a:r>
              <a:rPr lang="tr-TR" sz="1600" b="1" dirty="0" smtClean="0">
                <a:latin typeface="Arial" pitchFamily="34" charset="0"/>
                <a:cs typeface="Arial" pitchFamily="34" charset="0"/>
              </a:rPr>
              <a:t> Karakter (Melez Döl):</a:t>
            </a:r>
            <a:r>
              <a:rPr lang="tr-TR" sz="1600" dirty="0" smtClean="0">
                <a:latin typeface="Arial" pitchFamily="34" charset="0"/>
                <a:cs typeface="Arial" pitchFamily="34" charset="0"/>
              </a:rPr>
              <a:t> Bir kromozomun karşılıklı bölgelerinde (</a:t>
            </a:r>
            <a:r>
              <a:rPr lang="tr-TR" sz="1600" dirty="0" err="1" smtClean="0">
                <a:latin typeface="Arial" pitchFamily="34" charset="0"/>
                <a:cs typeface="Arial" pitchFamily="34" charset="0"/>
              </a:rPr>
              <a:t>lokuslarında</a:t>
            </a:r>
            <a:r>
              <a:rPr lang="tr-TR" sz="1600" dirty="0" smtClean="0">
                <a:latin typeface="Arial" pitchFamily="34" charset="0"/>
                <a:cs typeface="Arial" pitchFamily="34" charset="0"/>
              </a:rPr>
              <a:t>) farklı özellikte iki gen bulunması olayına </a:t>
            </a:r>
            <a:r>
              <a:rPr lang="tr-TR" sz="1600" dirty="0" err="1" smtClean="0">
                <a:latin typeface="Arial" pitchFamily="34" charset="0"/>
                <a:cs typeface="Arial" pitchFamily="34" charset="0"/>
              </a:rPr>
              <a:t>heterozigot</a:t>
            </a:r>
            <a:r>
              <a:rPr lang="tr-TR" sz="1600" dirty="0" smtClean="0">
                <a:latin typeface="Arial" pitchFamily="34" charset="0"/>
                <a:cs typeface="Arial" pitchFamily="34" charset="0"/>
              </a:rPr>
              <a:t> karakter denir. Bu iki gen karakter oluşumunda zıt yönde etki ederler. Örnek: </a:t>
            </a:r>
            <a:r>
              <a:rPr lang="tr-TR" sz="1600" b="1" dirty="0" err="1" smtClean="0">
                <a:solidFill>
                  <a:srgbClr val="C00000"/>
                </a:solidFill>
                <a:latin typeface="Arial" pitchFamily="34" charset="0"/>
                <a:cs typeface="Arial" pitchFamily="34" charset="0"/>
              </a:rPr>
              <a:t>Aa</a:t>
            </a:r>
            <a:endParaRPr lang="tr-TR" sz="1600" b="1" dirty="0">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romosomes showing matching genes with alleles shown in different colours"/>
          <p:cNvPicPr>
            <a:picLocks noChangeAspect="1" noChangeArrowheads="1"/>
          </p:cNvPicPr>
          <p:nvPr/>
        </p:nvPicPr>
        <p:blipFill>
          <a:blip r:embed="rId3" cstate="print"/>
          <a:srcRect l="33100" t="20153" r="32057" b="17966"/>
          <a:stretch>
            <a:fillRect/>
          </a:stretch>
        </p:blipFill>
        <p:spPr bwMode="auto">
          <a:xfrm>
            <a:off x="3834504" y="1254908"/>
            <a:ext cx="1440160" cy="2232248"/>
          </a:xfrm>
          <a:prstGeom prst="rect">
            <a:avLst/>
          </a:prstGeom>
          <a:noFill/>
        </p:spPr>
      </p:pic>
      <p:sp>
        <p:nvSpPr>
          <p:cNvPr id="4" name="3 Metin kutusu"/>
          <p:cNvSpPr txBox="1"/>
          <p:nvPr/>
        </p:nvSpPr>
        <p:spPr>
          <a:xfrm>
            <a:off x="1259632" y="3631172"/>
            <a:ext cx="1454244" cy="369332"/>
          </a:xfrm>
          <a:prstGeom prst="rect">
            <a:avLst/>
          </a:prstGeom>
          <a:noFill/>
        </p:spPr>
        <p:txBody>
          <a:bodyPr wrap="none" rtlCol="0">
            <a:spAutoFit/>
          </a:bodyPr>
          <a:lstStyle/>
          <a:p>
            <a:r>
              <a:rPr lang="tr-TR" b="1" dirty="0" err="1" smtClean="0">
                <a:solidFill>
                  <a:schemeClr val="accent4">
                    <a:lumMod val="75000"/>
                  </a:schemeClr>
                </a:solidFill>
                <a:latin typeface="Arial" pitchFamily="34" charset="0"/>
                <a:cs typeface="Arial" pitchFamily="34" charset="0"/>
              </a:rPr>
              <a:t>Heterozigot</a:t>
            </a:r>
            <a:endParaRPr lang="tr-TR" b="1" dirty="0">
              <a:solidFill>
                <a:schemeClr val="accent4">
                  <a:lumMod val="75000"/>
                </a:schemeClr>
              </a:solidFill>
              <a:latin typeface="Arial" pitchFamily="34" charset="0"/>
              <a:cs typeface="Arial" pitchFamily="34" charset="0"/>
            </a:endParaRPr>
          </a:p>
        </p:txBody>
      </p:sp>
      <p:sp>
        <p:nvSpPr>
          <p:cNvPr id="9" name="8 Metin kutusu"/>
          <p:cNvSpPr txBox="1"/>
          <p:nvPr/>
        </p:nvSpPr>
        <p:spPr>
          <a:xfrm>
            <a:off x="3923928" y="3631172"/>
            <a:ext cx="1377300" cy="369332"/>
          </a:xfrm>
          <a:prstGeom prst="rect">
            <a:avLst/>
          </a:prstGeom>
          <a:noFill/>
        </p:spPr>
        <p:txBody>
          <a:bodyPr wrap="none" rtlCol="0">
            <a:spAutoFit/>
          </a:bodyPr>
          <a:lstStyle/>
          <a:p>
            <a:r>
              <a:rPr lang="tr-TR" b="1" dirty="0" err="1" smtClean="0">
                <a:solidFill>
                  <a:schemeClr val="accent4">
                    <a:lumMod val="75000"/>
                  </a:schemeClr>
                </a:solidFill>
                <a:latin typeface="Arial" pitchFamily="34" charset="0"/>
                <a:cs typeface="Arial" pitchFamily="34" charset="0"/>
              </a:rPr>
              <a:t>Homozigot</a:t>
            </a:r>
            <a:endParaRPr lang="tr-TR" b="1" dirty="0">
              <a:solidFill>
                <a:schemeClr val="accent4">
                  <a:lumMod val="75000"/>
                </a:schemeClr>
              </a:solidFill>
              <a:latin typeface="Arial" pitchFamily="34" charset="0"/>
              <a:cs typeface="Arial" pitchFamily="34" charset="0"/>
            </a:endParaRPr>
          </a:p>
        </p:txBody>
      </p:sp>
      <p:sp>
        <p:nvSpPr>
          <p:cNvPr id="10" name="9 Metin kutusu"/>
          <p:cNvSpPr txBox="1"/>
          <p:nvPr/>
        </p:nvSpPr>
        <p:spPr>
          <a:xfrm>
            <a:off x="6516216" y="3631172"/>
            <a:ext cx="1441420" cy="369332"/>
          </a:xfrm>
          <a:prstGeom prst="rect">
            <a:avLst/>
          </a:prstGeom>
          <a:noFill/>
        </p:spPr>
        <p:txBody>
          <a:bodyPr wrap="none" rtlCol="0">
            <a:spAutoFit/>
          </a:bodyPr>
          <a:lstStyle/>
          <a:p>
            <a:r>
              <a:rPr lang="tr-TR" b="1" dirty="0" err="1" smtClean="0">
                <a:solidFill>
                  <a:srgbClr val="0070C0"/>
                </a:solidFill>
                <a:latin typeface="Arial" pitchFamily="34" charset="0"/>
                <a:cs typeface="Arial" pitchFamily="34" charset="0"/>
              </a:rPr>
              <a:t>Homozigot</a:t>
            </a:r>
            <a:r>
              <a:rPr lang="tr-TR" b="1" dirty="0" smtClean="0">
                <a:solidFill>
                  <a:srgbClr val="0070C0"/>
                </a:solidFill>
                <a:latin typeface="Arial" pitchFamily="34" charset="0"/>
                <a:cs typeface="Arial" pitchFamily="34" charset="0"/>
              </a:rPr>
              <a:t> </a:t>
            </a:r>
            <a:endParaRPr lang="tr-TR" b="1" dirty="0">
              <a:solidFill>
                <a:srgbClr val="0070C0"/>
              </a:solidFill>
              <a:latin typeface="Arial" pitchFamily="34" charset="0"/>
              <a:cs typeface="Arial" pitchFamily="34" charset="0"/>
            </a:endParaRPr>
          </a:p>
        </p:txBody>
      </p:sp>
      <p:pic>
        <p:nvPicPr>
          <p:cNvPr id="11" name="Picture 4" descr="chromosomes showing matching genes with alleles shown in different colours"/>
          <p:cNvPicPr>
            <a:picLocks noChangeAspect="1" noChangeArrowheads="1"/>
          </p:cNvPicPr>
          <p:nvPr/>
        </p:nvPicPr>
        <p:blipFill>
          <a:blip r:embed="rId3" cstate="print"/>
          <a:srcRect r="87805" b="78042"/>
          <a:stretch>
            <a:fillRect/>
          </a:stretch>
        </p:blipFill>
        <p:spPr bwMode="auto">
          <a:xfrm>
            <a:off x="2987824" y="-24"/>
            <a:ext cx="936104" cy="1471021"/>
          </a:xfrm>
          <a:prstGeom prst="rect">
            <a:avLst/>
          </a:prstGeom>
          <a:noFill/>
        </p:spPr>
      </p:pic>
      <p:pic>
        <p:nvPicPr>
          <p:cNvPr id="7" name="Picture 4" descr="chromosomes showing matching genes with alleles shown in different colours"/>
          <p:cNvPicPr>
            <a:picLocks noChangeAspect="1" noChangeArrowheads="1"/>
          </p:cNvPicPr>
          <p:nvPr/>
        </p:nvPicPr>
        <p:blipFill>
          <a:blip r:embed="rId3" cstate="print"/>
          <a:srcRect l="67943" t="20153" b="17966"/>
          <a:stretch>
            <a:fillRect/>
          </a:stretch>
        </p:blipFill>
        <p:spPr bwMode="auto">
          <a:xfrm>
            <a:off x="6487312" y="1254908"/>
            <a:ext cx="1325048" cy="2232248"/>
          </a:xfrm>
          <a:prstGeom prst="rect">
            <a:avLst/>
          </a:prstGeom>
          <a:noFill/>
        </p:spPr>
      </p:pic>
      <p:pic>
        <p:nvPicPr>
          <p:cNvPr id="8" name="Picture 4" descr="chromosomes showing matching genes with alleles shown in different colours"/>
          <p:cNvPicPr>
            <a:picLocks noChangeAspect="1" noChangeArrowheads="1"/>
          </p:cNvPicPr>
          <p:nvPr/>
        </p:nvPicPr>
        <p:blipFill>
          <a:blip r:embed="rId3" cstate="print"/>
          <a:srcRect t="20153" r="70587" b="17966"/>
          <a:stretch>
            <a:fillRect/>
          </a:stretch>
        </p:blipFill>
        <p:spPr bwMode="auto">
          <a:xfrm>
            <a:off x="1259632" y="1263292"/>
            <a:ext cx="1215752" cy="2232248"/>
          </a:xfrm>
          <a:prstGeom prst="rect">
            <a:avLst/>
          </a:prstGeom>
          <a:noFill/>
        </p:spPr>
      </p:pic>
      <p:sp>
        <p:nvSpPr>
          <p:cNvPr id="12" name="11 Metin kutusu"/>
          <p:cNvSpPr txBox="1"/>
          <p:nvPr/>
        </p:nvSpPr>
        <p:spPr>
          <a:xfrm>
            <a:off x="3901988" y="720056"/>
            <a:ext cx="2226892" cy="338554"/>
          </a:xfrm>
          <a:prstGeom prst="rect">
            <a:avLst/>
          </a:prstGeom>
          <a:noFill/>
        </p:spPr>
        <p:txBody>
          <a:bodyPr wrap="none" rtlCol="0">
            <a:spAutoFit/>
          </a:bodyPr>
          <a:lstStyle/>
          <a:p>
            <a:r>
              <a:rPr lang="tr-TR" sz="1600" b="1" dirty="0" smtClean="0">
                <a:solidFill>
                  <a:schemeClr val="accent4">
                    <a:lumMod val="75000"/>
                  </a:schemeClr>
                </a:solidFill>
                <a:latin typeface="Arial" pitchFamily="34" charset="0"/>
                <a:cs typeface="Arial" pitchFamily="34" charset="0"/>
              </a:rPr>
              <a:t>Kahverengi göz </a:t>
            </a:r>
            <a:r>
              <a:rPr lang="tr-TR" sz="1600" b="1" dirty="0" err="1" smtClean="0">
                <a:solidFill>
                  <a:schemeClr val="accent4">
                    <a:lumMod val="75000"/>
                  </a:schemeClr>
                </a:solidFill>
                <a:latin typeface="Arial" pitchFamily="34" charset="0"/>
                <a:cs typeface="Arial" pitchFamily="34" charset="0"/>
              </a:rPr>
              <a:t>aleli</a:t>
            </a:r>
            <a:endParaRPr lang="tr-TR" sz="1600" b="1" dirty="0">
              <a:solidFill>
                <a:schemeClr val="accent4">
                  <a:lumMod val="75000"/>
                </a:schemeClr>
              </a:solidFill>
              <a:latin typeface="Arial" pitchFamily="34" charset="0"/>
              <a:cs typeface="Arial" pitchFamily="34" charset="0"/>
            </a:endParaRPr>
          </a:p>
        </p:txBody>
      </p:sp>
      <p:sp>
        <p:nvSpPr>
          <p:cNvPr id="13" name="12 Metin kutusu"/>
          <p:cNvSpPr txBox="1"/>
          <p:nvPr/>
        </p:nvSpPr>
        <p:spPr>
          <a:xfrm>
            <a:off x="3920160" y="288008"/>
            <a:ext cx="1568058" cy="338554"/>
          </a:xfrm>
          <a:prstGeom prst="rect">
            <a:avLst/>
          </a:prstGeom>
          <a:noFill/>
        </p:spPr>
        <p:txBody>
          <a:bodyPr wrap="none" rtlCol="0">
            <a:spAutoFit/>
          </a:bodyPr>
          <a:lstStyle/>
          <a:p>
            <a:r>
              <a:rPr lang="tr-TR" sz="1600" b="1" dirty="0" smtClean="0">
                <a:solidFill>
                  <a:srgbClr val="0070C0"/>
                </a:solidFill>
                <a:latin typeface="Arial" pitchFamily="34" charset="0"/>
                <a:cs typeface="Arial" pitchFamily="34" charset="0"/>
              </a:rPr>
              <a:t>Mavi göz </a:t>
            </a:r>
            <a:r>
              <a:rPr lang="tr-TR" sz="1600" b="1" dirty="0" err="1" smtClean="0">
                <a:solidFill>
                  <a:srgbClr val="0070C0"/>
                </a:solidFill>
                <a:latin typeface="Arial" pitchFamily="34" charset="0"/>
                <a:cs typeface="Arial" pitchFamily="34" charset="0"/>
              </a:rPr>
              <a:t>aleli</a:t>
            </a:r>
            <a:endParaRPr lang="tr-TR" sz="1600" b="1" dirty="0">
              <a:solidFill>
                <a:srgbClr val="0070C0"/>
              </a:solidFill>
              <a:latin typeface="Arial" pitchFamily="34" charset="0"/>
              <a:cs typeface="Arial" pitchFamily="34" charset="0"/>
            </a:endParaRPr>
          </a:p>
        </p:txBody>
      </p:sp>
      <p:pic>
        <p:nvPicPr>
          <p:cNvPr id="14" name="13 Resim" descr="Resim7.jpg"/>
          <p:cNvPicPr>
            <a:picLocks noChangeAspect="1"/>
          </p:cNvPicPr>
          <p:nvPr/>
        </p:nvPicPr>
        <p:blipFill>
          <a:blip r:embed="rId4" cstate="print"/>
          <a:stretch>
            <a:fillRect/>
          </a:stretch>
        </p:blipFill>
        <p:spPr>
          <a:xfrm>
            <a:off x="6012160" y="4116161"/>
            <a:ext cx="2555776" cy="1598855"/>
          </a:xfrm>
          <a:prstGeom prst="roundRect">
            <a:avLst/>
          </a:prstGeom>
        </p:spPr>
      </p:pic>
      <p:pic>
        <p:nvPicPr>
          <p:cNvPr id="15" name="14 Resim" descr="Resim8.jpg"/>
          <p:cNvPicPr>
            <a:picLocks noChangeAspect="1"/>
          </p:cNvPicPr>
          <p:nvPr/>
        </p:nvPicPr>
        <p:blipFill>
          <a:blip r:embed="rId5" cstate="print"/>
          <a:srcRect l="6977" r="9302" b="13366"/>
          <a:stretch>
            <a:fillRect/>
          </a:stretch>
        </p:blipFill>
        <p:spPr>
          <a:xfrm>
            <a:off x="1979712" y="4044153"/>
            <a:ext cx="2304287" cy="1600200"/>
          </a:xfrm>
          <a:prstGeom prst="roundRect">
            <a:avLst/>
          </a:prstGeom>
        </p:spPr>
      </p:pic>
      <p:sp>
        <p:nvSpPr>
          <p:cNvPr id="16" name="15 Dikdörtgen"/>
          <p:cNvSpPr/>
          <p:nvPr/>
        </p:nvSpPr>
        <p:spPr>
          <a:xfrm>
            <a:off x="142844" y="5715016"/>
            <a:ext cx="8858312" cy="1077218"/>
          </a:xfrm>
          <a:prstGeom prst="rect">
            <a:avLst/>
          </a:prstGeom>
        </p:spPr>
        <p:txBody>
          <a:bodyPr wrap="square">
            <a:spAutoFit/>
          </a:bodyPr>
          <a:lstStyle/>
          <a:p>
            <a:r>
              <a:rPr lang="tr-TR" sz="1600" b="1" dirty="0" smtClean="0"/>
              <a:t>Yine de kısaca özetlemek gerekirse, anne ve babamızdan aldığımız kromozomlarımızın aynı bölgelerinde aynı genler bulunur. Farklı özelliklerimizi ortaya çıkaran bu komşu genlere “</a:t>
            </a:r>
            <a:r>
              <a:rPr lang="tr-TR" sz="1600" b="1" dirty="0" err="1" smtClean="0">
                <a:solidFill>
                  <a:srgbClr val="C00000"/>
                </a:solidFill>
              </a:rPr>
              <a:t>alel</a:t>
            </a:r>
            <a:r>
              <a:rPr lang="tr-TR" sz="1600" b="1" dirty="0" smtClean="0"/>
              <a:t>” adı verilir ve her ikisinin aynı olması veya birinin diğerine göre baskın olması ile fiziksel özelliklerimiz şekillenmektedir.</a:t>
            </a:r>
            <a:endParaRPr lang="tr-TR" sz="16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Metin kutusu"/>
          <p:cNvSpPr txBox="1"/>
          <p:nvPr/>
        </p:nvSpPr>
        <p:spPr>
          <a:xfrm>
            <a:off x="702088" y="1418556"/>
            <a:ext cx="3690497" cy="461665"/>
          </a:xfrm>
          <a:prstGeom prst="rect">
            <a:avLst/>
          </a:prstGeom>
          <a:noFill/>
        </p:spPr>
        <p:txBody>
          <a:bodyPr wrap="none">
            <a:spAutoFit/>
          </a:bodyPr>
          <a:lstStyle/>
          <a:p>
            <a:pPr algn="ctr" fontAlgn="auto">
              <a:spcBef>
                <a:spcPts val="0"/>
              </a:spcBef>
              <a:spcAft>
                <a:spcPts val="0"/>
              </a:spcAft>
              <a:defRPr/>
            </a:pP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T</a:t>
            </a:r>
            <a:r>
              <a:rPr lang="tr-TR" sz="2400" b="1" spc="300" dirty="0">
                <a:solidFill>
                  <a:srgbClr val="FFC000"/>
                </a:solidFill>
                <a:latin typeface="Arial" pitchFamily="34" charset="0"/>
                <a:cs typeface="Arial" pitchFamily="34" charset="0"/>
              </a:rPr>
              <a:t>A</a:t>
            </a:r>
            <a:r>
              <a:rPr lang="tr-TR" sz="2400" b="1" spc="300" dirty="0">
                <a:solidFill>
                  <a:srgbClr val="0000FF"/>
                </a:solidFill>
                <a:latin typeface="Arial" pitchFamily="34" charset="0"/>
                <a:cs typeface="Arial" pitchFamily="34" charset="0"/>
              </a:rPr>
              <a:t>GG</a:t>
            </a:r>
            <a:r>
              <a:rPr lang="tr-TR" sz="2400" b="1" spc="300" dirty="0">
                <a:solidFill>
                  <a:srgbClr val="00B050"/>
                </a:solidFill>
                <a:latin typeface="Arial" pitchFamily="34" charset="0"/>
                <a:cs typeface="Arial" pitchFamily="34" charset="0"/>
              </a:rPr>
              <a:t>C</a:t>
            </a:r>
            <a:r>
              <a:rPr lang="tr-TR" sz="2400" b="1" spc="300" dirty="0">
                <a:solidFill>
                  <a:srgbClr val="C00000"/>
                </a:solidFill>
                <a:latin typeface="Arial" pitchFamily="34" charset="0"/>
                <a:cs typeface="Arial" pitchFamily="34" charset="0"/>
              </a:rPr>
              <a:t>T</a:t>
            </a:r>
            <a:r>
              <a:rPr lang="tr-TR" sz="2400" b="1" spc="300" dirty="0">
                <a:solidFill>
                  <a:srgbClr val="FFC000"/>
                </a:solidFill>
                <a:latin typeface="Arial" pitchFamily="34" charset="0"/>
                <a:cs typeface="Arial" pitchFamily="34" charset="0"/>
              </a:rPr>
              <a:t>A</a:t>
            </a:r>
            <a:r>
              <a:rPr lang="tr-TR" sz="2400" b="1" spc="300" dirty="0">
                <a:solidFill>
                  <a:srgbClr val="0000FF"/>
                </a:solidFill>
                <a:latin typeface="Arial" pitchFamily="34" charset="0"/>
                <a:cs typeface="Arial" pitchFamily="34" charset="0"/>
              </a:rPr>
              <a:t>GGG</a:t>
            </a: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TT</a:t>
            </a:r>
            <a:endParaRPr lang="tr-TR" sz="2400" b="1" spc="300" dirty="0">
              <a:solidFill>
                <a:srgbClr val="FFC000"/>
              </a:solidFill>
              <a:latin typeface="Arial" pitchFamily="34" charset="0"/>
              <a:cs typeface="Arial" pitchFamily="34" charset="0"/>
            </a:endParaRPr>
          </a:p>
        </p:txBody>
      </p:sp>
      <p:sp>
        <p:nvSpPr>
          <p:cNvPr id="5" name="2 Metin kutusu"/>
          <p:cNvSpPr txBox="1"/>
          <p:nvPr/>
        </p:nvSpPr>
        <p:spPr>
          <a:xfrm>
            <a:off x="711130" y="2105944"/>
            <a:ext cx="3626377" cy="461665"/>
          </a:xfrm>
          <a:prstGeom prst="rect">
            <a:avLst/>
          </a:prstGeom>
          <a:noFill/>
        </p:spPr>
        <p:txBody>
          <a:bodyPr wrap="none">
            <a:spAutoFit/>
          </a:bodyPr>
          <a:lstStyle/>
          <a:p>
            <a:pPr algn="ctr" fontAlgn="auto">
              <a:spcBef>
                <a:spcPts val="0"/>
              </a:spcBef>
              <a:spcAft>
                <a:spcPts val="0"/>
              </a:spcAft>
              <a:defRPr/>
            </a:pPr>
            <a:r>
              <a:rPr lang="tr-TR" sz="2400" b="1" spc="300" dirty="0">
                <a:solidFill>
                  <a:srgbClr val="C00000"/>
                </a:solidFill>
                <a:latin typeface="Arial" pitchFamily="34" charset="0"/>
                <a:cs typeface="Arial" pitchFamily="34" charset="0"/>
              </a:rPr>
              <a:t>T</a:t>
            </a: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T</a:t>
            </a:r>
            <a:r>
              <a:rPr lang="tr-TR" sz="2400" b="1" spc="300" dirty="0">
                <a:solidFill>
                  <a:srgbClr val="00B050"/>
                </a:solidFill>
                <a:latin typeface="Arial" pitchFamily="34" charset="0"/>
                <a:cs typeface="Arial" pitchFamily="34" charset="0"/>
              </a:rPr>
              <a:t>CC</a:t>
            </a:r>
            <a:r>
              <a:rPr lang="tr-TR" sz="2400" b="1" spc="300" dirty="0">
                <a:solidFill>
                  <a:srgbClr val="0000FF"/>
                </a:solidFill>
                <a:latin typeface="Arial" pitchFamily="34" charset="0"/>
                <a:cs typeface="Arial" pitchFamily="34" charset="0"/>
              </a:rPr>
              <a:t>G</a:t>
            </a: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T</a:t>
            </a:r>
            <a:r>
              <a:rPr lang="tr-TR" sz="2400" b="1" spc="300" dirty="0">
                <a:solidFill>
                  <a:srgbClr val="00B050"/>
                </a:solidFill>
                <a:latin typeface="Arial" pitchFamily="34" charset="0"/>
                <a:cs typeface="Arial" pitchFamily="34" charset="0"/>
              </a:rPr>
              <a:t>CCC</a:t>
            </a:r>
            <a:r>
              <a:rPr lang="tr-TR" sz="2400" b="1" spc="300" dirty="0">
                <a:solidFill>
                  <a:srgbClr val="C00000"/>
                </a:solidFill>
                <a:latin typeface="Arial" pitchFamily="34" charset="0"/>
                <a:cs typeface="Arial" pitchFamily="34" charset="0"/>
              </a:rPr>
              <a:t>T</a:t>
            </a:r>
            <a:r>
              <a:rPr lang="tr-TR" sz="2400" b="1" spc="300" dirty="0">
                <a:solidFill>
                  <a:srgbClr val="FFC000"/>
                </a:solidFill>
                <a:latin typeface="Arial" pitchFamily="34" charset="0"/>
                <a:cs typeface="Arial" pitchFamily="34" charset="0"/>
              </a:rPr>
              <a:t>AA</a:t>
            </a:r>
            <a:endParaRPr lang="tr-TR" sz="2400" b="1" spc="300" dirty="0">
              <a:solidFill>
                <a:srgbClr val="C00000"/>
              </a:solidFill>
              <a:latin typeface="Arial" pitchFamily="34" charset="0"/>
              <a:cs typeface="Arial" pitchFamily="34" charset="0"/>
            </a:endParaRPr>
          </a:p>
        </p:txBody>
      </p:sp>
      <p:cxnSp>
        <p:nvCxnSpPr>
          <p:cNvPr id="6" name="3 Düz Bağlayıcı"/>
          <p:cNvCxnSpPr/>
          <p:nvPr/>
        </p:nvCxnSpPr>
        <p:spPr>
          <a:xfrm rot="5400000">
            <a:off x="723299" y="2001962"/>
            <a:ext cx="325437"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4 Düz Bağlayıcı"/>
          <p:cNvCxnSpPr/>
          <p:nvPr/>
        </p:nvCxnSpPr>
        <p:spPr>
          <a:xfrm rot="5400000">
            <a:off x="968568" y="2001168"/>
            <a:ext cx="32385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5 Düz Bağlayıcı"/>
          <p:cNvCxnSpPr/>
          <p:nvPr/>
        </p:nvCxnSpPr>
        <p:spPr>
          <a:xfrm rot="5400000">
            <a:off x="1213836" y="2001962"/>
            <a:ext cx="325437"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6 Düz Bağlayıcı"/>
          <p:cNvCxnSpPr/>
          <p:nvPr/>
        </p:nvCxnSpPr>
        <p:spPr>
          <a:xfrm rot="5400000">
            <a:off x="1457518" y="2001168"/>
            <a:ext cx="32385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7 Düz Bağlayıcı"/>
          <p:cNvCxnSpPr/>
          <p:nvPr/>
        </p:nvCxnSpPr>
        <p:spPr>
          <a:xfrm rot="5400000">
            <a:off x="1719455" y="2002755"/>
            <a:ext cx="32385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8 Düz Bağlayıcı"/>
          <p:cNvCxnSpPr/>
          <p:nvPr/>
        </p:nvCxnSpPr>
        <p:spPr>
          <a:xfrm rot="5400000">
            <a:off x="2009175" y="2001962"/>
            <a:ext cx="325437"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9 Düz Bağlayıcı"/>
          <p:cNvCxnSpPr/>
          <p:nvPr/>
        </p:nvCxnSpPr>
        <p:spPr>
          <a:xfrm rot="5400000">
            <a:off x="2259205" y="2002755"/>
            <a:ext cx="32385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10 Düz Bağlayıcı"/>
          <p:cNvCxnSpPr/>
          <p:nvPr/>
        </p:nvCxnSpPr>
        <p:spPr>
          <a:xfrm rot="5400000">
            <a:off x="2479075" y="2001962"/>
            <a:ext cx="325437"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11 Düz Bağlayıcı"/>
          <p:cNvCxnSpPr/>
          <p:nvPr/>
        </p:nvCxnSpPr>
        <p:spPr>
          <a:xfrm rot="5400000">
            <a:off x="2716405" y="2005930"/>
            <a:ext cx="32385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12 Düz Bağlayıcı"/>
          <p:cNvCxnSpPr/>
          <p:nvPr/>
        </p:nvCxnSpPr>
        <p:spPr>
          <a:xfrm rot="5400000">
            <a:off x="2977550" y="2005137"/>
            <a:ext cx="325437"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13 Düz Bağlayıcı"/>
          <p:cNvCxnSpPr/>
          <p:nvPr/>
        </p:nvCxnSpPr>
        <p:spPr>
          <a:xfrm rot="5400000">
            <a:off x="3241868" y="2005930"/>
            <a:ext cx="32385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14 Düz Bağlayıcı"/>
          <p:cNvCxnSpPr/>
          <p:nvPr/>
        </p:nvCxnSpPr>
        <p:spPr>
          <a:xfrm rot="5400000">
            <a:off x="3506187" y="2005137"/>
            <a:ext cx="325437"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15 Düz Bağlayıcı"/>
          <p:cNvCxnSpPr/>
          <p:nvPr/>
        </p:nvCxnSpPr>
        <p:spPr>
          <a:xfrm rot="5400000">
            <a:off x="3753837" y="2006724"/>
            <a:ext cx="325438"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16 Düz Bağlayıcı"/>
          <p:cNvCxnSpPr/>
          <p:nvPr/>
        </p:nvCxnSpPr>
        <p:spPr>
          <a:xfrm rot="5400000">
            <a:off x="3987993" y="2005930"/>
            <a:ext cx="32385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0" name="33 Metin kutusu"/>
          <p:cNvSpPr txBox="1">
            <a:spLocks noChangeArrowheads="1"/>
          </p:cNvSpPr>
          <p:nvPr/>
        </p:nvSpPr>
        <p:spPr bwMode="auto">
          <a:xfrm>
            <a:off x="817755" y="644135"/>
            <a:ext cx="1464825" cy="369332"/>
          </a:xfrm>
          <a:prstGeom prst="rect">
            <a:avLst/>
          </a:prstGeom>
          <a:noFill/>
          <a:ln w="9525">
            <a:noFill/>
            <a:miter lim="800000"/>
            <a:headEnd/>
            <a:tailEnd/>
          </a:ln>
        </p:spPr>
        <p:txBody>
          <a:bodyPr wrap="none">
            <a:spAutoFit/>
          </a:bodyPr>
          <a:lstStyle/>
          <a:p>
            <a:r>
              <a:rPr lang="tr-TR" b="1" dirty="0" smtClean="0">
                <a:solidFill>
                  <a:srgbClr val="C00000"/>
                </a:solidFill>
              </a:rPr>
              <a:t>KESİCİ ENZİM</a:t>
            </a:r>
            <a:endParaRPr lang="tr-TR" b="1" dirty="0">
              <a:solidFill>
                <a:srgbClr val="C00000"/>
              </a:solidFill>
            </a:endParaRPr>
          </a:p>
        </p:txBody>
      </p:sp>
      <p:cxnSp>
        <p:nvCxnSpPr>
          <p:cNvPr id="21" name="19 Düz Bağlayıcı"/>
          <p:cNvCxnSpPr/>
          <p:nvPr/>
        </p:nvCxnSpPr>
        <p:spPr>
          <a:xfrm rot="5400000">
            <a:off x="853949" y="1914174"/>
            <a:ext cx="1280160" cy="0"/>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 name="83 Grup"/>
          <p:cNvGrpSpPr>
            <a:grpSpLocks/>
          </p:cNvGrpSpPr>
          <p:nvPr/>
        </p:nvGrpSpPr>
        <p:grpSpPr bwMode="auto">
          <a:xfrm>
            <a:off x="702088" y="2732508"/>
            <a:ext cx="3690497" cy="1295400"/>
            <a:chOff x="493727" y="3228216"/>
            <a:chExt cx="3690057" cy="1296144"/>
          </a:xfrm>
        </p:grpSpPr>
        <p:sp>
          <p:nvSpPr>
            <p:cNvPr id="23" name="21 Metin kutusu"/>
            <p:cNvSpPr txBox="1"/>
            <p:nvPr/>
          </p:nvSpPr>
          <p:spPr>
            <a:xfrm>
              <a:off x="493727" y="3356878"/>
              <a:ext cx="3690057" cy="461930"/>
            </a:xfrm>
            <a:prstGeom prst="rect">
              <a:avLst/>
            </a:prstGeom>
            <a:noFill/>
          </p:spPr>
          <p:txBody>
            <a:bodyPr wrap="none">
              <a:spAutoFit/>
            </a:bodyPr>
            <a:lstStyle/>
            <a:p>
              <a:pPr algn="ctr" fontAlgn="auto">
                <a:spcBef>
                  <a:spcPts val="0"/>
                </a:spcBef>
                <a:spcAft>
                  <a:spcPts val="0"/>
                </a:spcAft>
                <a:defRPr/>
              </a:pP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T</a:t>
              </a:r>
              <a:r>
                <a:rPr lang="tr-TR" sz="2400" b="1" spc="300" dirty="0">
                  <a:solidFill>
                    <a:srgbClr val="FFC000"/>
                  </a:solidFill>
                  <a:latin typeface="Arial" pitchFamily="34" charset="0"/>
                  <a:cs typeface="Arial" pitchFamily="34" charset="0"/>
                </a:rPr>
                <a:t>A</a:t>
              </a:r>
              <a:r>
                <a:rPr lang="tr-TR" sz="2400" b="1" spc="300" dirty="0">
                  <a:solidFill>
                    <a:srgbClr val="0000FF"/>
                  </a:solidFill>
                  <a:latin typeface="Arial" pitchFamily="34" charset="0"/>
                  <a:cs typeface="Arial" pitchFamily="34" charset="0"/>
                </a:rPr>
                <a:t>GG</a:t>
              </a:r>
              <a:r>
                <a:rPr lang="tr-TR" sz="2400" b="1" spc="300" dirty="0">
                  <a:solidFill>
                    <a:srgbClr val="00B050"/>
                  </a:solidFill>
                  <a:latin typeface="Arial" pitchFamily="34" charset="0"/>
                  <a:cs typeface="Arial" pitchFamily="34" charset="0"/>
                </a:rPr>
                <a:t>C</a:t>
              </a:r>
              <a:r>
                <a:rPr lang="tr-TR" sz="2400" b="1" spc="300" dirty="0">
                  <a:solidFill>
                    <a:srgbClr val="C00000"/>
                  </a:solidFill>
                  <a:latin typeface="Arial" pitchFamily="34" charset="0"/>
                  <a:cs typeface="Arial" pitchFamily="34" charset="0"/>
                </a:rPr>
                <a:t>T</a:t>
              </a:r>
              <a:r>
                <a:rPr lang="tr-TR" sz="2400" b="1" spc="300" dirty="0">
                  <a:solidFill>
                    <a:srgbClr val="FFC000"/>
                  </a:solidFill>
                  <a:latin typeface="Arial" pitchFamily="34" charset="0"/>
                  <a:cs typeface="Arial" pitchFamily="34" charset="0"/>
                </a:rPr>
                <a:t>A</a:t>
              </a:r>
              <a:r>
                <a:rPr lang="tr-TR" sz="2400" b="1" spc="300" dirty="0">
                  <a:solidFill>
                    <a:srgbClr val="0000FF"/>
                  </a:solidFill>
                  <a:latin typeface="Arial" pitchFamily="34" charset="0"/>
                  <a:cs typeface="Arial" pitchFamily="34" charset="0"/>
                </a:rPr>
                <a:t>GGG</a:t>
              </a: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TT</a:t>
              </a:r>
              <a:endParaRPr lang="tr-TR" sz="2400" b="1" spc="300" dirty="0">
                <a:solidFill>
                  <a:srgbClr val="FFC000"/>
                </a:solidFill>
                <a:latin typeface="Arial" pitchFamily="34" charset="0"/>
                <a:cs typeface="Arial" pitchFamily="34" charset="0"/>
              </a:endParaRPr>
            </a:p>
          </p:txBody>
        </p:sp>
        <p:sp>
          <p:nvSpPr>
            <p:cNvPr id="24" name="22 Metin kutusu"/>
            <p:cNvSpPr txBox="1"/>
            <p:nvPr/>
          </p:nvSpPr>
          <p:spPr>
            <a:xfrm>
              <a:off x="521192" y="4043072"/>
              <a:ext cx="3590683" cy="461930"/>
            </a:xfrm>
            <a:prstGeom prst="rect">
              <a:avLst/>
            </a:prstGeom>
            <a:noFill/>
          </p:spPr>
          <p:txBody>
            <a:bodyPr wrap="none">
              <a:spAutoFit/>
            </a:bodyPr>
            <a:lstStyle/>
            <a:p>
              <a:pPr algn="ctr" fontAlgn="auto">
                <a:spcBef>
                  <a:spcPts val="0"/>
                </a:spcBef>
                <a:spcAft>
                  <a:spcPts val="0"/>
                </a:spcAft>
                <a:defRPr/>
              </a:pPr>
              <a:r>
                <a:rPr lang="tr-TR" sz="2400" b="1" spc="300" dirty="0">
                  <a:solidFill>
                    <a:srgbClr val="C00000"/>
                  </a:solidFill>
                  <a:latin typeface="Arial" pitchFamily="34" charset="0"/>
                  <a:cs typeface="Arial" pitchFamily="34" charset="0"/>
                </a:rPr>
                <a:t>T</a:t>
              </a: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TT</a:t>
              </a:r>
              <a:r>
                <a:rPr lang="tr-TR" sz="2400" b="1" spc="300" dirty="0">
                  <a:solidFill>
                    <a:srgbClr val="00B050"/>
                  </a:solidFill>
                  <a:latin typeface="Arial" pitchFamily="34" charset="0"/>
                  <a:cs typeface="Arial" pitchFamily="34" charset="0"/>
                </a:rPr>
                <a:t>C</a:t>
              </a:r>
              <a:r>
                <a:rPr lang="tr-TR" sz="2400" b="1" spc="300" dirty="0">
                  <a:solidFill>
                    <a:srgbClr val="0000FF"/>
                  </a:solidFill>
                  <a:latin typeface="Arial" pitchFamily="34" charset="0"/>
                  <a:cs typeface="Arial" pitchFamily="34" charset="0"/>
                </a:rPr>
                <a:t>G</a:t>
              </a: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T</a:t>
              </a:r>
              <a:r>
                <a:rPr lang="tr-TR" sz="2400" b="1" spc="300" dirty="0">
                  <a:solidFill>
                    <a:srgbClr val="00B050"/>
                  </a:solidFill>
                  <a:latin typeface="Arial" pitchFamily="34" charset="0"/>
                  <a:cs typeface="Arial" pitchFamily="34" charset="0"/>
                </a:rPr>
                <a:t>CCC</a:t>
              </a:r>
              <a:r>
                <a:rPr lang="tr-TR" sz="2400" b="1" spc="300" dirty="0">
                  <a:solidFill>
                    <a:srgbClr val="C00000"/>
                  </a:solidFill>
                  <a:latin typeface="Arial" pitchFamily="34" charset="0"/>
                  <a:cs typeface="Arial" pitchFamily="34" charset="0"/>
                </a:rPr>
                <a:t>T</a:t>
              </a:r>
              <a:r>
                <a:rPr lang="tr-TR" sz="2400" b="1" spc="300" dirty="0">
                  <a:solidFill>
                    <a:srgbClr val="FFC000"/>
                  </a:solidFill>
                  <a:latin typeface="Arial" pitchFamily="34" charset="0"/>
                  <a:cs typeface="Arial" pitchFamily="34" charset="0"/>
                </a:rPr>
                <a:t>AA</a:t>
              </a:r>
              <a:endParaRPr lang="tr-TR" sz="2400" b="1" spc="300" dirty="0">
                <a:solidFill>
                  <a:srgbClr val="C00000"/>
                </a:solidFill>
                <a:latin typeface="Arial" pitchFamily="34" charset="0"/>
                <a:cs typeface="Arial" pitchFamily="34" charset="0"/>
              </a:endParaRPr>
            </a:p>
          </p:txBody>
        </p:sp>
        <p:cxnSp>
          <p:nvCxnSpPr>
            <p:cNvPr id="25" name="23 Düz Bağlayıcı"/>
            <p:cNvCxnSpPr/>
            <p:nvPr/>
          </p:nvCxnSpPr>
          <p:spPr>
            <a:xfrm rot="5400000">
              <a:off x="515617" y="3939824"/>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24 Düz Bağlayıcı"/>
            <p:cNvCxnSpPr/>
            <p:nvPr/>
          </p:nvCxnSpPr>
          <p:spPr>
            <a:xfrm rot="5400000">
              <a:off x="760063" y="3939824"/>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25 Düz Bağlayıcı"/>
            <p:cNvCxnSpPr/>
            <p:nvPr/>
          </p:nvCxnSpPr>
          <p:spPr>
            <a:xfrm rot="5400000">
              <a:off x="1006096" y="3939824"/>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26 Düz Bağlayıcı"/>
            <p:cNvCxnSpPr/>
            <p:nvPr/>
          </p:nvCxnSpPr>
          <p:spPr>
            <a:xfrm rot="5400000">
              <a:off x="1250541" y="3939824"/>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27 Düz Bağlayıcı"/>
            <p:cNvCxnSpPr/>
            <p:nvPr/>
          </p:nvCxnSpPr>
          <p:spPr>
            <a:xfrm rot="5400000">
              <a:off x="1510860" y="3941413"/>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28 Düz Bağlayıcı"/>
            <p:cNvCxnSpPr/>
            <p:nvPr/>
          </p:nvCxnSpPr>
          <p:spPr>
            <a:xfrm rot="5400000">
              <a:off x="1802926" y="3939824"/>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29 Düz Bağlayıcı"/>
            <p:cNvCxnSpPr/>
            <p:nvPr/>
          </p:nvCxnSpPr>
          <p:spPr>
            <a:xfrm rot="5400000">
              <a:off x="2050546" y="3941413"/>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30 Düz Bağlayıcı"/>
            <p:cNvCxnSpPr/>
            <p:nvPr/>
          </p:nvCxnSpPr>
          <p:spPr>
            <a:xfrm rot="5400000">
              <a:off x="2271183" y="3939824"/>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31 Düz Bağlayıcı"/>
            <p:cNvCxnSpPr/>
            <p:nvPr/>
          </p:nvCxnSpPr>
          <p:spPr>
            <a:xfrm rot="5400000">
              <a:off x="2507692" y="3944590"/>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32 Düz Bağlayıcı"/>
            <p:cNvCxnSpPr/>
            <p:nvPr/>
          </p:nvCxnSpPr>
          <p:spPr>
            <a:xfrm rot="5400000">
              <a:off x="2769598" y="3943001"/>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33 Düz Bağlayıcı"/>
            <p:cNvCxnSpPr/>
            <p:nvPr/>
          </p:nvCxnSpPr>
          <p:spPr>
            <a:xfrm rot="5400000">
              <a:off x="3033092" y="3944590"/>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34 Düz Bağlayıcı"/>
            <p:cNvCxnSpPr/>
            <p:nvPr/>
          </p:nvCxnSpPr>
          <p:spPr>
            <a:xfrm rot="5400000">
              <a:off x="3298172" y="3943001"/>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35 Düz Bağlayıcı"/>
            <p:cNvCxnSpPr/>
            <p:nvPr/>
          </p:nvCxnSpPr>
          <p:spPr>
            <a:xfrm rot="5400000">
              <a:off x="3545793" y="3944590"/>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36 Düz Bağlayıcı"/>
            <p:cNvCxnSpPr/>
            <p:nvPr/>
          </p:nvCxnSpPr>
          <p:spPr>
            <a:xfrm rot="5400000">
              <a:off x="3780715" y="3944590"/>
              <a:ext cx="324036"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37 Dikdörtgen"/>
            <p:cNvSpPr/>
            <p:nvPr/>
          </p:nvSpPr>
          <p:spPr>
            <a:xfrm>
              <a:off x="1268240" y="3228216"/>
              <a:ext cx="284128" cy="1296144"/>
            </a:xfrm>
            <a:prstGeom prst="rect">
              <a:avLst/>
            </a:prstGeom>
            <a:solidFill>
              <a:schemeClr val="accent1">
                <a:lumMod val="75000"/>
                <a:alpha val="3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pSp>
      <p:grpSp>
        <p:nvGrpSpPr>
          <p:cNvPr id="3" name="74 Grup"/>
          <p:cNvGrpSpPr>
            <a:grpSpLocks/>
          </p:cNvGrpSpPr>
          <p:nvPr/>
        </p:nvGrpSpPr>
        <p:grpSpPr bwMode="auto">
          <a:xfrm>
            <a:off x="5238945" y="1404161"/>
            <a:ext cx="3399628" cy="1200329"/>
            <a:chOff x="5030011" y="1556792"/>
            <a:chExt cx="3400359" cy="1200508"/>
          </a:xfrm>
        </p:grpSpPr>
        <p:sp>
          <p:nvSpPr>
            <p:cNvPr id="41" name="36 Metin kutusu"/>
            <p:cNvSpPr txBox="1">
              <a:spLocks noChangeArrowheads="1"/>
            </p:cNvSpPr>
            <p:nvPr/>
          </p:nvSpPr>
          <p:spPr bwMode="auto">
            <a:xfrm>
              <a:off x="5030011" y="1556792"/>
              <a:ext cx="963932" cy="1200508"/>
            </a:xfrm>
            <a:prstGeom prst="rect">
              <a:avLst/>
            </a:prstGeom>
            <a:noFill/>
            <a:ln w="9525">
              <a:noFill/>
              <a:miter lim="800000"/>
              <a:headEnd/>
              <a:tailEnd/>
            </a:ln>
          </p:spPr>
          <p:txBody>
            <a:bodyPr wrap="none">
              <a:spAutoFit/>
            </a:bodyPr>
            <a:lstStyle/>
            <a:p>
              <a:r>
                <a:rPr lang="tr-TR" sz="7200" b="1">
                  <a:solidFill>
                    <a:srgbClr val="C00000"/>
                  </a:solidFill>
                  <a:sym typeface="Wingdings" pitchFamily="2" charset="2"/>
                </a:rPr>
                <a:t></a:t>
              </a:r>
              <a:endParaRPr lang="tr-TR" sz="7200" b="1">
                <a:solidFill>
                  <a:srgbClr val="C00000"/>
                </a:solidFill>
              </a:endParaRPr>
            </a:p>
          </p:txBody>
        </p:sp>
        <p:sp>
          <p:nvSpPr>
            <p:cNvPr id="42" name="75 Metin kutusu"/>
            <p:cNvSpPr txBox="1">
              <a:spLocks noChangeArrowheads="1"/>
            </p:cNvSpPr>
            <p:nvPr/>
          </p:nvSpPr>
          <p:spPr bwMode="auto">
            <a:xfrm>
              <a:off x="6542909" y="1871112"/>
              <a:ext cx="1887461" cy="707992"/>
            </a:xfrm>
            <a:prstGeom prst="rect">
              <a:avLst/>
            </a:prstGeom>
            <a:noFill/>
            <a:ln w="9525">
              <a:noFill/>
              <a:miter lim="800000"/>
              <a:headEnd/>
              <a:tailEnd/>
            </a:ln>
          </p:spPr>
          <p:txBody>
            <a:bodyPr wrap="none">
              <a:spAutoFit/>
            </a:bodyPr>
            <a:lstStyle/>
            <a:p>
              <a:pPr algn="ctr"/>
              <a:r>
                <a:rPr lang="tr-TR" sz="2000" b="1" dirty="0" smtClean="0">
                  <a:solidFill>
                    <a:srgbClr val="C00000"/>
                  </a:solidFill>
                </a:rPr>
                <a:t>NORMAL</a:t>
              </a:r>
            </a:p>
            <a:p>
              <a:pPr algn="ctr"/>
              <a:r>
                <a:rPr lang="tr-TR" sz="2000" b="1" dirty="0" smtClean="0">
                  <a:solidFill>
                    <a:srgbClr val="C00000"/>
                  </a:solidFill>
                </a:rPr>
                <a:t>(WT - </a:t>
              </a:r>
              <a:r>
                <a:rPr lang="tr-TR" sz="2000" b="1" dirty="0" err="1" smtClean="0">
                  <a:solidFill>
                    <a:srgbClr val="C00000"/>
                  </a:solidFill>
                </a:rPr>
                <a:t>wild</a:t>
              </a:r>
              <a:r>
                <a:rPr lang="tr-TR" sz="2000" b="1" dirty="0" smtClean="0">
                  <a:solidFill>
                    <a:srgbClr val="C00000"/>
                  </a:solidFill>
                </a:rPr>
                <a:t> </a:t>
              </a:r>
              <a:r>
                <a:rPr lang="tr-TR" sz="2000" b="1" dirty="0" err="1" smtClean="0">
                  <a:solidFill>
                    <a:srgbClr val="C00000"/>
                  </a:solidFill>
                </a:rPr>
                <a:t>type</a:t>
              </a:r>
              <a:r>
                <a:rPr lang="tr-TR" sz="2000" b="1" dirty="0" smtClean="0">
                  <a:solidFill>
                    <a:srgbClr val="C00000"/>
                  </a:solidFill>
                </a:rPr>
                <a:t>)</a:t>
              </a:r>
              <a:endParaRPr lang="tr-TR" sz="2000" b="1" dirty="0">
                <a:solidFill>
                  <a:srgbClr val="C00000"/>
                </a:solidFill>
              </a:endParaRPr>
            </a:p>
          </p:txBody>
        </p:sp>
      </p:grpSp>
      <p:grpSp>
        <p:nvGrpSpPr>
          <p:cNvPr id="22" name="78 Grup"/>
          <p:cNvGrpSpPr>
            <a:grpSpLocks/>
          </p:cNvGrpSpPr>
          <p:nvPr/>
        </p:nvGrpSpPr>
        <p:grpSpPr bwMode="auto">
          <a:xfrm>
            <a:off x="5238943" y="2870759"/>
            <a:ext cx="3266805" cy="1200329"/>
            <a:chOff x="5030011" y="3356992"/>
            <a:chExt cx="3267044" cy="1200508"/>
          </a:xfrm>
        </p:grpSpPr>
        <p:sp>
          <p:nvSpPr>
            <p:cNvPr id="44" name="70 Metin kutusu"/>
            <p:cNvSpPr txBox="1">
              <a:spLocks noChangeArrowheads="1"/>
            </p:cNvSpPr>
            <p:nvPr/>
          </p:nvSpPr>
          <p:spPr bwMode="auto">
            <a:xfrm>
              <a:off x="5030011" y="3356992"/>
              <a:ext cx="963796" cy="1200508"/>
            </a:xfrm>
            <a:prstGeom prst="rect">
              <a:avLst/>
            </a:prstGeom>
            <a:noFill/>
            <a:ln w="9525">
              <a:noFill/>
              <a:miter lim="800000"/>
              <a:headEnd/>
              <a:tailEnd/>
            </a:ln>
          </p:spPr>
          <p:txBody>
            <a:bodyPr wrap="none">
              <a:spAutoFit/>
            </a:bodyPr>
            <a:lstStyle/>
            <a:p>
              <a:r>
                <a:rPr lang="tr-TR" sz="7200" b="1" dirty="0">
                  <a:solidFill>
                    <a:srgbClr val="C00000"/>
                  </a:solidFill>
                  <a:sym typeface="Wingdings" pitchFamily="2" charset="2"/>
                </a:rPr>
                <a:t></a:t>
              </a:r>
              <a:endParaRPr lang="tr-TR" sz="7200" b="1" dirty="0">
                <a:solidFill>
                  <a:srgbClr val="C00000"/>
                </a:solidFill>
              </a:endParaRPr>
            </a:p>
          </p:txBody>
        </p:sp>
        <p:sp>
          <p:nvSpPr>
            <p:cNvPr id="45" name="76 Metin kutusu"/>
            <p:cNvSpPr txBox="1">
              <a:spLocks noChangeArrowheads="1"/>
            </p:cNvSpPr>
            <p:nvPr/>
          </p:nvSpPr>
          <p:spPr bwMode="auto">
            <a:xfrm>
              <a:off x="6614484" y="3676962"/>
              <a:ext cx="1682571" cy="707992"/>
            </a:xfrm>
            <a:prstGeom prst="rect">
              <a:avLst/>
            </a:prstGeom>
            <a:noFill/>
            <a:ln w="9525">
              <a:noFill/>
              <a:miter lim="800000"/>
              <a:headEnd/>
              <a:tailEnd/>
            </a:ln>
          </p:spPr>
          <p:txBody>
            <a:bodyPr wrap="none">
              <a:spAutoFit/>
            </a:bodyPr>
            <a:lstStyle/>
            <a:p>
              <a:pPr algn="ctr"/>
              <a:r>
                <a:rPr lang="tr-TR" sz="2000" b="1" dirty="0" smtClean="0">
                  <a:solidFill>
                    <a:srgbClr val="C00000"/>
                  </a:solidFill>
                </a:rPr>
                <a:t>HETEROZİGOT</a:t>
              </a:r>
            </a:p>
            <a:p>
              <a:pPr algn="ctr"/>
              <a:r>
                <a:rPr lang="tr-TR" sz="2000" b="1" dirty="0" smtClean="0">
                  <a:solidFill>
                    <a:srgbClr val="C00000"/>
                  </a:solidFill>
                </a:rPr>
                <a:t>(HET)</a:t>
              </a:r>
              <a:endParaRPr lang="tr-TR" sz="2000" b="1" dirty="0">
                <a:solidFill>
                  <a:srgbClr val="C00000"/>
                </a:solidFill>
              </a:endParaRPr>
            </a:p>
          </p:txBody>
        </p:sp>
      </p:grpSp>
      <p:grpSp>
        <p:nvGrpSpPr>
          <p:cNvPr id="40" name="82 Grup"/>
          <p:cNvGrpSpPr>
            <a:grpSpLocks/>
          </p:cNvGrpSpPr>
          <p:nvPr/>
        </p:nvGrpSpPr>
        <p:grpSpPr bwMode="auto">
          <a:xfrm>
            <a:off x="5223066" y="4235604"/>
            <a:ext cx="3453390" cy="1569660"/>
            <a:chOff x="5014771" y="4854103"/>
            <a:chExt cx="3453226" cy="1570871"/>
          </a:xfrm>
        </p:grpSpPr>
        <p:sp>
          <p:nvSpPr>
            <p:cNvPr id="47" name="71 Metin kutusu"/>
            <p:cNvSpPr txBox="1">
              <a:spLocks noChangeArrowheads="1"/>
            </p:cNvSpPr>
            <p:nvPr/>
          </p:nvSpPr>
          <p:spPr bwMode="auto">
            <a:xfrm>
              <a:off x="5014771" y="4854103"/>
              <a:ext cx="997342" cy="1570871"/>
            </a:xfrm>
            <a:prstGeom prst="rect">
              <a:avLst/>
            </a:prstGeom>
            <a:noFill/>
            <a:ln w="9525">
              <a:noFill/>
              <a:miter lim="800000"/>
              <a:headEnd/>
              <a:tailEnd/>
            </a:ln>
          </p:spPr>
          <p:txBody>
            <a:bodyPr wrap="none">
              <a:spAutoFit/>
            </a:bodyPr>
            <a:lstStyle/>
            <a:p>
              <a:r>
                <a:rPr lang="tr-TR" sz="9600" b="1">
                  <a:sym typeface="Wingdings" pitchFamily="2" charset="2"/>
                </a:rPr>
                <a:t></a:t>
              </a:r>
              <a:endParaRPr lang="tr-TR" sz="9600" b="1"/>
            </a:p>
          </p:txBody>
        </p:sp>
        <p:sp>
          <p:nvSpPr>
            <p:cNvPr id="48" name="77 Metin kutusu"/>
            <p:cNvSpPr txBox="1">
              <a:spLocks noChangeArrowheads="1"/>
            </p:cNvSpPr>
            <p:nvPr/>
          </p:nvSpPr>
          <p:spPr bwMode="auto">
            <a:xfrm>
              <a:off x="6629183" y="5129996"/>
              <a:ext cx="1838814" cy="708432"/>
            </a:xfrm>
            <a:prstGeom prst="rect">
              <a:avLst/>
            </a:prstGeom>
            <a:noFill/>
            <a:ln w="9525">
              <a:noFill/>
              <a:miter lim="800000"/>
              <a:headEnd/>
              <a:tailEnd/>
            </a:ln>
          </p:spPr>
          <p:txBody>
            <a:bodyPr wrap="none">
              <a:spAutoFit/>
            </a:bodyPr>
            <a:lstStyle/>
            <a:p>
              <a:pPr algn="ctr"/>
              <a:r>
                <a:rPr lang="tr-TR" sz="2000" b="1" dirty="0" smtClean="0">
                  <a:solidFill>
                    <a:srgbClr val="C00000"/>
                  </a:solidFill>
                </a:rPr>
                <a:t>HOMOZİGOT</a:t>
              </a:r>
            </a:p>
            <a:p>
              <a:pPr algn="ctr"/>
              <a:r>
                <a:rPr lang="tr-TR" sz="2000" b="1" dirty="0" smtClean="0">
                  <a:solidFill>
                    <a:srgbClr val="C00000"/>
                  </a:solidFill>
                </a:rPr>
                <a:t>(MUT - </a:t>
              </a:r>
              <a:r>
                <a:rPr lang="tr-TR" sz="2000" b="1" dirty="0" err="1" smtClean="0">
                  <a:solidFill>
                    <a:srgbClr val="C00000"/>
                  </a:solidFill>
                </a:rPr>
                <a:t>mutant</a:t>
              </a:r>
              <a:r>
                <a:rPr lang="tr-TR" sz="2000" b="1" dirty="0" smtClean="0">
                  <a:solidFill>
                    <a:srgbClr val="C00000"/>
                  </a:solidFill>
                </a:rPr>
                <a:t>)</a:t>
              </a:r>
              <a:endParaRPr lang="tr-TR" sz="2000" b="1" dirty="0">
                <a:solidFill>
                  <a:srgbClr val="C00000"/>
                </a:solidFill>
              </a:endParaRPr>
            </a:p>
          </p:txBody>
        </p:sp>
      </p:grpSp>
      <p:sp>
        <p:nvSpPr>
          <p:cNvPr id="49" name="47 Serbest Form"/>
          <p:cNvSpPr/>
          <p:nvPr/>
        </p:nvSpPr>
        <p:spPr>
          <a:xfrm>
            <a:off x="1324170" y="2716634"/>
            <a:ext cx="257175" cy="1463675"/>
          </a:xfrm>
          <a:custGeom>
            <a:avLst/>
            <a:gdLst>
              <a:gd name="connsiteX0" fmla="*/ 0 w 258233"/>
              <a:gd name="connsiteY0" fmla="*/ 0 h 1463323"/>
              <a:gd name="connsiteX1" fmla="*/ 237067 w 258233"/>
              <a:gd name="connsiteY1" fmla="*/ 186267 h 1463323"/>
              <a:gd name="connsiteX2" fmla="*/ 33867 w 258233"/>
              <a:gd name="connsiteY2" fmla="*/ 355600 h 1463323"/>
              <a:gd name="connsiteX3" fmla="*/ 228600 w 258233"/>
              <a:gd name="connsiteY3" fmla="*/ 541867 h 1463323"/>
              <a:gd name="connsiteX4" fmla="*/ 76200 w 258233"/>
              <a:gd name="connsiteY4" fmla="*/ 719667 h 1463323"/>
              <a:gd name="connsiteX5" fmla="*/ 254000 w 258233"/>
              <a:gd name="connsiteY5" fmla="*/ 880533 h 1463323"/>
              <a:gd name="connsiteX6" fmla="*/ 101600 w 258233"/>
              <a:gd name="connsiteY6" fmla="*/ 1083733 h 1463323"/>
              <a:gd name="connsiteX7" fmla="*/ 245534 w 258233"/>
              <a:gd name="connsiteY7" fmla="*/ 1236133 h 1463323"/>
              <a:gd name="connsiteX8" fmla="*/ 42334 w 258233"/>
              <a:gd name="connsiteY8" fmla="*/ 1430867 h 1463323"/>
              <a:gd name="connsiteX9" fmla="*/ 50800 w 258233"/>
              <a:gd name="connsiteY9" fmla="*/ 1430867 h 146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233" h="1463323">
                <a:moveTo>
                  <a:pt x="0" y="0"/>
                </a:moveTo>
                <a:cubicBezTo>
                  <a:pt x="115711" y="63500"/>
                  <a:pt x="231423" y="127000"/>
                  <a:pt x="237067" y="186267"/>
                </a:cubicBezTo>
                <a:cubicBezTo>
                  <a:pt x="242711" y="245534"/>
                  <a:pt x="35278" y="296333"/>
                  <a:pt x="33867" y="355600"/>
                </a:cubicBezTo>
                <a:cubicBezTo>
                  <a:pt x="32456" y="414867"/>
                  <a:pt x="221545" y="481189"/>
                  <a:pt x="228600" y="541867"/>
                </a:cubicBezTo>
                <a:cubicBezTo>
                  <a:pt x="235655" y="602545"/>
                  <a:pt x="71967" y="663223"/>
                  <a:pt x="76200" y="719667"/>
                </a:cubicBezTo>
                <a:cubicBezTo>
                  <a:pt x="80433" y="776111"/>
                  <a:pt x="249767" y="819855"/>
                  <a:pt x="254000" y="880533"/>
                </a:cubicBezTo>
                <a:cubicBezTo>
                  <a:pt x="258233" y="941211"/>
                  <a:pt x="103011" y="1024466"/>
                  <a:pt x="101600" y="1083733"/>
                </a:cubicBezTo>
                <a:cubicBezTo>
                  <a:pt x="100189" y="1143000"/>
                  <a:pt x="255412" y="1178277"/>
                  <a:pt x="245534" y="1236133"/>
                </a:cubicBezTo>
                <a:cubicBezTo>
                  <a:pt x="235656" y="1293989"/>
                  <a:pt x="74790" y="1398411"/>
                  <a:pt x="42334" y="1430867"/>
                </a:cubicBezTo>
                <a:cubicBezTo>
                  <a:pt x="9878" y="1463323"/>
                  <a:pt x="30339" y="1447095"/>
                  <a:pt x="50800" y="1430867"/>
                </a:cubicBezTo>
              </a:path>
            </a:pathLst>
          </a:custGeom>
          <a:ln w="508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tr-TR"/>
          </a:p>
        </p:txBody>
      </p:sp>
      <p:grpSp>
        <p:nvGrpSpPr>
          <p:cNvPr id="43" name="84 Grup"/>
          <p:cNvGrpSpPr>
            <a:grpSpLocks/>
          </p:cNvGrpSpPr>
          <p:nvPr/>
        </p:nvGrpSpPr>
        <p:grpSpPr bwMode="auto">
          <a:xfrm>
            <a:off x="725870" y="4330965"/>
            <a:ext cx="3674467" cy="1296987"/>
            <a:chOff x="501741" y="4983503"/>
            <a:chExt cx="3674029" cy="1296144"/>
          </a:xfrm>
        </p:grpSpPr>
        <p:sp>
          <p:nvSpPr>
            <p:cNvPr id="51" name="49 Metin kutusu"/>
            <p:cNvSpPr txBox="1"/>
            <p:nvPr/>
          </p:nvSpPr>
          <p:spPr>
            <a:xfrm>
              <a:off x="501741" y="5088210"/>
              <a:ext cx="3674029" cy="461365"/>
            </a:xfrm>
            <a:prstGeom prst="rect">
              <a:avLst/>
            </a:prstGeom>
            <a:noFill/>
          </p:spPr>
          <p:txBody>
            <a:bodyPr wrap="none">
              <a:spAutoFit/>
            </a:bodyPr>
            <a:lstStyle/>
            <a:p>
              <a:pPr algn="ctr" fontAlgn="auto">
                <a:spcBef>
                  <a:spcPts val="0"/>
                </a:spcBef>
                <a:spcAft>
                  <a:spcPts val="0"/>
                </a:spcAft>
                <a:defRPr/>
              </a:pP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T</a:t>
              </a: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A</a:t>
              </a:r>
              <a:r>
                <a:rPr lang="tr-TR" sz="2400" b="1" spc="300" dirty="0">
                  <a:solidFill>
                    <a:srgbClr val="0000FF"/>
                  </a:solidFill>
                  <a:latin typeface="Arial" pitchFamily="34" charset="0"/>
                  <a:cs typeface="Arial" pitchFamily="34" charset="0"/>
                </a:rPr>
                <a:t>G</a:t>
              </a:r>
              <a:r>
                <a:rPr lang="tr-TR" sz="2400" b="1" spc="300" dirty="0">
                  <a:solidFill>
                    <a:srgbClr val="00B050"/>
                  </a:solidFill>
                  <a:latin typeface="Arial" pitchFamily="34" charset="0"/>
                  <a:cs typeface="Arial" pitchFamily="34" charset="0"/>
                </a:rPr>
                <a:t>C</a:t>
              </a:r>
              <a:r>
                <a:rPr lang="tr-TR" sz="2400" b="1" spc="300" dirty="0">
                  <a:solidFill>
                    <a:srgbClr val="C00000"/>
                  </a:solidFill>
                  <a:latin typeface="Arial" pitchFamily="34" charset="0"/>
                  <a:cs typeface="Arial" pitchFamily="34" charset="0"/>
                </a:rPr>
                <a:t>T</a:t>
              </a:r>
              <a:r>
                <a:rPr lang="tr-TR" sz="2400" b="1" spc="300" dirty="0">
                  <a:solidFill>
                    <a:srgbClr val="FFC000"/>
                  </a:solidFill>
                  <a:latin typeface="Arial" pitchFamily="34" charset="0"/>
                  <a:cs typeface="Arial" pitchFamily="34" charset="0"/>
                </a:rPr>
                <a:t>A</a:t>
              </a:r>
              <a:r>
                <a:rPr lang="tr-TR" sz="2400" b="1" spc="300" dirty="0">
                  <a:solidFill>
                    <a:srgbClr val="0000FF"/>
                  </a:solidFill>
                  <a:latin typeface="Arial" pitchFamily="34" charset="0"/>
                  <a:cs typeface="Arial" pitchFamily="34" charset="0"/>
                </a:rPr>
                <a:t>GGG</a:t>
              </a: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TT</a:t>
              </a:r>
              <a:endParaRPr lang="tr-TR" sz="2400" b="1" spc="300" dirty="0">
                <a:solidFill>
                  <a:srgbClr val="FFC000"/>
                </a:solidFill>
                <a:latin typeface="Arial" pitchFamily="34" charset="0"/>
                <a:cs typeface="Arial" pitchFamily="34" charset="0"/>
              </a:endParaRPr>
            </a:p>
          </p:txBody>
        </p:sp>
        <p:sp>
          <p:nvSpPr>
            <p:cNvPr id="52" name="50 Metin kutusu"/>
            <p:cNvSpPr txBox="1"/>
            <p:nvPr/>
          </p:nvSpPr>
          <p:spPr>
            <a:xfrm>
              <a:off x="521192" y="5775150"/>
              <a:ext cx="3590683" cy="461365"/>
            </a:xfrm>
            <a:prstGeom prst="rect">
              <a:avLst/>
            </a:prstGeom>
            <a:noFill/>
          </p:spPr>
          <p:txBody>
            <a:bodyPr wrap="none">
              <a:spAutoFit/>
            </a:bodyPr>
            <a:lstStyle/>
            <a:p>
              <a:pPr algn="ctr" fontAlgn="auto">
                <a:spcBef>
                  <a:spcPts val="0"/>
                </a:spcBef>
                <a:spcAft>
                  <a:spcPts val="0"/>
                </a:spcAft>
                <a:defRPr/>
              </a:pPr>
              <a:r>
                <a:rPr lang="tr-TR" sz="2400" b="1" spc="300" dirty="0">
                  <a:solidFill>
                    <a:srgbClr val="C00000"/>
                  </a:solidFill>
                  <a:latin typeface="Arial" pitchFamily="34" charset="0"/>
                  <a:cs typeface="Arial" pitchFamily="34" charset="0"/>
                </a:rPr>
                <a:t>T</a:t>
              </a: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TT</a:t>
              </a:r>
              <a:r>
                <a:rPr lang="tr-TR" sz="2400" b="1" spc="300" dirty="0">
                  <a:solidFill>
                    <a:srgbClr val="00B050"/>
                  </a:solidFill>
                  <a:latin typeface="Arial" pitchFamily="34" charset="0"/>
                  <a:cs typeface="Arial" pitchFamily="34" charset="0"/>
                </a:rPr>
                <a:t>C</a:t>
              </a:r>
              <a:r>
                <a:rPr lang="tr-TR" sz="2400" b="1" spc="300" dirty="0">
                  <a:solidFill>
                    <a:srgbClr val="0000FF"/>
                  </a:solidFill>
                  <a:latin typeface="Arial" pitchFamily="34" charset="0"/>
                  <a:cs typeface="Arial" pitchFamily="34" charset="0"/>
                </a:rPr>
                <a:t>G</a:t>
              </a:r>
              <a:r>
                <a:rPr lang="tr-TR" sz="2400" b="1" spc="300" dirty="0">
                  <a:solidFill>
                    <a:srgbClr val="FFC000"/>
                  </a:solidFill>
                  <a:latin typeface="Arial" pitchFamily="34" charset="0"/>
                  <a:cs typeface="Arial" pitchFamily="34" charset="0"/>
                </a:rPr>
                <a:t>A</a:t>
              </a:r>
              <a:r>
                <a:rPr lang="tr-TR" sz="2400" b="1" spc="300" dirty="0">
                  <a:solidFill>
                    <a:srgbClr val="C00000"/>
                  </a:solidFill>
                  <a:latin typeface="Arial" pitchFamily="34" charset="0"/>
                  <a:cs typeface="Arial" pitchFamily="34" charset="0"/>
                </a:rPr>
                <a:t>T</a:t>
              </a:r>
              <a:r>
                <a:rPr lang="tr-TR" sz="2400" b="1" spc="300" dirty="0">
                  <a:solidFill>
                    <a:srgbClr val="00B050"/>
                  </a:solidFill>
                  <a:latin typeface="Arial" pitchFamily="34" charset="0"/>
                  <a:cs typeface="Arial" pitchFamily="34" charset="0"/>
                </a:rPr>
                <a:t>CCC</a:t>
              </a:r>
              <a:r>
                <a:rPr lang="tr-TR" sz="2400" b="1" spc="300" dirty="0">
                  <a:solidFill>
                    <a:srgbClr val="C00000"/>
                  </a:solidFill>
                  <a:latin typeface="Arial" pitchFamily="34" charset="0"/>
                  <a:cs typeface="Arial" pitchFamily="34" charset="0"/>
                </a:rPr>
                <a:t>T</a:t>
              </a:r>
              <a:r>
                <a:rPr lang="tr-TR" sz="2400" b="1" spc="300" dirty="0">
                  <a:solidFill>
                    <a:srgbClr val="FFC000"/>
                  </a:solidFill>
                  <a:latin typeface="Arial" pitchFamily="34" charset="0"/>
                  <a:cs typeface="Arial" pitchFamily="34" charset="0"/>
                </a:rPr>
                <a:t>AA</a:t>
              </a:r>
              <a:endParaRPr lang="tr-TR" sz="2400" b="1" spc="300" dirty="0">
                <a:solidFill>
                  <a:srgbClr val="C00000"/>
                </a:solidFill>
                <a:latin typeface="Arial" pitchFamily="34" charset="0"/>
                <a:cs typeface="Arial" pitchFamily="34" charset="0"/>
              </a:endParaRPr>
            </a:p>
          </p:txBody>
        </p:sp>
        <p:cxnSp>
          <p:nvCxnSpPr>
            <p:cNvPr id="53" name="51 Düz Bağlayıcı"/>
            <p:cNvCxnSpPr/>
            <p:nvPr/>
          </p:nvCxnSpPr>
          <p:spPr>
            <a:xfrm rot="5400000">
              <a:off x="515815" y="5672030"/>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4" name="52 Düz Bağlayıcı"/>
            <p:cNvCxnSpPr/>
            <p:nvPr/>
          </p:nvCxnSpPr>
          <p:spPr>
            <a:xfrm rot="5400000">
              <a:off x="760261" y="5672030"/>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5" name="53 Düz Bağlayıcı"/>
            <p:cNvCxnSpPr/>
            <p:nvPr/>
          </p:nvCxnSpPr>
          <p:spPr>
            <a:xfrm rot="5400000">
              <a:off x="1006294" y="5672030"/>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54 Düz Bağlayıcı"/>
            <p:cNvCxnSpPr/>
            <p:nvPr/>
          </p:nvCxnSpPr>
          <p:spPr>
            <a:xfrm rot="5400000">
              <a:off x="1250740" y="5672030"/>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55 Düz Bağlayıcı"/>
            <p:cNvCxnSpPr/>
            <p:nvPr/>
          </p:nvCxnSpPr>
          <p:spPr>
            <a:xfrm rot="5400000">
              <a:off x="1511059" y="5673616"/>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56 Düz Bağlayıcı"/>
            <p:cNvCxnSpPr/>
            <p:nvPr/>
          </p:nvCxnSpPr>
          <p:spPr>
            <a:xfrm rot="5400000">
              <a:off x="1803124" y="5672030"/>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9" name="57 Düz Bağlayıcı"/>
            <p:cNvCxnSpPr/>
            <p:nvPr/>
          </p:nvCxnSpPr>
          <p:spPr>
            <a:xfrm rot="5400000">
              <a:off x="2050744" y="5673616"/>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0" name="58 Düz Bağlayıcı"/>
            <p:cNvCxnSpPr/>
            <p:nvPr/>
          </p:nvCxnSpPr>
          <p:spPr>
            <a:xfrm rot="5400000">
              <a:off x="2271381" y="5672030"/>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59 Düz Bağlayıcı"/>
            <p:cNvCxnSpPr/>
            <p:nvPr/>
          </p:nvCxnSpPr>
          <p:spPr>
            <a:xfrm rot="5400000">
              <a:off x="2507890" y="5676789"/>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60 Düz Bağlayıcı"/>
            <p:cNvCxnSpPr/>
            <p:nvPr/>
          </p:nvCxnSpPr>
          <p:spPr>
            <a:xfrm rot="5400000">
              <a:off x="2769797" y="5675203"/>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61 Düz Bağlayıcı"/>
            <p:cNvCxnSpPr/>
            <p:nvPr/>
          </p:nvCxnSpPr>
          <p:spPr>
            <a:xfrm rot="5400000">
              <a:off x="3033290" y="5676789"/>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62 Düz Bağlayıcı"/>
            <p:cNvCxnSpPr/>
            <p:nvPr/>
          </p:nvCxnSpPr>
          <p:spPr>
            <a:xfrm rot="5400000">
              <a:off x="3298371" y="5675203"/>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63 Düz Bağlayıcı"/>
            <p:cNvCxnSpPr/>
            <p:nvPr/>
          </p:nvCxnSpPr>
          <p:spPr>
            <a:xfrm rot="5400000">
              <a:off x="3545991" y="5676789"/>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64 Düz Bağlayıcı"/>
            <p:cNvCxnSpPr/>
            <p:nvPr/>
          </p:nvCxnSpPr>
          <p:spPr>
            <a:xfrm rot="5400000">
              <a:off x="3780913" y="5676789"/>
              <a:ext cx="323640" cy="0"/>
            </a:xfrm>
            <a:prstGeom prst="line">
              <a:avLst/>
            </a:prstGeom>
            <a:ln w="28575"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7" name="65 Dikdörtgen"/>
            <p:cNvSpPr/>
            <p:nvPr/>
          </p:nvSpPr>
          <p:spPr>
            <a:xfrm>
              <a:off x="1265002" y="4983503"/>
              <a:ext cx="295349" cy="1296144"/>
            </a:xfrm>
            <a:prstGeom prst="rect">
              <a:avLst/>
            </a:prstGeom>
            <a:solidFill>
              <a:schemeClr val="accent1">
                <a:lumMod val="75000"/>
                <a:alpha val="3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grpSp>
      <p:sp>
        <p:nvSpPr>
          <p:cNvPr id="68" name="66 Serbest Form"/>
          <p:cNvSpPr/>
          <p:nvPr/>
        </p:nvSpPr>
        <p:spPr>
          <a:xfrm rot="10800000">
            <a:off x="1339936" y="4264290"/>
            <a:ext cx="257175" cy="1462087"/>
          </a:xfrm>
          <a:custGeom>
            <a:avLst/>
            <a:gdLst>
              <a:gd name="connsiteX0" fmla="*/ 0 w 258233"/>
              <a:gd name="connsiteY0" fmla="*/ 0 h 1463323"/>
              <a:gd name="connsiteX1" fmla="*/ 237067 w 258233"/>
              <a:gd name="connsiteY1" fmla="*/ 186267 h 1463323"/>
              <a:gd name="connsiteX2" fmla="*/ 33867 w 258233"/>
              <a:gd name="connsiteY2" fmla="*/ 355600 h 1463323"/>
              <a:gd name="connsiteX3" fmla="*/ 228600 w 258233"/>
              <a:gd name="connsiteY3" fmla="*/ 541867 h 1463323"/>
              <a:gd name="connsiteX4" fmla="*/ 76200 w 258233"/>
              <a:gd name="connsiteY4" fmla="*/ 719667 h 1463323"/>
              <a:gd name="connsiteX5" fmla="*/ 254000 w 258233"/>
              <a:gd name="connsiteY5" fmla="*/ 880533 h 1463323"/>
              <a:gd name="connsiteX6" fmla="*/ 101600 w 258233"/>
              <a:gd name="connsiteY6" fmla="*/ 1083733 h 1463323"/>
              <a:gd name="connsiteX7" fmla="*/ 245534 w 258233"/>
              <a:gd name="connsiteY7" fmla="*/ 1236133 h 1463323"/>
              <a:gd name="connsiteX8" fmla="*/ 42334 w 258233"/>
              <a:gd name="connsiteY8" fmla="*/ 1430867 h 1463323"/>
              <a:gd name="connsiteX9" fmla="*/ 50800 w 258233"/>
              <a:gd name="connsiteY9" fmla="*/ 1430867 h 146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8233" h="1463323">
                <a:moveTo>
                  <a:pt x="0" y="0"/>
                </a:moveTo>
                <a:cubicBezTo>
                  <a:pt x="115711" y="63500"/>
                  <a:pt x="231423" y="127000"/>
                  <a:pt x="237067" y="186267"/>
                </a:cubicBezTo>
                <a:cubicBezTo>
                  <a:pt x="242711" y="245534"/>
                  <a:pt x="35278" y="296333"/>
                  <a:pt x="33867" y="355600"/>
                </a:cubicBezTo>
                <a:cubicBezTo>
                  <a:pt x="32456" y="414867"/>
                  <a:pt x="221545" y="481189"/>
                  <a:pt x="228600" y="541867"/>
                </a:cubicBezTo>
                <a:cubicBezTo>
                  <a:pt x="235655" y="602545"/>
                  <a:pt x="71967" y="663223"/>
                  <a:pt x="76200" y="719667"/>
                </a:cubicBezTo>
                <a:cubicBezTo>
                  <a:pt x="80433" y="776111"/>
                  <a:pt x="249767" y="819855"/>
                  <a:pt x="254000" y="880533"/>
                </a:cubicBezTo>
                <a:cubicBezTo>
                  <a:pt x="258233" y="941211"/>
                  <a:pt x="103011" y="1024466"/>
                  <a:pt x="101600" y="1083733"/>
                </a:cubicBezTo>
                <a:cubicBezTo>
                  <a:pt x="100189" y="1143000"/>
                  <a:pt x="255412" y="1178277"/>
                  <a:pt x="245534" y="1236133"/>
                </a:cubicBezTo>
                <a:cubicBezTo>
                  <a:pt x="235656" y="1293989"/>
                  <a:pt x="74790" y="1398411"/>
                  <a:pt x="42334" y="1430867"/>
                </a:cubicBezTo>
                <a:cubicBezTo>
                  <a:pt x="9878" y="1463323"/>
                  <a:pt x="30339" y="1447095"/>
                  <a:pt x="50800" y="1430867"/>
                </a:cubicBezTo>
              </a:path>
            </a:pathLst>
          </a:custGeom>
          <a:ln w="508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tr-TR"/>
          </a:p>
        </p:txBody>
      </p:sp>
      <p:sp>
        <p:nvSpPr>
          <p:cNvPr id="69" name="17 Aşağı Ok"/>
          <p:cNvSpPr/>
          <p:nvPr/>
        </p:nvSpPr>
        <p:spPr>
          <a:xfrm>
            <a:off x="1369039" y="980467"/>
            <a:ext cx="228600" cy="438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Tree>
    <p:extLst>
      <p:ext uri="{BB962C8B-B14F-4D97-AF65-F5344CB8AC3E}">
        <p14:creationId xmlns:p14="http://schemas.microsoft.com/office/powerpoint/2010/main" val="64345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par>
                          <p:cTn id="13" fill="hold">
                            <p:stCondLst>
                              <p:cond delay="2000"/>
                            </p:stCondLst>
                            <p:childTnLst>
                              <p:par>
                                <p:cTn id="14" presetID="3" presetClass="entr" presetSubtype="10" fill="hold"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blinds(horizontal)">
                                      <p:cBhvr>
                                        <p:cTn id="16" dur="1000"/>
                                        <p:tgtEl>
                                          <p:spTgt spid="49"/>
                                        </p:tgtEl>
                                      </p:cBhvr>
                                    </p:animEffect>
                                  </p:childTnLst>
                                </p:cTn>
                              </p:par>
                              <p:par>
                                <p:cTn id="17" presetID="2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2000"/>
                                        <p:tgtEl>
                                          <p:spTgt spid="43"/>
                                        </p:tgtEl>
                                      </p:cBhvr>
                                    </p:animEffect>
                                  </p:childTnLst>
                                </p:cTn>
                              </p:par>
                            </p:childTnLst>
                          </p:cTn>
                        </p:par>
                        <p:par>
                          <p:cTn id="25" fill="hold">
                            <p:stCondLst>
                              <p:cond delay="2000"/>
                            </p:stCondLst>
                            <p:childTnLst>
                              <p:par>
                                <p:cTn id="26" presetID="3" presetClass="entr" presetSubtype="10" fill="hold" nodeType="after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blinds(horizontal)">
                                      <p:cBhvr>
                                        <p:cTn id="28" dur="1000"/>
                                        <p:tgtEl>
                                          <p:spTgt spid="68"/>
                                        </p:tgtEl>
                                      </p:cBhvr>
                                    </p:animEffect>
                                  </p:childTnLst>
                                </p:cTn>
                              </p:par>
                              <p:par>
                                <p:cTn id="29" presetID="22" presetClass="entr" presetSubtype="8"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left)">
                                      <p:cBhvr>
                                        <p:cTn id="3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Dikdörtgen"/>
          <p:cNvSpPr>
            <a:spLocks noChangeArrowheads="1"/>
          </p:cNvSpPr>
          <p:nvPr/>
        </p:nvSpPr>
        <p:spPr bwMode="auto">
          <a:xfrm>
            <a:off x="144463" y="26988"/>
            <a:ext cx="8820150" cy="7064375"/>
          </a:xfrm>
          <a:prstGeom prst="rect">
            <a:avLst/>
          </a:prstGeom>
          <a:noFill/>
          <a:ln w="9525">
            <a:noFill/>
            <a:miter lim="800000"/>
            <a:headEnd/>
            <a:tailEnd/>
          </a:ln>
        </p:spPr>
        <p:txBody>
          <a:bodyPr>
            <a:spAutoFit/>
          </a:bodyPr>
          <a:lstStyle/>
          <a:p>
            <a:pPr algn="just"/>
            <a:r>
              <a:rPr lang="tr-TR" sz="1200" b="1" dirty="0" smtClean="0">
                <a:latin typeface="Calibri" pitchFamily="34" charset="0"/>
              </a:rPr>
              <a:t>AGGGCCCGGAGCCGGCGAGTGCTCCCGGGAACTCTGCCTGCGCGGCGGCAGCGACCGGAGGCCAGGCCCAGCACGCCGGAGCTGGCCTGCTGGGGAGG</a:t>
            </a:r>
            <a:r>
              <a:rPr lang="tr-TR" sz="1100" b="1" dirty="0" smtClean="0">
                <a:latin typeface="Calibri" pitchFamily="34" charset="0"/>
              </a:rPr>
              <a:t>CGGCAGA</a:t>
            </a:r>
            <a:r>
              <a:rPr lang="tr-TR" sz="1200" b="1" dirty="0" smtClean="0">
                <a:latin typeface="Calibri" pitchFamily="34" charset="0"/>
              </a:rPr>
              <a:t>GGCGGGAGGCGCGCGCGGGAGGGTCCGCCCGGCCAGGGCCCC</a:t>
            </a:r>
            <a:r>
              <a:rPr lang="tr-TR" sz="1100" b="1" dirty="0" smtClean="0">
                <a:latin typeface="Calibri" pitchFamily="34" charset="0"/>
              </a:rPr>
              <a:t>GGGCGCTCGCAGAGGCCGGCCGCGCTCCCAGCCCGCCCGGAGCCCATGCCCGGCGGCTGGCCAGTGCTGAGGGGGGGCCCGGCTCTGCATGGCCCCGGCTGCTGACATGACTTCTTTGCCACTCGGTGTCAAAGTGGAGGACTCCGCCTTCGGCAAGCCGGCGGGGGGAGGCGCGGGCCAGGCCCCCAGCGCCGCCGCGGCCACGGCAGCCGCCATGGGCGCGGACGAGGAGGGGGCCAAGCCCAAAGTGTCCCCTTCGCTCCTGCCCTTCAGCGTGGAGGCGCTCATGGCCGACCACAGGAAGCCGGGGGCCAAGGAGAGCGCCCTGGCGCCCTCCGAGGGCGTGCAGGCGGCGGGTGGCTCGGCGCAGCCACTGGGCGTCCCGCCGGGGTCGCTGGGAGCCCCGGACGCGCCCTCTTCGCCGCGGCCGCTCGGCCATTTCTCGGTGGGGGGACTCCTCAAGCTGCCAGAAGATGCGCTCGTCAAAGCCGAGAGCCCCGAGAAGCCCGAGAGGACCCCGTGGATG</a:t>
            </a:r>
            <a:r>
              <a:rPr lang="tr-TR" sz="1100" b="1" dirty="0" smtClean="0">
                <a:solidFill>
                  <a:srgbClr val="C00000"/>
                </a:solidFill>
                <a:latin typeface="Calibri" pitchFamily="34" charset="0"/>
              </a:rPr>
              <a:t>C</a:t>
            </a:r>
            <a:r>
              <a:rPr lang="tr-TR" sz="1100" b="1" dirty="0" smtClean="0">
                <a:latin typeface="Calibri" pitchFamily="34" charset="0"/>
              </a:rPr>
              <a:t>AGAGCCCCCGCTTCTCCCCGCCGCCGGCCAGTGAGTAGCCAGAACCCAGGCGCAGAGGGAGGGGGCCGGGTGGGGGCCGGGTGGGGTGTGGGACCCGAGGGCTCCTGGTGGCCTCCGGCGCCTGCGTACCTGCAGCCGGTGCTAGGGAGCCGTGGGCTGCAAGGCCGGGTCTTGCGCCTCCCTCCACTCCCACCCAGGAAGAAGGTTCCAGACCTCCTCGCCTTGGCCCAGAGACGCTGCGGGTGGGAGTTAACGGATAGGACACCGATGTCTGGGCACCCTGTCCTCCTGCCCCCACCAAACGACCTCAGGGGTCCATGATCCCTCATCTGATCCCAAACTCTGTTTCATCGGCTTCACCCCAGCGGATGAATGTGTGTGGTGCGGTATCTTCCCTGCACCCGGAGTTTCACTTTCTCGCAGTAGGAGCTGGTGTCCCCCAGCCCCTCTTCCCTTTCAAGTACCTCTTTGCCTAGAGGTTCCGAAGCTCCTACAGAATTCTACCTCCCCATGCCCTTTGAGTTTGAGGCAGATAGTTGGTGCTTTGGGCGGATGGATGATTCAGGGGTGGGGACATTCAGGTTCCAGTGGAGGGGGCGGGGCACCAAGTCAATTAGGGGAAGGCGCCCCCGCTAATCCTATGGGAAGCTCCCAAACGTCTAGGACTGAGCCATTAAAGTGGACTCCAGGTGCCCAAGGCGGTTCGCTCCAAGGCCTCACGGCCCCCTGGCTGCTCTACTCAGAGAACACGCTCGGAGATATTTCAGGAGCACGGGAAATTCCCAAGTTTTCCTCGTTTCCTCCGATTATTTTGCTCGGCATAATAGCAGCCAGATTTCAATGGCGTGATGCTGAGGAATGATTTTTATCTGGGGATTAAACGTCTTTGAAAGGCCAGTCCCTCCCTAAGCCTAATGGCCGGAGAAGGTGGCCCCGCTCTGGGTTGTCGCCGCTGAAGGGAGTGACGTTTCTCTCGGCGCCCGCCCCTCGGGCGGCCCGGCGGAAAGCTAGTTGGGGGCCAAGCGCTTCCCGGACTCCCGGTGGCCTCCAGCAGGGAAGAAGCGGGGTGTTAACACGAGATTTCGTTTGACTCACATCCTGGTGGTCTGAAAGTCCAAAGGATCGTTGTGTTTTCTTTGTTTTGTTTTGTTTTTTCTGTTTGTTTGTGGTTGTTTTTTAGAGAGGTGTGAAAAAATGCATACTTAGGCAAAACCCGCGTGGTGAAACATCTTCGATTTGAATTCACTTTCTGCCGGGAAAGCTGCTGCATAGGCAAAGTGTCCTTTCCAACGCTTAGGGCCTTGGGCCCCAAGACCCCGAAGTCAAAGCGATCCCGGCTGTGTTGGGATAATTTGTTCCACATTTTATCCGGGGGCAGTCCCCAGCAGACCCCATCCCCGACCTGCACTAGTCCTGCGCTCTGATGCTTCTTCACTGTCCACCCTTGAGGTTTATTTTGAAGCCAAAAGAAAAAGACAGCTGGGCATGTTGATGTCTGCTGACTATGCCACAGGTTGAGGGGAGAGGCGATCTCAACACTCCCCCCGCAACAACATCAACACACACACACACACACACACACAAACGTTTGAGTGGGGCCAGAGGGCCCTGGCGCCAGGGGTGAACGCGATCCAACAGAGGACTGAGACAATCTAAAGAAAAAGCCCATTAGAATAAAGCAGCCCCTCGTTCTCCGCTCCAGATGACACTTTCTGTTTCTAAGAGGGCTGGCCACAGTGCACCCTCCATGATGGTCTGCGCTGCTCCATCTCTGGTCTGCGGGAACTACTCCTAGAATCCCGTAGGAGCGAAGTGTTCCGGGGAAAGTGTAGAATTTGATTTGGATTCTATGCCACAAAACTGCCTAGCCCCACACTGAAGCACTCCGTGGGCACTGATAAATGTTTGGCCAACGCGTAAAACTAAATGTGCCCTTGGGCTGGGCGCAGGGCCTCTTTCTGCATGTTCGTCAACTGTATTAACATCCACCTTTCCTCTGGATGGCCCTGGGAGGAGGCCCGCCATGAAGGCCTTCCTAAGCCGCCGGGCAGCACAAAGGTGATTTCACATCTTCCCAGCTGTTTAGGCCTAAGATGTGGACATCGAGCCTTCAACGTGGGTATTTTTCTCCTGGAATCTTAGTTTCTTCATTTGCAAAAAGTAGACAGGAACTTCTCCCCTGCGGGGTTGCAATGGGAATTGGAGAAAATATATTTCAAGTGCCTTGCGCGATGCCCGGCACCGAGGCACTTGGCGGCACTCAATATCTGGTATTGTTTGGCTATTATTACTACTTCTTGGGCTGATCATGCTCCAATGCTTCTCTCTTAACCCCTTGCTTTTTTTTTCTTTCGGCCCTCAGGGCGGCTGAGCCCCCCAGCCTGCACCCTCCGCAAACACAAGACGAACCGTAAGCCGCGGACGCCCTTCACCACCGCGCAGCTGCTGGCGCTGGAGCGCAAGTTCCGCCAGAAGCAGTACCTGTCCATCGCCGAGCGCGCGGAGTTCTCCAGCTCGCTCAGCCTCACTGAGACGCAGGTGAAGATATGGTTCCAGAACCGCCGCGCCAAGGCAAAGAGACTACAGAGGCAGAGCTGGAGAAGCTGAAGATGGCCGCCAAGCCCATGCTGCCACCGGCTGCCTTCGGCCTCTCCTTCCCTCTCGGCGGCCCCGCAGCTGTAGCGGCCGCGGCGGGTGCCTCGCTCTACGGTGCCTCTGGCCCCTTCCAGCGCGCCGCGCTGCCTGTGGCGCCCGTGGGACTCTACACGGCCCATGTGGGCTACAGCATGTACCACCTGACATAGAGGGTCCCAGGTCGCCCACCTGTGGGCCAGCCGATTCCTCCAGCCCTGGTGCTGTACCCCCGACGTGCTCCCCTGCTCGGCACCGCCAGCCGCCTTCCCTTTAACCCTCACACTGCTCCAGTTTCACCTCTTTGCTCCCTGAGTTCACTCTCCGAAGTCTGATCCCTGCCAAAAAGTGGCTGGAAGAGTCCCTTAGTACTCTTCTAGCATTTAGATCTACACTCTCGAGTTAAAGATGGGGAAACTGAGGGCAGAGAGGTTAACAGATTTATCTAAGGTCCCCAGCAGAATTGACAGTTGAACAGAGCTAGAGGCCATGTCTCCTGCATAGCTTTTCCCTGTCCTGACACCAGGCAAGAAAAGCGCAGAGAAATCGGTGTCTGACGATTTTGGAAATGAGAACAATCTCAAAAAAAAAAAAAAAAAAAAAAAAAAAAAAAAAAAAGAAAAGAGAAAAAAAAGACTAGCCAGCCAGGAAGATGAATCCTAGCTTCTTCCATTGGAAAATTTAAGACAAGTTCAACAACAAAACATTTGCTCTGGGGGGCAGGGAAAACACAGATGTGTTGCAAAGGTAGGTTGAAGGGACCTCTCTCTTACCAGTACCAGAAACACAATTGTAAAATTAAAAAAAAAAAAAAACTCTTTCTATTTAACAGTACATTTGTGTGGCTCTCAAACATCCCTTTGGAAGGGATTGTGTGTACTATGTAATATACTGTATATTTGAAATTTTATTATCATTTATATTATAGCTATATTTGTTAAATAAATTAATTTTAAGCTACAAAAA </a:t>
            </a:r>
            <a:endParaRPr lang="tr-TR" sz="1100" b="1" dirty="0">
              <a:latin typeface="Calibri" pitchFamily="34" charset="0"/>
            </a:endParaRPr>
          </a:p>
        </p:txBody>
      </p:sp>
      <p:grpSp>
        <p:nvGrpSpPr>
          <p:cNvPr id="2" name="8 Grup"/>
          <p:cNvGrpSpPr/>
          <p:nvPr/>
        </p:nvGrpSpPr>
        <p:grpSpPr>
          <a:xfrm>
            <a:off x="2195736" y="0"/>
            <a:ext cx="4080087" cy="3912096"/>
            <a:chOff x="2195736" y="0"/>
            <a:chExt cx="4080087" cy="3912096"/>
          </a:xfrm>
        </p:grpSpPr>
        <p:grpSp>
          <p:nvGrpSpPr>
            <p:cNvPr id="3" name="6 Grup"/>
            <p:cNvGrpSpPr/>
            <p:nvPr/>
          </p:nvGrpSpPr>
          <p:grpSpPr>
            <a:xfrm>
              <a:off x="3347864" y="0"/>
              <a:ext cx="2927959" cy="3912096"/>
              <a:chOff x="-387330" y="1038317"/>
              <a:chExt cx="2927959" cy="3912096"/>
            </a:xfrm>
          </p:grpSpPr>
          <p:pic>
            <p:nvPicPr>
              <p:cNvPr id="6" name="5 Resim" descr="gen.jpg"/>
              <p:cNvPicPr>
                <a:picLocks noChangeAspect="1"/>
              </p:cNvPicPr>
              <p:nvPr/>
            </p:nvPicPr>
            <p:blipFill>
              <a:blip r:embed="rId3" cstate="print"/>
              <a:srcRect l="44073" t="11699" r="47902" b="78286"/>
              <a:stretch>
                <a:fillRect/>
              </a:stretch>
            </p:blipFill>
            <p:spPr>
              <a:xfrm>
                <a:off x="-252536" y="1484784"/>
                <a:ext cx="1584176" cy="1584176"/>
              </a:xfrm>
              <a:prstGeom prst="ellipse">
                <a:avLst/>
              </a:prstGeom>
            </p:spPr>
          </p:pic>
          <p:pic>
            <p:nvPicPr>
              <p:cNvPr id="82948" name="Picture 4" descr="Büyüteç, Arama, Büyütme, Bul, Dedektif, Ipuçları"/>
              <p:cNvPicPr>
                <a:picLocks noChangeAspect="1" noChangeArrowheads="1"/>
              </p:cNvPicPr>
              <p:nvPr/>
            </p:nvPicPr>
            <p:blipFill>
              <a:blip r:embed="rId4" cstate="print"/>
              <a:srcRect/>
              <a:stretch>
                <a:fillRect/>
              </a:stretch>
            </p:blipFill>
            <p:spPr bwMode="auto">
              <a:xfrm rot="20567207">
                <a:off x="-387330" y="1038317"/>
                <a:ext cx="2927959" cy="3912096"/>
              </a:xfrm>
              <a:prstGeom prst="rect">
                <a:avLst/>
              </a:prstGeom>
              <a:noFill/>
            </p:spPr>
          </p:pic>
        </p:grpSp>
        <p:sp>
          <p:nvSpPr>
            <p:cNvPr id="8" name="3 Metin kutusu"/>
            <p:cNvSpPr txBox="1"/>
            <p:nvPr/>
          </p:nvSpPr>
          <p:spPr>
            <a:xfrm>
              <a:off x="2195736" y="2348880"/>
              <a:ext cx="2664296" cy="830997"/>
            </a:xfrm>
            <a:prstGeom prst="rect">
              <a:avLst/>
            </a:prstGeom>
            <a:solidFill>
              <a:schemeClr val="bg1"/>
            </a:solidFill>
            <a:ln w="50800">
              <a:solidFill>
                <a:schemeClr val="tx1"/>
              </a:solidFill>
            </a:ln>
          </p:spPr>
          <p:txBody>
            <a:bodyPr wrap="square" rtlCol="0" anchor="ctr">
              <a:spAutoFit/>
            </a:bodyPr>
            <a:lstStyle/>
            <a:p>
              <a:pPr algn="ctr">
                <a:lnSpc>
                  <a:spcPct val="200000"/>
                </a:lnSpc>
              </a:pPr>
              <a:r>
                <a:rPr lang="tr-TR" sz="2400" b="1" dirty="0" smtClean="0">
                  <a:latin typeface="Arial" pitchFamily="34" charset="0"/>
                  <a:cs typeface="Arial" pitchFamily="34" charset="0"/>
                </a:rPr>
                <a:t>MTHFR - </a:t>
              </a:r>
              <a:r>
                <a:rPr lang="tr-TR" sz="2400" b="1" dirty="0" smtClean="0">
                  <a:solidFill>
                    <a:srgbClr val="C00000"/>
                  </a:solidFill>
                  <a:latin typeface="Arial" pitchFamily="34" charset="0"/>
                  <a:cs typeface="Arial" pitchFamily="34" charset="0"/>
                </a:rPr>
                <a:t>C</a:t>
              </a:r>
              <a:r>
                <a:rPr lang="tr-TR" sz="2400" b="1" dirty="0" smtClean="0">
                  <a:latin typeface="Arial" pitchFamily="34" charset="0"/>
                  <a:cs typeface="Arial" pitchFamily="34" charset="0"/>
                </a:rPr>
                <a:t>677</a:t>
              </a:r>
              <a:r>
                <a:rPr lang="tr-TR" sz="2400" b="1" dirty="0" smtClean="0">
                  <a:solidFill>
                    <a:srgbClr val="C00000"/>
                  </a:solidFill>
                  <a:latin typeface="Arial" pitchFamily="34" charset="0"/>
                  <a:cs typeface="Arial" pitchFamily="34" charset="0"/>
                </a:rPr>
                <a:t>T</a:t>
              </a:r>
              <a:r>
                <a:rPr lang="tr-TR" sz="2400" b="1" dirty="0" smtClean="0">
                  <a:solidFill>
                    <a:schemeClr val="bg1"/>
                  </a:solidFill>
                  <a:latin typeface="Arial" pitchFamily="34" charset="0"/>
                  <a:cs typeface="Arial" pitchFamily="34" charset="0"/>
                </a:rPr>
                <a:t> </a:t>
              </a:r>
            </a:p>
          </p:txBody>
        </p:sp>
      </p:grpSp>
      <p:sp>
        <p:nvSpPr>
          <p:cNvPr id="9" name="8 Dikdörtgen"/>
          <p:cNvSpPr/>
          <p:nvPr/>
        </p:nvSpPr>
        <p:spPr>
          <a:xfrm>
            <a:off x="535753" y="5643578"/>
            <a:ext cx="7822461" cy="830997"/>
          </a:xfrm>
          <a:prstGeom prst="rect">
            <a:avLst/>
          </a:prstGeom>
          <a:solidFill>
            <a:schemeClr val="accent1"/>
          </a:solidFill>
        </p:spPr>
        <p:txBody>
          <a:bodyPr wrap="square">
            <a:spAutoFit/>
          </a:bodyPr>
          <a:lstStyle/>
          <a:p>
            <a:pPr eaLnBrk="1" hangingPunct="1"/>
            <a:r>
              <a:rPr lang="tr-TR" sz="1600" b="1" dirty="0" err="1" smtClean="0">
                <a:solidFill>
                  <a:schemeClr val="bg1"/>
                </a:solidFill>
              </a:rPr>
              <a:t>Hardy</a:t>
            </a:r>
            <a:r>
              <a:rPr lang="tr-TR" sz="1600" b="1" dirty="0" smtClean="0">
                <a:solidFill>
                  <a:schemeClr val="bg1"/>
                </a:solidFill>
              </a:rPr>
              <a:t> </a:t>
            </a:r>
            <a:r>
              <a:rPr lang="tr-TR" sz="1600" b="1" dirty="0" err="1" smtClean="0">
                <a:solidFill>
                  <a:schemeClr val="bg1"/>
                </a:solidFill>
              </a:rPr>
              <a:t>Weinberg’e</a:t>
            </a:r>
            <a:r>
              <a:rPr lang="tr-TR" sz="1600" b="1" dirty="0" smtClean="0">
                <a:solidFill>
                  <a:schemeClr val="bg1"/>
                </a:solidFill>
              </a:rPr>
              <a:t> göre bu gende hep aynı </a:t>
            </a:r>
            <a:r>
              <a:rPr lang="tr-TR" sz="1600" b="1" dirty="0" err="1" smtClean="0">
                <a:solidFill>
                  <a:schemeClr val="bg1"/>
                </a:solidFill>
              </a:rPr>
              <a:t>sayısa</a:t>
            </a:r>
            <a:r>
              <a:rPr lang="tr-TR" sz="1600" b="1" dirty="0" smtClean="0">
                <a:solidFill>
                  <a:schemeClr val="bg1"/>
                </a:solidFill>
              </a:rPr>
              <a:t> </a:t>
            </a:r>
            <a:r>
              <a:rPr lang="tr-TR" sz="1600" b="1" dirty="0" err="1" smtClean="0">
                <a:solidFill>
                  <a:schemeClr val="bg1"/>
                </a:solidFill>
              </a:rPr>
              <a:t>nükeotid</a:t>
            </a:r>
            <a:r>
              <a:rPr lang="tr-TR" sz="1600" b="1" dirty="0" smtClean="0">
                <a:solidFill>
                  <a:schemeClr val="bg1"/>
                </a:solidFill>
              </a:rPr>
              <a:t> çiftleri olmalıdır! </a:t>
            </a:r>
          </a:p>
          <a:p>
            <a:pPr eaLnBrk="1" hangingPunct="1"/>
            <a:r>
              <a:rPr lang="tr-TR" sz="1600" b="1" dirty="0" smtClean="0">
                <a:solidFill>
                  <a:srgbClr val="C00000"/>
                </a:solidFill>
                <a:sym typeface="Wingdings"/>
              </a:rPr>
              <a:t> </a:t>
            </a:r>
            <a:r>
              <a:rPr lang="tr-TR" sz="1600" b="1" dirty="0" smtClean="0">
                <a:solidFill>
                  <a:schemeClr val="bg1"/>
                </a:solidFill>
              </a:rPr>
              <a:t>Ancak analizlerimiz sonucunda 677. nükleotid olan </a:t>
            </a:r>
            <a:r>
              <a:rPr lang="tr-TR" sz="1600" b="1" dirty="0" err="1" smtClean="0">
                <a:solidFill>
                  <a:schemeClr val="bg1"/>
                </a:solidFill>
              </a:rPr>
              <a:t>SİTOZİN’in</a:t>
            </a:r>
            <a:r>
              <a:rPr lang="tr-TR" sz="1600" b="1" dirty="0" smtClean="0">
                <a:solidFill>
                  <a:schemeClr val="bg1"/>
                </a:solidFill>
              </a:rPr>
              <a:t> dudak damak yarıklı bireylerde sıklıkla TİMİN ile yer değiştirdiğini tespit ettik…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0" y="0"/>
            <a:ext cx="9144000" cy="438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pic>
        <p:nvPicPr>
          <p:cNvPr id="5" name="Picture 2" descr="http://www.sandiegosduilawyer.com/images/blood-test.jpg"/>
          <p:cNvPicPr>
            <a:picLocks noChangeAspect="1" noChangeArrowheads="1"/>
          </p:cNvPicPr>
          <p:nvPr/>
        </p:nvPicPr>
        <p:blipFill>
          <a:blip r:embed="rId3" cstate="print"/>
          <a:srcRect/>
          <a:stretch>
            <a:fillRect/>
          </a:stretch>
        </p:blipFill>
        <p:spPr bwMode="auto">
          <a:xfrm>
            <a:off x="6530798" y="980728"/>
            <a:ext cx="1497586" cy="1600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10 Dikdörtgen"/>
          <p:cNvSpPr/>
          <p:nvPr/>
        </p:nvSpPr>
        <p:spPr>
          <a:xfrm>
            <a:off x="179512" y="908720"/>
            <a:ext cx="5867400" cy="1131848"/>
          </a:xfrm>
          <a:prstGeom prst="rect">
            <a:avLst/>
          </a:prstGeom>
        </p:spPr>
        <p:txBody>
          <a:bodyPr wrap="square">
            <a:spAutoFit/>
          </a:bodyPr>
          <a:lstStyle/>
          <a:p>
            <a:pPr>
              <a:lnSpc>
                <a:spcPct val="150000"/>
              </a:lnSpc>
              <a:buClr>
                <a:srgbClr val="C00000"/>
              </a:buClr>
              <a:buSzPct val="110000"/>
            </a:pPr>
            <a:r>
              <a:rPr lang="tr-TR" sz="2400" b="1" dirty="0" err="1">
                <a:solidFill>
                  <a:srgbClr val="002060"/>
                </a:solidFill>
                <a:latin typeface="Arial" panose="020B0604020202020204" pitchFamily="34" charset="0"/>
                <a:cs typeface="Arial" panose="020B0604020202020204" pitchFamily="34" charset="0"/>
              </a:rPr>
              <a:t>Periferal</a:t>
            </a:r>
            <a:r>
              <a:rPr lang="tr-TR" sz="2400" b="1" dirty="0">
                <a:solidFill>
                  <a:srgbClr val="002060"/>
                </a:solidFill>
                <a:latin typeface="Arial" panose="020B0604020202020204" pitchFamily="34" charset="0"/>
                <a:cs typeface="Arial" panose="020B0604020202020204" pitchFamily="34" charset="0"/>
              </a:rPr>
              <a:t> kan örnekleri 10 cc; </a:t>
            </a:r>
            <a:r>
              <a:rPr lang="tr-TR" sz="2400" b="1" dirty="0" err="1">
                <a:solidFill>
                  <a:srgbClr val="002060"/>
                </a:solidFill>
                <a:latin typeface="Arial" panose="020B0604020202020204" pitchFamily="34" charset="0"/>
                <a:cs typeface="Arial" panose="020B0604020202020204" pitchFamily="34" charset="0"/>
              </a:rPr>
              <a:t>EDTA’lı</a:t>
            </a:r>
            <a:r>
              <a:rPr lang="tr-TR" sz="2400" b="1" dirty="0">
                <a:solidFill>
                  <a:srgbClr val="002060"/>
                </a:solidFill>
                <a:latin typeface="Arial" panose="020B0604020202020204" pitchFamily="34" charset="0"/>
                <a:cs typeface="Arial" panose="020B0604020202020204" pitchFamily="34" charset="0"/>
              </a:rPr>
              <a:t> tüp’lerde muhafaza </a:t>
            </a:r>
            <a:r>
              <a:rPr lang="tr-TR" sz="2400" b="1" dirty="0" smtClean="0">
                <a:solidFill>
                  <a:srgbClr val="002060"/>
                </a:solidFill>
                <a:latin typeface="Arial" panose="020B0604020202020204" pitchFamily="34" charset="0"/>
                <a:cs typeface="Arial" panose="020B0604020202020204" pitchFamily="34" charset="0"/>
              </a:rPr>
              <a:t>edilmiştir.</a:t>
            </a:r>
            <a:endParaRPr lang="tr-TR" sz="2400" b="1" dirty="0">
              <a:solidFill>
                <a:srgbClr val="002060"/>
              </a:solidFill>
              <a:latin typeface="Arial" panose="020B0604020202020204" pitchFamily="34" charset="0"/>
              <a:cs typeface="Arial" panose="020B0604020202020204" pitchFamily="34" charset="0"/>
            </a:endParaRPr>
          </a:p>
        </p:txBody>
      </p:sp>
      <p:sp>
        <p:nvSpPr>
          <p:cNvPr id="7" name="11 Dikdörtgen"/>
          <p:cNvSpPr/>
          <p:nvPr/>
        </p:nvSpPr>
        <p:spPr>
          <a:xfrm>
            <a:off x="4211960" y="2996952"/>
            <a:ext cx="4283968" cy="769441"/>
          </a:xfrm>
          <a:prstGeom prst="rect">
            <a:avLst/>
          </a:prstGeom>
        </p:spPr>
        <p:txBody>
          <a:bodyPr wrap="square">
            <a:spAutoFit/>
          </a:bodyPr>
          <a:lstStyle/>
          <a:p>
            <a:pPr algn="ctr"/>
            <a:r>
              <a:rPr lang="tr-TR" sz="2400" b="1" dirty="0" smtClean="0">
                <a:solidFill>
                  <a:srgbClr val="C00000"/>
                </a:solidFill>
                <a:latin typeface="Arial" pitchFamily="34" charset="0"/>
                <a:cs typeface="Arial" pitchFamily="34" charset="0"/>
              </a:rPr>
              <a:t>PCR</a:t>
            </a:r>
            <a:r>
              <a:rPr lang="tr-TR" sz="2400" b="1" dirty="0" smtClean="0">
                <a:solidFill>
                  <a:srgbClr val="002060"/>
                </a:solidFill>
                <a:latin typeface="Arial" pitchFamily="34" charset="0"/>
                <a:cs typeface="Arial" pitchFamily="34" charset="0"/>
              </a:rPr>
              <a:t> </a:t>
            </a:r>
          </a:p>
          <a:p>
            <a:pPr algn="ctr"/>
            <a:r>
              <a:rPr lang="tr-TR" sz="2000" b="1" dirty="0" smtClean="0">
                <a:solidFill>
                  <a:srgbClr val="002060"/>
                </a:solidFill>
                <a:latin typeface="Arial" pitchFamily="34" charset="0"/>
                <a:cs typeface="Arial" pitchFamily="34" charset="0"/>
              </a:rPr>
              <a:t>(</a:t>
            </a:r>
            <a:r>
              <a:rPr lang="tr-TR" sz="2000" b="1" i="1" dirty="0" err="1" smtClean="0">
                <a:solidFill>
                  <a:srgbClr val="002060"/>
                </a:solidFill>
                <a:latin typeface="Arial" pitchFamily="34" charset="0"/>
                <a:cs typeface="Arial" pitchFamily="34" charset="0"/>
              </a:rPr>
              <a:t>Polimeraz</a:t>
            </a:r>
            <a:r>
              <a:rPr lang="tr-TR" sz="2000" b="1" i="1" dirty="0" smtClean="0">
                <a:solidFill>
                  <a:srgbClr val="002060"/>
                </a:solidFill>
                <a:latin typeface="Arial" pitchFamily="34" charset="0"/>
                <a:cs typeface="Arial" pitchFamily="34" charset="0"/>
              </a:rPr>
              <a:t> zincir reaksiyonu</a:t>
            </a:r>
            <a:r>
              <a:rPr lang="tr-TR" sz="2000" b="1" dirty="0" smtClean="0">
                <a:solidFill>
                  <a:srgbClr val="002060"/>
                </a:solidFill>
                <a:latin typeface="Arial" pitchFamily="34" charset="0"/>
                <a:cs typeface="Arial" pitchFamily="34" charset="0"/>
              </a:rPr>
              <a:t>)</a:t>
            </a:r>
            <a:endParaRPr lang="en-US" sz="2000" b="1" dirty="0">
              <a:solidFill>
                <a:srgbClr val="002060"/>
              </a:solidFill>
              <a:latin typeface="Arial" pitchFamily="34" charset="0"/>
              <a:cs typeface="Arial" pitchFamily="34" charset="0"/>
            </a:endParaRPr>
          </a:p>
        </p:txBody>
      </p:sp>
      <p:sp>
        <p:nvSpPr>
          <p:cNvPr id="10" name="Başlık 1"/>
          <p:cNvSpPr txBox="1">
            <a:spLocks/>
          </p:cNvSpPr>
          <p:nvPr/>
        </p:nvSpPr>
        <p:spPr>
          <a:xfrm>
            <a:off x="14808" y="38658"/>
            <a:ext cx="5637312" cy="36083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b="1" dirty="0" smtClean="0">
                <a:solidFill>
                  <a:schemeClr val="bg1"/>
                </a:solidFill>
                <a:latin typeface="Arial" panose="020B0604020202020204" pitchFamily="34" charset="0"/>
                <a:cs typeface="Arial" panose="020B0604020202020204" pitchFamily="34" charset="0"/>
              </a:rPr>
              <a:t>GENETİK ARAŞTIRMA</a:t>
            </a:r>
            <a:endParaRPr lang="en-US" sz="2000" b="1" dirty="0">
              <a:solidFill>
                <a:schemeClr val="bg1"/>
              </a:solidFill>
              <a:latin typeface="Arial" panose="020B0604020202020204" pitchFamily="34" charset="0"/>
              <a:cs typeface="Arial" panose="020B0604020202020204" pitchFamily="34" charset="0"/>
            </a:endParaRPr>
          </a:p>
        </p:txBody>
      </p:sp>
      <p:pic>
        <p:nvPicPr>
          <p:cNvPr id="41990" name="Picture 6" descr="http://www.qiagen.com/products/catalog/automated-solutions/sample-prep/qiaamp-cador-pathogen-mini-kit~/media/NextQ/Image%20Library/S/26/73/S_2673_AT_QA_s/1_8.ashx?la=en"/>
          <p:cNvPicPr>
            <a:picLocks noChangeAspect="1" noChangeArrowheads="1"/>
          </p:cNvPicPr>
          <p:nvPr/>
        </p:nvPicPr>
        <p:blipFill>
          <a:blip r:embed="rId4" cstate="print"/>
          <a:srcRect l="3922" t="11772" b="11710"/>
          <a:stretch>
            <a:fillRect/>
          </a:stretch>
        </p:blipFill>
        <p:spPr bwMode="auto">
          <a:xfrm>
            <a:off x="445388" y="4149080"/>
            <a:ext cx="4342636" cy="2304256"/>
          </a:xfrm>
          <a:prstGeom prst="rect">
            <a:avLst/>
          </a:prstGeom>
          <a:noFill/>
        </p:spPr>
      </p:pic>
      <p:sp>
        <p:nvSpPr>
          <p:cNvPr id="13" name="12 Dikdörtgen"/>
          <p:cNvSpPr/>
          <p:nvPr/>
        </p:nvSpPr>
        <p:spPr>
          <a:xfrm>
            <a:off x="4788024" y="6165304"/>
            <a:ext cx="2855269" cy="369332"/>
          </a:xfrm>
          <a:prstGeom prst="rect">
            <a:avLst/>
          </a:prstGeom>
        </p:spPr>
        <p:txBody>
          <a:bodyPr wrap="none">
            <a:spAutoFit/>
          </a:bodyPr>
          <a:lstStyle/>
          <a:p>
            <a:r>
              <a:rPr lang="tr-TR" i="1" dirty="0" err="1" smtClean="0"/>
              <a:t>QIAamp</a:t>
            </a:r>
            <a:r>
              <a:rPr lang="tr-TR" i="1" dirty="0" smtClean="0"/>
              <a:t> DNA </a:t>
            </a:r>
            <a:r>
              <a:rPr lang="tr-TR" i="1" dirty="0" err="1" smtClean="0"/>
              <a:t>Blood</a:t>
            </a:r>
            <a:r>
              <a:rPr lang="tr-TR" i="1" dirty="0" smtClean="0"/>
              <a:t> Mini Kit </a:t>
            </a:r>
            <a:endParaRPr lang="tr-TR" i="1" dirty="0"/>
          </a:p>
        </p:txBody>
      </p:sp>
      <p:pic>
        <p:nvPicPr>
          <p:cNvPr id="41992" name="Picture 8" descr="https://encrypted-tbn1.gstatic.com/images?q=tbn:ANd9GcTZrohsmkYQFGaW_1sBQPYaeFIJ546mAgs6q_lwfEjGGbam0lSHTA"/>
          <p:cNvPicPr>
            <a:picLocks noChangeAspect="1" noChangeArrowheads="1"/>
          </p:cNvPicPr>
          <p:nvPr/>
        </p:nvPicPr>
        <p:blipFill>
          <a:blip r:embed="rId5" cstate="print"/>
          <a:srcRect/>
          <a:stretch>
            <a:fillRect/>
          </a:stretch>
        </p:blipFill>
        <p:spPr bwMode="auto">
          <a:xfrm>
            <a:off x="7812360" y="5733256"/>
            <a:ext cx="1187624" cy="998574"/>
          </a:xfrm>
          <a:prstGeom prst="rect">
            <a:avLst/>
          </a:prstGeom>
          <a:noFill/>
        </p:spPr>
      </p:pic>
      <p:pic>
        <p:nvPicPr>
          <p:cNvPr id="41994" name="Picture 10" descr="http://evrimianlamak.org/evrimwiki/images/2/23/Pcr.gif"/>
          <p:cNvPicPr>
            <a:picLocks noChangeAspect="1" noChangeArrowheads="1"/>
          </p:cNvPicPr>
          <p:nvPr/>
        </p:nvPicPr>
        <p:blipFill>
          <a:blip r:embed="rId6" cstate="print"/>
          <a:srcRect/>
          <a:stretch>
            <a:fillRect/>
          </a:stretch>
        </p:blipFill>
        <p:spPr bwMode="auto">
          <a:xfrm>
            <a:off x="539552" y="2805112"/>
            <a:ext cx="3609975" cy="1247775"/>
          </a:xfrm>
          <a:prstGeom prst="rect">
            <a:avLst/>
          </a:prstGeom>
          <a:noFill/>
        </p:spPr>
      </p:pic>
    </p:spTree>
    <p:extLst>
      <p:ext uri="{BB962C8B-B14F-4D97-AF65-F5344CB8AC3E}">
        <p14:creationId xmlns:p14="http://schemas.microsoft.com/office/powerpoint/2010/main" val="240049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etin kutusu"/>
          <p:cNvSpPr txBox="1">
            <a:spLocks noChangeArrowheads="1"/>
          </p:cNvSpPr>
          <p:nvPr/>
        </p:nvSpPr>
        <p:spPr bwMode="auto">
          <a:xfrm>
            <a:off x="1258888" y="476250"/>
            <a:ext cx="6661150" cy="646113"/>
          </a:xfrm>
          <a:prstGeom prst="rect">
            <a:avLst/>
          </a:prstGeom>
          <a:noFill/>
          <a:ln w="9525">
            <a:noFill/>
            <a:miter lim="800000"/>
            <a:headEnd/>
            <a:tailEnd/>
          </a:ln>
        </p:spPr>
        <p:txBody>
          <a:bodyPr wrap="none">
            <a:spAutoFit/>
          </a:bodyPr>
          <a:lstStyle/>
          <a:p>
            <a:r>
              <a:rPr lang="tr-TR" sz="3600" b="1">
                <a:solidFill>
                  <a:srgbClr val="C00000"/>
                </a:solidFill>
                <a:latin typeface="Calibri" pitchFamily="34" charset="0"/>
              </a:rPr>
              <a:t>MALOKLÜZYONLARIN ETİYOLOJİSİ</a:t>
            </a:r>
          </a:p>
        </p:txBody>
      </p:sp>
      <p:sp>
        <p:nvSpPr>
          <p:cNvPr id="4099" name="2 Metin kutusu"/>
          <p:cNvSpPr txBox="1">
            <a:spLocks noChangeArrowheads="1"/>
          </p:cNvSpPr>
          <p:nvPr/>
        </p:nvSpPr>
        <p:spPr bwMode="auto">
          <a:xfrm>
            <a:off x="971550" y="1792288"/>
            <a:ext cx="2935288" cy="523875"/>
          </a:xfrm>
          <a:prstGeom prst="rect">
            <a:avLst/>
          </a:prstGeom>
          <a:noFill/>
          <a:ln w="9525">
            <a:noFill/>
            <a:miter lim="800000"/>
            <a:headEnd/>
            <a:tailEnd/>
          </a:ln>
        </p:spPr>
        <p:txBody>
          <a:bodyPr wrap="none">
            <a:spAutoFit/>
          </a:bodyPr>
          <a:lstStyle/>
          <a:p>
            <a:r>
              <a:rPr lang="tr-TR" sz="2800" b="1">
                <a:solidFill>
                  <a:srgbClr val="303090"/>
                </a:solidFill>
                <a:latin typeface="Calibri" pitchFamily="34" charset="0"/>
              </a:rPr>
              <a:t>GENEL FAKTÖRLER</a:t>
            </a:r>
          </a:p>
        </p:txBody>
      </p:sp>
      <p:sp>
        <p:nvSpPr>
          <p:cNvPr id="4100" name="3 Metin kutusu"/>
          <p:cNvSpPr txBox="1">
            <a:spLocks noChangeArrowheads="1"/>
          </p:cNvSpPr>
          <p:nvPr/>
        </p:nvSpPr>
        <p:spPr bwMode="auto">
          <a:xfrm>
            <a:off x="719138" y="2970213"/>
            <a:ext cx="3205162" cy="400050"/>
          </a:xfrm>
          <a:prstGeom prst="rect">
            <a:avLst/>
          </a:prstGeom>
          <a:noFill/>
          <a:ln w="9525">
            <a:noFill/>
            <a:miter lim="800000"/>
            <a:headEnd/>
            <a:tailEnd/>
          </a:ln>
        </p:spPr>
        <p:txBody>
          <a:bodyPr wrap="none">
            <a:spAutoFit/>
          </a:bodyPr>
          <a:lstStyle/>
          <a:p>
            <a:r>
              <a:rPr lang="tr-TR" sz="2000" b="1" dirty="0">
                <a:latin typeface="Calibri" pitchFamily="34" charset="0"/>
              </a:rPr>
              <a:t>2. DOĞUMSAL ANOMALİLER</a:t>
            </a:r>
          </a:p>
        </p:txBody>
      </p:sp>
      <p:sp>
        <p:nvSpPr>
          <p:cNvPr id="4101" name="4 Metin kutusu"/>
          <p:cNvSpPr txBox="1">
            <a:spLocks noChangeArrowheads="1"/>
          </p:cNvSpPr>
          <p:nvPr/>
        </p:nvSpPr>
        <p:spPr bwMode="auto">
          <a:xfrm>
            <a:off x="733425" y="2487613"/>
            <a:ext cx="1359668" cy="400110"/>
          </a:xfrm>
          <a:prstGeom prst="rect">
            <a:avLst/>
          </a:prstGeom>
          <a:noFill/>
          <a:ln w="9525">
            <a:noFill/>
            <a:miter lim="800000"/>
            <a:headEnd/>
            <a:tailEnd/>
          </a:ln>
        </p:spPr>
        <p:txBody>
          <a:bodyPr wrap="none">
            <a:spAutoFit/>
          </a:bodyPr>
          <a:lstStyle/>
          <a:p>
            <a:r>
              <a:rPr lang="tr-TR" sz="2000" b="1" dirty="0">
                <a:latin typeface="Calibri" pitchFamily="34" charset="0"/>
              </a:rPr>
              <a:t>1. </a:t>
            </a:r>
            <a:r>
              <a:rPr lang="tr-TR" sz="2000" b="1" dirty="0" smtClean="0">
                <a:latin typeface="Calibri" pitchFamily="34" charset="0"/>
              </a:rPr>
              <a:t>GENETİK</a:t>
            </a:r>
            <a:endParaRPr lang="tr-TR" sz="2000" b="1" dirty="0">
              <a:latin typeface="Calibri" pitchFamily="34" charset="0"/>
            </a:endParaRPr>
          </a:p>
        </p:txBody>
      </p:sp>
      <p:sp>
        <p:nvSpPr>
          <p:cNvPr id="4102" name="5 Metin kutusu"/>
          <p:cNvSpPr txBox="1">
            <a:spLocks noChangeArrowheads="1"/>
          </p:cNvSpPr>
          <p:nvPr/>
        </p:nvSpPr>
        <p:spPr bwMode="auto">
          <a:xfrm>
            <a:off x="733425" y="3517900"/>
            <a:ext cx="2598738" cy="400050"/>
          </a:xfrm>
          <a:prstGeom prst="rect">
            <a:avLst/>
          </a:prstGeom>
          <a:noFill/>
          <a:ln w="9525">
            <a:noFill/>
            <a:miter lim="800000"/>
            <a:headEnd/>
            <a:tailEnd/>
          </a:ln>
        </p:spPr>
        <p:txBody>
          <a:bodyPr wrap="none">
            <a:spAutoFit/>
          </a:bodyPr>
          <a:lstStyle/>
          <a:p>
            <a:r>
              <a:rPr lang="tr-TR" sz="2000" b="1">
                <a:latin typeface="Calibri" pitchFamily="34" charset="0"/>
              </a:rPr>
              <a:t>3. ÇEVRESEL ETKENLER</a:t>
            </a:r>
          </a:p>
        </p:txBody>
      </p:sp>
      <p:sp>
        <p:nvSpPr>
          <p:cNvPr id="4103" name="6 Metin kutusu"/>
          <p:cNvSpPr txBox="1">
            <a:spLocks noChangeArrowheads="1"/>
          </p:cNvSpPr>
          <p:nvPr/>
        </p:nvSpPr>
        <p:spPr bwMode="auto">
          <a:xfrm>
            <a:off x="733425" y="4005263"/>
            <a:ext cx="3173413" cy="400050"/>
          </a:xfrm>
          <a:prstGeom prst="rect">
            <a:avLst/>
          </a:prstGeom>
          <a:noFill/>
          <a:ln w="9525">
            <a:noFill/>
            <a:miter lim="800000"/>
            <a:headEnd/>
            <a:tailEnd/>
          </a:ln>
        </p:spPr>
        <p:txBody>
          <a:bodyPr wrap="none">
            <a:spAutoFit/>
          </a:bodyPr>
          <a:lstStyle/>
          <a:p>
            <a:r>
              <a:rPr lang="tr-TR" sz="2000" b="1" dirty="0">
                <a:latin typeface="Calibri" pitchFamily="34" charset="0"/>
              </a:rPr>
              <a:t>4. METABOLİK HASTALIKLAR</a:t>
            </a:r>
          </a:p>
        </p:txBody>
      </p:sp>
      <p:sp>
        <p:nvSpPr>
          <p:cNvPr id="4104" name="7 Metin kutusu"/>
          <p:cNvSpPr txBox="1">
            <a:spLocks noChangeArrowheads="1"/>
          </p:cNvSpPr>
          <p:nvPr/>
        </p:nvSpPr>
        <p:spPr bwMode="auto">
          <a:xfrm>
            <a:off x="733425" y="4518025"/>
            <a:ext cx="1581150" cy="400050"/>
          </a:xfrm>
          <a:prstGeom prst="rect">
            <a:avLst/>
          </a:prstGeom>
          <a:noFill/>
          <a:ln w="9525">
            <a:noFill/>
            <a:miter lim="800000"/>
            <a:headEnd/>
            <a:tailEnd/>
          </a:ln>
        </p:spPr>
        <p:txBody>
          <a:bodyPr wrap="none">
            <a:spAutoFit/>
          </a:bodyPr>
          <a:lstStyle/>
          <a:p>
            <a:r>
              <a:rPr lang="tr-TR" sz="2000" b="1">
                <a:latin typeface="Calibri" pitchFamily="34" charset="0"/>
              </a:rPr>
              <a:t>5. BESLENME</a:t>
            </a:r>
          </a:p>
        </p:txBody>
      </p:sp>
      <p:sp>
        <p:nvSpPr>
          <p:cNvPr id="4105" name="8 Metin kutusu"/>
          <p:cNvSpPr txBox="1">
            <a:spLocks noChangeArrowheads="1"/>
          </p:cNvSpPr>
          <p:nvPr/>
        </p:nvSpPr>
        <p:spPr bwMode="auto">
          <a:xfrm>
            <a:off x="736600" y="5022850"/>
            <a:ext cx="3021013" cy="708025"/>
          </a:xfrm>
          <a:prstGeom prst="rect">
            <a:avLst/>
          </a:prstGeom>
          <a:noFill/>
          <a:ln w="9525">
            <a:noFill/>
            <a:miter lim="800000"/>
            <a:headEnd/>
            <a:tailEnd/>
          </a:ln>
        </p:spPr>
        <p:txBody>
          <a:bodyPr>
            <a:spAutoFit/>
          </a:bodyPr>
          <a:lstStyle/>
          <a:p>
            <a:r>
              <a:rPr lang="tr-TR" sz="2000" b="1" dirty="0">
                <a:latin typeface="Calibri" pitchFamily="34" charset="0"/>
              </a:rPr>
              <a:t>6. ANORMAL BASINÇ   	ALIŞKANLIKLARI</a:t>
            </a:r>
          </a:p>
        </p:txBody>
      </p:sp>
      <p:sp>
        <p:nvSpPr>
          <p:cNvPr id="4106" name="10 Metin kutusu"/>
          <p:cNvSpPr txBox="1">
            <a:spLocks noChangeArrowheads="1"/>
          </p:cNvSpPr>
          <p:nvPr/>
        </p:nvSpPr>
        <p:spPr bwMode="auto">
          <a:xfrm>
            <a:off x="4932363" y="1808163"/>
            <a:ext cx="2922587" cy="523875"/>
          </a:xfrm>
          <a:prstGeom prst="rect">
            <a:avLst/>
          </a:prstGeom>
          <a:noFill/>
          <a:ln w="9525">
            <a:noFill/>
            <a:miter lim="800000"/>
            <a:headEnd/>
            <a:tailEnd/>
          </a:ln>
        </p:spPr>
        <p:txBody>
          <a:bodyPr wrap="none">
            <a:spAutoFit/>
          </a:bodyPr>
          <a:lstStyle/>
          <a:p>
            <a:r>
              <a:rPr lang="tr-TR" sz="2800" b="1">
                <a:solidFill>
                  <a:srgbClr val="303090"/>
                </a:solidFill>
                <a:latin typeface="Calibri" pitchFamily="34" charset="0"/>
              </a:rPr>
              <a:t>LOKAL FAKTÖRLER</a:t>
            </a:r>
          </a:p>
        </p:txBody>
      </p:sp>
      <p:sp>
        <p:nvSpPr>
          <p:cNvPr id="12" name="11 Aşağı Ok"/>
          <p:cNvSpPr/>
          <p:nvPr/>
        </p:nvSpPr>
        <p:spPr>
          <a:xfrm>
            <a:off x="2195513" y="1196975"/>
            <a:ext cx="360362"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 name="12 Aşağı Ok"/>
          <p:cNvSpPr/>
          <p:nvPr/>
        </p:nvSpPr>
        <p:spPr>
          <a:xfrm>
            <a:off x="6227763" y="1196975"/>
            <a:ext cx="360362"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109" name="4 Metin kutusu"/>
          <p:cNvSpPr txBox="1">
            <a:spLocks noChangeArrowheads="1"/>
          </p:cNvSpPr>
          <p:nvPr/>
        </p:nvSpPr>
        <p:spPr bwMode="auto">
          <a:xfrm>
            <a:off x="4424363" y="2492375"/>
            <a:ext cx="4251325" cy="4094163"/>
          </a:xfrm>
          <a:prstGeom prst="rect">
            <a:avLst/>
          </a:prstGeom>
          <a:noFill/>
          <a:ln w="9525">
            <a:noFill/>
            <a:miter lim="800000"/>
            <a:headEnd/>
            <a:tailEnd/>
          </a:ln>
        </p:spPr>
        <p:txBody>
          <a:bodyPr wrap="none">
            <a:spAutoFit/>
          </a:bodyPr>
          <a:lstStyle/>
          <a:p>
            <a:pPr marL="457200" indent="-457200">
              <a:buFontTx/>
              <a:buAutoNum type="arabicPeriod"/>
            </a:pPr>
            <a:r>
              <a:rPr lang="tr-TR" sz="2000" b="1">
                <a:latin typeface="Calibri" pitchFamily="34" charset="0"/>
              </a:rPr>
              <a:t>DİŞ SAYI ANOMALİLERİ</a:t>
            </a:r>
          </a:p>
          <a:p>
            <a:pPr marL="457200" indent="-457200">
              <a:buFontTx/>
              <a:buAutoNum type="arabicPeriod"/>
            </a:pPr>
            <a:r>
              <a:rPr lang="tr-TR" sz="2000" b="1">
                <a:latin typeface="Calibri" pitchFamily="34" charset="0"/>
              </a:rPr>
              <a:t>DİŞ ŞEKİL ANOMALİLERİ</a:t>
            </a:r>
          </a:p>
          <a:p>
            <a:pPr marL="457200" indent="-457200">
              <a:buFontTx/>
              <a:buAutoNum type="arabicPeriod"/>
            </a:pPr>
            <a:r>
              <a:rPr lang="tr-TR" sz="2000" b="1">
                <a:latin typeface="Calibri" pitchFamily="34" charset="0"/>
              </a:rPr>
              <a:t>DİŞ BOYUT ANOMALİLERİ</a:t>
            </a:r>
          </a:p>
          <a:p>
            <a:pPr marL="457200" indent="-457200">
              <a:buFontTx/>
              <a:buAutoNum type="arabicPeriod"/>
            </a:pPr>
            <a:r>
              <a:rPr lang="tr-TR" sz="2000" b="1">
                <a:latin typeface="Calibri" pitchFamily="34" charset="0"/>
              </a:rPr>
              <a:t>KONUM ANOMALİLERİ</a:t>
            </a:r>
          </a:p>
          <a:p>
            <a:pPr marL="457200" indent="-457200">
              <a:buFontTx/>
              <a:buAutoNum type="arabicPeriod"/>
            </a:pPr>
            <a:r>
              <a:rPr lang="tr-TR" sz="2000" b="1">
                <a:latin typeface="Calibri" pitchFamily="34" charset="0"/>
              </a:rPr>
              <a:t>ANORMAL FRENİLUM</a:t>
            </a:r>
          </a:p>
          <a:p>
            <a:pPr marL="457200" indent="-457200">
              <a:buFontTx/>
              <a:buAutoNum type="arabicPeriod"/>
            </a:pPr>
            <a:r>
              <a:rPr lang="tr-TR" sz="2000" b="1">
                <a:latin typeface="Calibri" pitchFamily="34" charset="0"/>
              </a:rPr>
              <a:t>ERKEN SÜT DİŞİ KAYBI</a:t>
            </a:r>
          </a:p>
          <a:p>
            <a:pPr marL="457200" indent="-457200">
              <a:buFontTx/>
              <a:buAutoNum type="arabicPeriod"/>
            </a:pPr>
            <a:r>
              <a:rPr lang="tr-TR" sz="2000" b="1">
                <a:latin typeface="Calibri" pitchFamily="34" charset="0"/>
              </a:rPr>
              <a:t>SÜT DİŞİ RETANSİYONU</a:t>
            </a:r>
          </a:p>
          <a:p>
            <a:pPr marL="457200" indent="-457200">
              <a:buFontTx/>
              <a:buAutoNum type="arabicPeriod"/>
            </a:pPr>
            <a:r>
              <a:rPr lang="tr-TR" sz="2000" b="1">
                <a:latin typeface="Calibri" pitchFamily="34" charset="0"/>
              </a:rPr>
              <a:t>DAİMİ DİŞ SÜRMESİNDE GECİKME</a:t>
            </a:r>
          </a:p>
          <a:p>
            <a:pPr marL="457200" indent="-457200">
              <a:buFontTx/>
              <a:buAutoNum type="arabicPeriod"/>
            </a:pPr>
            <a:r>
              <a:rPr lang="tr-TR" sz="2000" b="1">
                <a:latin typeface="Calibri" pitchFamily="34" charset="0"/>
              </a:rPr>
              <a:t>EKTOPİK ERÜPSİYON</a:t>
            </a:r>
          </a:p>
          <a:p>
            <a:pPr marL="457200" indent="-457200">
              <a:buFontTx/>
              <a:buAutoNum type="arabicPeriod"/>
            </a:pPr>
            <a:r>
              <a:rPr lang="tr-TR" sz="2000" b="1">
                <a:latin typeface="Calibri" pitchFamily="34" charset="0"/>
              </a:rPr>
              <a:t>ANKİLOZ</a:t>
            </a:r>
          </a:p>
          <a:p>
            <a:pPr marL="457200" indent="-457200">
              <a:buFontTx/>
              <a:buAutoNum type="arabicPeriod"/>
            </a:pPr>
            <a:r>
              <a:rPr lang="tr-TR" sz="2000" b="1">
                <a:latin typeface="Calibri" pitchFamily="34" charset="0"/>
              </a:rPr>
              <a:t>ÇÜRÜK</a:t>
            </a:r>
          </a:p>
          <a:p>
            <a:pPr marL="457200" indent="-457200">
              <a:buFontTx/>
              <a:buAutoNum type="arabicPeriod"/>
            </a:pPr>
            <a:r>
              <a:rPr lang="tr-TR" sz="2000" b="1">
                <a:latin typeface="Calibri" pitchFamily="34" charset="0"/>
              </a:rPr>
              <a:t>UYGUN YAPILMAYAN </a:t>
            </a:r>
          </a:p>
          <a:p>
            <a:pPr marL="457200" indent="-457200"/>
            <a:r>
              <a:rPr lang="tr-TR" sz="2000" b="1">
                <a:latin typeface="Calibri" pitchFamily="34" charset="0"/>
              </a:rPr>
              <a:t>                                    RESTORASYONLAR</a:t>
            </a:r>
          </a:p>
        </p:txBody>
      </p:sp>
      <p:sp>
        <p:nvSpPr>
          <p:cNvPr id="4110" name="8 Metin kutusu"/>
          <p:cNvSpPr txBox="1">
            <a:spLocks noChangeArrowheads="1"/>
          </p:cNvSpPr>
          <p:nvPr/>
        </p:nvSpPr>
        <p:spPr bwMode="auto">
          <a:xfrm>
            <a:off x="755650" y="5735638"/>
            <a:ext cx="3021013" cy="400050"/>
          </a:xfrm>
          <a:prstGeom prst="rect">
            <a:avLst/>
          </a:prstGeom>
          <a:noFill/>
          <a:ln w="9525">
            <a:noFill/>
            <a:miter lim="800000"/>
            <a:headEnd/>
            <a:tailEnd/>
          </a:ln>
        </p:spPr>
        <p:txBody>
          <a:bodyPr>
            <a:spAutoFit/>
          </a:bodyPr>
          <a:lstStyle/>
          <a:p>
            <a:r>
              <a:rPr lang="tr-TR" sz="2000" b="1">
                <a:latin typeface="Calibri" pitchFamily="34" charset="0"/>
              </a:rPr>
              <a:t>7. SOLUNUM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Dikdörtgen"/>
          <p:cNvSpPr/>
          <p:nvPr/>
        </p:nvSpPr>
        <p:spPr>
          <a:xfrm>
            <a:off x="0" y="0"/>
            <a:ext cx="9144000" cy="3429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3 Dikdörtgen"/>
          <p:cNvSpPr/>
          <p:nvPr/>
        </p:nvSpPr>
        <p:spPr>
          <a:xfrm>
            <a:off x="0" y="0"/>
            <a:ext cx="9144000" cy="438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sp>
        <p:nvSpPr>
          <p:cNvPr id="7" name="11 Dikdörtgen"/>
          <p:cNvSpPr/>
          <p:nvPr/>
        </p:nvSpPr>
        <p:spPr>
          <a:xfrm>
            <a:off x="90088" y="675280"/>
            <a:ext cx="5867400" cy="400110"/>
          </a:xfrm>
          <a:prstGeom prst="rect">
            <a:avLst/>
          </a:prstGeom>
        </p:spPr>
        <p:txBody>
          <a:bodyPr wrap="square">
            <a:spAutoFit/>
          </a:bodyPr>
          <a:lstStyle/>
          <a:p>
            <a:r>
              <a:rPr lang="tr-TR" sz="2000" b="1" dirty="0" smtClean="0">
                <a:solidFill>
                  <a:srgbClr val="FFFF00"/>
                </a:solidFill>
                <a:latin typeface="Arial" pitchFamily="34" charset="0"/>
                <a:cs typeface="Arial" pitchFamily="34" charset="0"/>
              </a:rPr>
              <a:t>PCR (</a:t>
            </a:r>
            <a:r>
              <a:rPr lang="tr-TR" sz="2000" b="1" i="1" dirty="0" err="1" smtClean="0">
                <a:solidFill>
                  <a:schemeClr val="bg1"/>
                </a:solidFill>
                <a:latin typeface="Arial" pitchFamily="34" charset="0"/>
                <a:cs typeface="Arial" pitchFamily="34" charset="0"/>
              </a:rPr>
              <a:t>Polimeraz</a:t>
            </a:r>
            <a:r>
              <a:rPr lang="tr-TR" sz="2000" b="1" i="1" dirty="0" smtClean="0">
                <a:solidFill>
                  <a:schemeClr val="bg1"/>
                </a:solidFill>
                <a:latin typeface="Arial" pitchFamily="34" charset="0"/>
                <a:cs typeface="Arial" pitchFamily="34" charset="0"/>
              </a:rPr>
              <a:t> zincir reaksiyonu</a:t>
            </a:r>
            <a:r>
              <a:rPr lang="tr-TR" sz="2000" b="1" dirty="0" smtClean="0">
                <a:solidFill>
                  <a:srgbClr val="FFFF00"/>
                </a:solidFill>
                <a:latin typeface="Arial" pitchFamily="34" charset="0"/>
                <a:cs typeface="Arial" pitchFamily="34" charset="0"/>
              </a:rPr>
              <a:t>)</a:t>
            </a:r>
            <a:endParaRPr lang="en-US" sz="2000" b="1" dirty="0">
              <a:solidFill>
                <a:srgbClr val="FFFF00"/>
              </a:solidFill>
              <a:latin typeface="Arial" pitchFamily="34" charset="0"/>
              <a:cs typeface="Arial" pitchFamily="34" charset="0"/>
            </a:endParaRPr>
          </a:p>
        </p:txBody>
      </p:sp>
      <p:sp>
        <p:nvSpPr>
          <p:cNvPr id="10" name="Başlık 1"/>
          <p:cNvSpPr txBox="1">
            <a:spLocks/>
          </p:cNvSpPr>
          <p:nvPr/>
        </p:nvSpPr>
        <p:spPr>
          <a:xfrm>
            <a:off x="14808" y="38658"/>
            <a:ext cx="5637312" cy="36083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b="1" dirty="0" smtClean="0">
                <a:solidFill>
                  <a:schemeClr val="bg1"/>
                </a:solidFill>
                <a:latin typeface="Arial" panose="020B0604020202020204" pitchFamily="34" charset="0"/>
                <a:cs typeface="Arial" panose="020B0604020202020204" pitchFamily="34" charset="0"/>
              </a:rPr>
              <a:t>GENETİK ARAŞTIRMA</a:t>
            </a:r>
            <a:endParaRPr lang="en-US" sz="2000" b="1" dirty="0">
              <a:solidFill>
                <a:schemeClr val="bg1"/>
              </a:solidFill>
              <a:latin typeface="Arial" panose="020B0604020202020204" pitchFamily="34" charset="0"/>
              <a:cs typeface="Arial" panose="020B0604020202020204" pitchFamily="34" charset="0"/>
            </a:endParaRPr>
          </a:p>
        </p:txBody>
      </p:sp>
      <p:graphicFrame>
        <p:nvGraphicFramePr>
          <p:cNvPr id="11" name="Tablo 10"/>
          <p:cNvGraphicFramePr>
            <a:graphicFrameLocks noGrp="1"/>
          </p:cNvGraphicFramePr>
          <p:nvPr>
            <p:extLst>
              <p:ext uri="{D42A27DB-BD31-4B8C-83A1-F6EECF244321}">
                <p14:modId xmlns:p14="http://schemas.microsoft.com/office/powerpoint/2010/main" val="269681533"/>
              </p:ext>
            </p:extLst>
          </p:nvPr>
        </p:nvGraphicFramePr>
        <p:xfrm>
          <a:off x="4716016" y="3573016"/>
          <a:ext cx="4283968" cy="3029597"/>
        </p:xfrm>
        <a:graphic>
          <a:graphicData uri="http://schemas.openxmlformats.org/drawingml/2006/table">
            <a:tbl>
              <a:tblPr firstRow="1" firstCol="1" bandRow="1"/>
              <a:tblGrid>
                <a:gridCol w="648072">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2267744">
                  <a:extLst>
                    <a:ext uri="{9D8B030D-6E8A-4147-A177-3AD203B41FA5}">
                      <a16:colId xmlns:a16="http://schemas.microsoft.com/office/drawing/2014/main" val="20003"/>
                    </a:ext>
                  </a:extLst>
                </a:gridCol>
              </a:tblGrid>
              <a:tr h="286397">
                <a:tc>
                  <a:txBody>
                    <a:bodyPr/>
                    <a:lstStyle/>
                    <a:p>
                      <a:pPr algn="ctr">
                        <a:lnSpc>
                          <a:spcPct val="115000"/>
                        </a:lnSpc>
                        <a:spcBef>
                          <a:spcPts val="100"/>
                        </a:spcBef>
                        <a:spcAft>
                          <a:spcPts val="100"/>
                        </a:spcAft>
                      </a:pPr>
                      <a:r>
                        <a:rPr lang="tr-TR" sz="1000" b="1" dirty="0">
                          <a:solidFill>
                            <a:srgbClr val="C00000"/>
                          </a:solidFill>
                          <a:effectLst/>
                          <a:latin typeface="Arial" panose="020B0604020202020204" pitchFamily="34" charset="0"/>
                          <a:ea typeface="Times New Roman"/>
                          <a:cs typeface="Arial" panose="020B0604020202020204" pitchFamily="34" charset="0"/>
                        </a:rPr>
                        <a:t>Gen</a:t>
                      </a:r>
                      <a:endParaRPr lang="en-US" sz="1000" dirty="0">
                        <a:solidFill>
                          <a:srgbClr val="C00000"/>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
                        </a:spcBef>
                        <a:spcAft>
                          <a:spcPts val="100"/>
                        </a:spcAft>
                      </a:pPr>
                      <a:r>
                        <a:rPr lang="tr-TR" sz="1000" b="1" dirty="0" err="1">
                          <a:solidFill>
                            <a:srgbClr val="C00000"/>
                          </a:solidFill>
                          <a:effectLst/>
                          <a:latin typeface="Arial" panose="020B0604020202020204" pitchFamily="34" charset="0"/>
                          <a:ea typeface="Times New Roman"/>
                          <a:cs typeface="Arial" panose="020B0604020202020204" pitchFamily="34" charset="0"/>
                        </a:rPr>
                        <a:t>Ekzon</a:t>
                      </a:r>
                      <a:endParaRPr lang="en-US" sz="1000" dirty="0">
                        <a:solidFill>
                          <a:srgbClr val="C00000"/>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
                        </a:spcBef>
                        <a:spcAft>
                          <a:spcPts val="100"/>
                        </a:spcAft>
                      </a:pPr>
                      <a:r>
                        <a:rPr lang="tr-TR" sz="1000" b="1" dirty="0">
                          <a:solidFill>
                            <a:srgbClr val="C00000"/>
                          </a:solidFill>
                          <a:effectLst/>
                          <a:latin typeface="Arial" panose="020B0604020202020204" pitchFamily="34" charset="0"/>
                          <a:ea typeface="Times New Roman"/>
                          <a:cs typeface="Arial" panose="020B0604020202020204" pitchFamily="34" charset="0"/>
                        </a:rPr>
                        <a:t>Oryantasyon</a:t>
                      </a:r>
                      <a:endParaRPr lang="en-US" sz="1000" dirty="0">
                        <a:solidFill>
                          <a:srgbClr val="C00000"/>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100"/>
                        </a:spcBef>
                        <a:spcAft>
                          <a:spcPts val="100"/>
                        </a:spcAft>
                      </a:pPr>
                      <a:r>
                        <a:rPr lang="tr-TR" sz="1000" b="1" dirty="0">
                          <a:solidFill>
                            <a:srgbClr val="C00000"/>
                          </a:solidFill>
                          <a:effectLst/>
                          <a:latin typeface="Arial" panose="020B0604020202020204" pitchFamily="34" charset="0"/>
                          <a:ea typeface="Times New Roman"/>
                          <a:cs typeface="Arial" panose="020B0604020202020204" pitchFamily="34" charset="0"/>
                        </a:rPr>
                        <a:t>Sekans (5'-&gt;3')</a:t>
                      </a:r>
                      <a:endParaRPr lang="en-US" sz="1000" dirty="0">
                        <a:solidFill>
                          <a:srgbClr val="C00000"/>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8600">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PAX9</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1</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İleri</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GCTTCTGGGAAGATGTCAAACACC</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228600">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PAX9</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1</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Geri</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CAATAGAGAATGTGAGCGCCTAGTGG</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228600">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PAX9</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2</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İleri</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CCCAGTCCCCRGATGCGTAGG</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228600">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PAX9</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2</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Geri</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GGAAAGACAGTGTCCCTGAGGCTG</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228600">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PAX9</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3</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İleri</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CGTGGGTCAGAGAATTTGGAAAGG</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228600">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PAX9</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3</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Geri</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CTCGCGGGAAGCTCAGAAAGG</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228600">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PAX9</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4</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İleri</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AGTTGGAGAGTAGAGTCAGAGCATTGC</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228600">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PAX9</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4</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Geri</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AGTCCGTACAGCCAGCTTTCAAGG</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228600">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MSX1</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1</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İleri</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GACCGGAGGCCAGGCCCAGC</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9"/>
                  </a:ext>
                </a:extLst>
              </a:tr>
              <a:tr h="228600">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MSX1</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1</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Geri</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GCCCACGGCTCCCTAGCACC</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0"/>
                  </a:ext>
                </a:extLst>
              </a:tr>
              <a:tr h="228600">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MSX1</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2</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İleri</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ACTTGGCGGCACTCAATATCTGG</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1"/>
                  </a:ext>
                </a:extLst>
              </a:tr>
              <a:tr h="228600">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MSX1</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2</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Bef>
                          <a:spcPts val="100"/>
                        </a:spcBef>
                        <a:spcAft>
                          <a:spcPts val="100"/>
                        </a:spcAft>
                      </a:pPr>
                      <a:r>
                        <a:rPr lang="tr-TR" sz="800" b="1">
                          <a:solidFill>
                            <a:schemeClr val="tx2">
                              <a:lumMod val="50000"/>
                            </a:schemeClr>
                          </a:solidFill>
                          <a:effectLst/>
                          <a:latin typeface="Arial" panose="020B0604020202020204" pitchFamily="34" charset="0"/>
                          <a:ea typeface="Times New Roman"/>
                          <a:cs typeface="Arial" panose="020B0604020202020204" pitchFamily="34" charset="0"/>
                        </a:rPr>
                        <a:t>Geri</a:t>
                      </a:r>
                      <a:endParaRPr lang="en-US" sz="800" b="1">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15000"/>
                        </a:lnSpc>
                        <a:spcBef>
                          <a:spcPts val="100"/>
                        </a:spcBef>
                        <a:spcAft>
                          <a:spcPts val="100"/>
                        </a:spcAft>
                      </a:pPr>
                      <a:r>
                        <a:rPr lang="tr-TR" sz="800" b="1" dirty="0">
                          <a:solidFill>
                            <a:schemeClr val="tx2">
                              <a:lumMod val="50000"/>
                            </a:schemeClr>
                          </a:solidFill>
                          <a:effectLst/>
                          <a:latin typeface="Arial" panose="020B0604020202020204" pitchFamily="34" charset="0"/>
                          <a:ea typeface="Times New Roman"/>
                          <a:cs typeface="Arial" panose="020B0604020202020204" pitchFamily="34" charset="0"/>
                        </a:rPr>
                        <a:t>GCAGTGTGAGGGTTAAAGGGAAGG</a:t>
                      </a:r>
                      <a:endParaRPr lang="en-US" sz="800" b="1" dirty="0">
                        <a:solidFill>
                          <a:schemeClr val="tx2">
                            <a:lumMod val="50000"/>
                          </a:schemeClr>
                        </a:solidFill>
                        <a:effectLst/>
                        <a:latin typeface="Arial" panose="020B0604020202020204" pitchFamily="34" charset="0"/>
                        <a:ea typeface="Times New Roman"/>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12"/>
                  </a:ext>
                </a:extLst>
              </a:tr>
            </a:tbl>
          </a:graphicData>
        </a:graphic>
      </p:graphicFrame>
      <p:pic>
        <p:nvPicPr>
          <p:cNvPr id="41986" name="Picture 2" descr="http://upload.wikimedia.org/wikipedia/commons/thumb/9/91/Primers_RevComp.svg/1280px-Primers_RevComp.svg.png"/>
          <p:cNvPicPr>
            <a:picLocks noChangeAspect="1" noChangeArrowheads="1"/>
          </p:cNvPicPr>
          <p:nvPr/>
        </p:nvPicPr>
        <p:blipFill>
          <a:blip r:embed="rId3" cstate="print"/>
          <a:srcRect/>
          <a:stretch>
            <a:fillRect/>
          </a:stretch>
        </p:blipFill>
        <p:spPr bwMode="auto">
          <a:xfrm>
            <a:off x="288226" y="4077072"/>
            <a:ext cx="4067750" cy="2119679"/>
          </a:xfrm>
          <a:prstGeom prst="rect">
            <a:avLst/>
          </a:prstGeom>
          <a:noFill/>
        </p:spPr>
      </p:pic>
      <p:pic>
        <p:nvPicPr>
          <p:cNvPr id="12" name="11 Resim" descr="pcr2.jpg"/>
          <p:cNvPicPr>
            <a:picLocks noChangeAspect="1"/>
          </p:cNvPicPr>
          <p:nvPr/>
        </p:nvPicPr>
        <p:blipFill>
          <a:blip r:embed="rId4" cstate="print"/>
          <a:srcRect l="954" t="1157" r="954" b="1157"/>
          <a:stretch>
            <a:fillRect/>
          </a:stretch>
        </p:blipFill>
        <p:spPr>
          <a:xfrm>
            <a:off x="2627784" y="1178239"/>
            <a:ext cx="2713823" cy="2228265"/>
          </a:xfrm>
          <a:prstGeom prst="rect">
            <a:avLst/>
          </a:prstGeom>
          <a:scene3d>
            <a:camera prst="orthographicFront">
              <a:rot lat="0" lon="10800000" rev="0"/>
            </a:camera>
            <a:lightRig rig="threePt" dir="t"/>
          </a:scene3d>
        </p:spPr>
      </p:pic>
      <p:pic>
        <p:nvPicPr>
          <p:cNvPr id="14" name="13 Resim" descr="pcr3.jpg"/>
          <p:cNvPicPr>
            <a:picLocks noChangeAspect="1"/>
          </p:cNvPicPr>
          <p:nvPr/>
        </p:nvPicPr>
        <p:blipFill>
          <a:blip r:embed="rId5" cstate="print"/>
          <a:srcRect l="50000" t="664" r="419" b="664"/>
          <a:stretch>
            <a:fillRect/>
          </a:stretch>
        </p:blipFill>
        <p:spPr>
          <a:xfrm>
            <a:off x="5364088" y="1140034"/>
            <a:ext cx="1808470" cy="2273676"/>
          </a:xfrm>
          <a:prstGeom prst="rect">
            <a:avLst/>
          </a:prstGeom>
        </p:spPr>
      </p:pic>
      <p:sp>
        <p:nvSpPr>
          <p:cNvPr id="15" name="14 Metin kutusu"/>
          <p:cNvSpPr txBox="1"/>
          <p:nvPr/>
        </p:nvSpPr>
        <p:spPr>
          <a:xfrm rot="16684865">
            <a:off x="5980767" y="2505382"/>
            <a:ext cx="635623" cy="276999"/>
          </a:xfrm>
          <a:prstGeom prst="rect">
            <a:avLst/>
          </a:prstGeom>
          <a:noFill/>
        </p:spPr>
        <p:txBody>
          <a:bodyPr wrap="none" rtlCol="0">
            <a:spAutoFit/>
          </a:bodyPr>
          <a:lstStyle/>
          <a:p>
            <a:r>
              <a:rPr lang="tr-TR" sz="1200" b="1" spc="200" dirty="0" smtClean="0">
                <a:solidFill>
                  <a:srgbClr val="FFC000"/>
                </a:solidFill>
              </a:rPr>
              <a:t>A</a:t>
            </a:r>
            <a:r>
              <a:rPr lang="tr-TR" sz="1200" b="1" spc="200" dirty="0" smtClean="0">
                <a:solidFill>
                  <a:srgbClr val="00FF00"/>
                </a:solidFill>
              </a:rPr>
              <a:t>G</a:t>
            </a:r>
            <a:r>
              <a:rPr lang="tr-TR" sz="1200" b="1" spc="200" dirty="0" smtClean="0">
                <a:solidFill>
                  <a:srgbClr val="FF0000"/>
                </a:solidFill>
              </a:rPr>
              <a:t>C</a:t>
            </a:r>
            <a:r>
              <a:rPr lang="tr-TR" sz="1200" b="1" spc="200" dirty="0" smtClean="0">
                <a:solidFill>
                  <a:srgbClr val="00B0F0"/>
                </a:solidFill>
              </a:rPr>
              <a:t>T</a:t>
            </a:r>
            <a:endParaRPr lang="tr-TR" sz="1200" b="1" spc="200" dirty="0">
              <a:solidFill>
                <a:srgbClr val="00B0F0"/>
              </a:solidFill>
            </a:endParaRPr>
          </a:p>
        </p:txBody>
      </p:sp>
      <p:sp>
        <p:nvSpPr>
          <p:cNvPr id="16" name="15 Akış Çizelgesi: Hazırlık"/>
          <p:cNvSpPr/>
          <p:nvPr/>
        </p:nvSpPr>
        <p:spPr>
          <a:xfrm>
            <a:off x="6057040" y="1883172"/>
            <a:ext cx="72009" cy="216024"/>
          </a:xfrm>
          <a:prstGeom prst="flowChartPreparatio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rgbClr val="FFFF00"/>
              </a:solidFill>
            </a:endParaRPr>
          </a:p>
        </p:txBody>
      </p:sp>
      <p:pic>
        <p:nvPicPr>
          <p:cNvPr id="47112" name="Picture 8" descr="http://www.keycompounding.com/wp-content/uploads/2014/07/DNA.jpg"/>
          <p:cNvPicPr>
            <a:picLocks noChangeAspect="1" noChangeArrowheads="1"/>
          </p:cNvPicPr>
          <p:nvPr/>
        </p:nvPicPr>
        <p:blipFill>
          <a:blip r:embed="rId6" cstate="print">
            <a:clrChange>
              <a:clrFrom>
                <a:srgbClr val="FBFFFF"/>
              </a:clrFrom>
              <a:clrTo>
                <a:srgbClr val="FBFFFF">
                  <a:alpha val="0"/>
                </a:srgbClr>
              </a:clrTo>
            </a:clrChange>
          </a:blip>
          <a:srcRect/>
          <a:stretch>
            <a:fillRect/>
          </a:stretch>
        </p:blipFill>
        <p:spPr bwMode="auto">
          <a:xfrm>
            <a:off x="6176890" y="1805492"/>
            <a:ext cx="339326" cy="615396"/>
          </a:xfrm>
          <a:prstGeom prst="rect">
            <a:avLst/>
          </a:prstGeom>
          <a:noFill/>
        </p:spPr>
      </p:pic>
      <p:pic>
        <p:nvPicPr>
          <p:cNvPr id="17" name="Picture 2" descr="http://upload.wikimedia.org/wikipedia/commons/thumb/9/91/Primers_RevComp.svg/1280px-Primers_RevComp.svg.png"/>
          <p:cNvPicPr>
            <a:picLocks noChangeAspect="1" noChangeArrowheads="1"/>
          </p:cNvPicPr>
          <p:nvPr/>
        </p:nvPicPr>
        <p:blipFill>
          <a:blip r:embed="rId7" cstate="print"/>
          <a:srcRect t="5757" r="53313" b="81926"/>
          <a:stretch>
            <a:fillRect/>
          </a:stretch>
        </p:blipFill>
        <p:spPr bwMode="auto">
          <a:xfrm rot="15669763">
            <a:off x="5495019" y="2518736"/>
            <a:ext cx="1214031" cy="166906"/>
          </a:xfrm>
          <a:prstGeom prst="rect">
            <a:avLst/>
          </a:prstGeom>
          <a:noFill/>
        </p:spPr>
      </p:pic>
      <p:sp>
        <p:nvSpPr>
          <p:cNvPr id="19" name="18 Metin kutusu"/>
          <p:cNvSpPr txBox="1"/>
          <p:nvPr/>
        </p:nvSpPr>
        <p:spPr>
          <a:xfrm>
            <a:off x="6469994" y="1999873"/>
            <a:ext cx="622286" cy="276999"/>
          </a:xfrm>
          <a:prstGeom prst="rect">
            <a:avLst/>
          </a:prstGeom>
          <a:noFill/>
        </p:spPr>
        <p:txBody>
          <a:bodyPr wrap="square" rtlCol="0">
            <a:spAutoFit/>
          </a:bodyPr>
          <a:lstStyle/>
          <a:p>
            <a:r>
              <a:rPr lang="tr-TR" sz="1200" b="1" dirty="0" smtClean="0">
                <a:solidFill>
                  <a:schemeClr val="bg1"/>
                </a:solidFill>
              </a:rPr>
              <a:t>DNA</a:t>
            </a:r>
            <a:endParaRPr lang="tr-TR" sz="1200" b="1" dirty="0">
              <a:solidFill>
                <a:schemeClr val="bg1"/>
              </a:solidFill>
            </a:endParaRPr>
          </a:p>
        </p:txBody>
      </p:sp>
      <p:sp>
        <p:nvSpPr>
          <p:cNvPr id="20" name="19 Metin kutusu"/>
          <p:cNvSpPr txBox="1"/>
          <p:nvPr/>
        </p:nvSpPr>
        <p:spPr>
          <a:xfrm>
            <a:off x="6444208" y="2555612"/>
            <a:ext cx="1584176" cy="276999"/>
          </a:xfrm>
          <a:prstGeom prst="rect">
            <a:avLst/>
          </a:prstGeom>
          <a:noFill/>
        </p:spPr>
        <p:txBody>
          <a:bodyPr wrap="square" rtlCol="0">
            <a:spAutoFit/>
          </a:bodyPr>
          <a:lstStyle/>
          <a:p>
            <a:r>
              <a:rPr lang="tr-TR" sz="1200" b="1" dirty="0" smtClean="0">
                <a:solidFill>
                  <a:schemeClr val="bg1"/>
                </a:solidFill>
              </a:rPr>
              <a:t>Nükleotidler</a:t>
            </a:r>
            <a:endParaRPr lang="tr-TR" sz="1200" b="1" dirty="0">
              <a:solidFill>
                <a:schemeClr val="bg1"/>
              </a:solidFill>
            </a:endParaRPr>
          </a:p>
        </p:txBody>
      </p:sp>
      <p:sp>
        <p:nvSpPr>
          <p:cNvPr id="21" name="20 Metin kutusu"/>
          <p:cNvSpPr txBox="1"/>
          <p:nvPr/>
        </p:nvSpPr>
        <p:spPr>
          <a:xfrm>
            <a:off x="5026998" y="1869524"/>
            <a:ext cx="1117958" cy="276999"/>
          </a:xfrm>
          <a:prstGeom prst="rect">
            <a:avLst/>
          </a:prstGeom>
          <a:noFill/>
        </p:spPr>
        <p:txBody>
          <a:bodyPr wrap="square" rtlCol="0">
            <a:spAutoFit/>
          </a:bodyPr>
          <a:lstStyle/>
          <a:p>
            <a:r>
              <a:rPr lang="tr-TR" sz="1200" b="1" dirty="0" err="1" smtClean="0">
                <a:solidFill>
                  <a:schemeClr val="bg1"/>
                </a:solidFill>
              </a:rPr>
              <a:t>Taq</a:t>
            </a:r>
            <a:r>
              <a:rPr lang="tr-TR" sz="1200" b="1" dirty="0" smtClean="0">
                <a:solidFill>
                  <a:schemeClr val="bg1"/>
                </a:solidFill>
              </a:rPr>
              <a:t> </a:t>
            </a:r>
            <a:r>
              <a:rPr lang="tr-TR" sz="1200" b="1" dirty="0" err="1" smtClean="0">
                <a:solidFill>
                  <a:schemeClr val="bg1"/>
                </a:solidFill>
              </a:rPr>
              <a:t>polimeraz</a:t>
            </a:r>
            <a:endParaRPr lang="tr-TR" sz="1200" b="1" dirty="0">
              <a:solidFill>
                <a:schemeClr val="bg1"/>
              </a:solidFill>
            </a:endParaRPr>
          </a:p>
        </p:txBody>
      </p:sp>
      <p:sp>
        <p:nvSpPr>
          <p:cNvPr id="22" name="21 Metin kutusu"/>
          <p:cNvSpPr txBox="1"/>
          <p:nvPr/>
        </p:nvSpPr>
        <p:spPr>
          <a:xfrm>
            <a:off x="5486920" y="2545144"/>
            <a:ext cx="1117958" cy="276999"/>
          </a:xfrm>
          <a:prstGeom prst="rect">
            <a:avLst/>
          </a:prstGeom>
          <a:noFill/>
        </p:spPr>
        <p:txBody>
          <a:bodyPr wrap="square" rtlCol="0">
            <a:spAutoFit/>
          </a:bodyPr>
          <a:lstStyle/>
          <a:p>
            <a:r>
              <a:rPr lang="tr-TR" sz="1200" b="1" dirty="0" err="1" smtClean="0">
                <a:solidFill>
                  <a:schemeClr val="bg1"/>
                </a:solidFill>
              </a:rPr>
              <a:t>Primer</a:t>
            </a:r>
            <a:endParaRPr lang="tr-TR" sz="1200" b="1" dirty="0">
              <a:solidFill>
                <a:schemeClr val="bg1"/>
              </a:solidFill>
            </a:endParaRPr>
          </a:p>
        </p:txBody>
      </p:sp>
    </p:spTree>
    <p:extLst>
      <p:ext uri="{BB962C8B-B14F-4D97-AF65-F5344CB8AC3E}">
        <p14:creationId xmlns:p14="http://schemas.microsoft.com/office/powerpoint/2010/main" val="240049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4515966"/>
            <a:ext cx="9144000" cy="627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7904" y="1567245"/>
            <a:ext cx="6434459" cy="361840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6" name="Dikdörtgen 5"/>
          <p:cNvSpPr/>
          <p:nvPr/>
        </p:nvSpPr>
        <p:spPr>
          <a:xfrm>
            <a:off x="1115616" y="5425479"/>
            <a:ext cx="6984776" cy="307777"/>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tr-TR" sz="1400" b="1" dirty="0">
                <a:latin typeface="Arial" pitchFamily="34" charset="0"/>
                <a:cs typeface="Arial" pitchFamily="34" charset="0"/>
              </a:rPr>
              <a:t>ABI 3130 (</a:t>
            </a:r>
            <a:r>
              <a:rPr lang="tr-TR" sz="1400" b="1" dirty="0" err="1">
                <a:latin typeface="Arial" pitchFamily="34" charset="0"/>
                <a:cs typeface="Arial" pitchFamily="34" charset="0"/>
              </a:rPr>
              <a:t>Applied</a:t>
            </a:r>
            <a:r>
              <a:rPr lang="tr-TR" sz="1400" b="1" dirty="0">
                <a:latin typeface="Arial" pitchFamily="34" charset="0"/>
                <a:cs typeface="Arial" pitchFamily="34" charset="0"/>
              </a:rPr>
              <a:t> </a:t>
            </a:r>
            <a:r>
              <a:rPr lang="tr-TR" sz="1400" b="1" dirty="0" err="1">
                <a:latin typeface="Arial" pitchFamily="34" charset="0"/>
                <a:cs typeface="Arial" pitchFamily="34" charset="0"/>
              </a:rPr>
              <a:t>Biosystems</a:t>
            </a:r>
            <a:r>
              <a:rPr lang="tr-TR" sz="1400" b="1" dirty="0">
                <a:latin typeface="Arial" pitchFamily="34" charset="0"/>
                <a:cs typeface="Arial" pitchFamily="34" charset="0"/>
              </a:rPr>
              <a:t> </a:t>
            </a:r>
            <a:r>
              <a:rPr lang="tr-TR" sz="1400" b="1" dirty="0" err="1">
                <a:latin typeface="Arial" pitchFamily="34" charset="0"/>
                <a:cs typeface="Arial" pitchFamily="34" charset="0"/>
              </a:rPr>
              <a:t>Inc</a:t>
            </a:r>
            <a:r>
              <a:rPr lang="tr-TR" sz="1400" b="1" dirty="0">
                <a:latin typeface="Arial" pitchFamily="34" charset="0"/>
                <a:cs typeface="Arial" pitchFamily="34" charset="0"/>
              </a:rPr>
              <a:t>.) </a:t>
            </a:r>
            <a:r>
              <a:rPr lang="tr-TR" sz="1400" b="1" dirty="0" err="1">
                <a:latin typeface="Arial" pitchFamily="34" charset="0"/>
                <a:cs typeface="Arial" pitchFamily="34" charset="0"/>
              </a:rPr>
              <a:t>kapiller</a:t>
            </a:r>
            <a:r>
              <a:rPr lang="tr-TR" sz="1400" b="1" dirty="0">
                <a:latin typeface="Arial" pitchFamily="34" charset="0"/>
                <a:cs typeface="Arial" pitchFamily="34" charset="0"/>
              </a:rPr>
              <a:t> </a:t>
            </a:r>
            <a:r>
              <a:rPr lang="tr-TR" sz="1400" b="1" dirty="0" err="1">
                <a:latin typeface="Arial" pitchFamily="34" charset="0"/>
                <a:cs typeface="Arial" pitchFamily="34" charset="0"/>
              </a:rPr>
              <a:t>elektroforez</a:t>
            </a:r>
            <a:r>
              <a:rPr lang="tr-TR" sz="1400" b="1" dirty="0">
                <a:latin typeface="Arial" pitchFamily="34" charset="0"/>
                <a:cs typeface="Arial" pitchFamily="34" charset="0"/>
              </a:rPr>
              <a:t> cihazı </a:t>
            </a:r>
            <a:endParaRPr lang="en-US" sz="1400" b="1" dirty="0">
              <a:latin typeface="Arial" pitchFamily="34" charset="0"/>
              <a:cs typeface="Arial" pitchFamily="34" charset="0"/>
            </a:endParaRPr>
          </a:p>
        </p:txBody>
      </p:sp>
      <p:sp>
        <p:nvSpPr>
          <p:cNvPr id="7" name="3 Dikdörtgen"/>
          <p:cNvSpPr/>
          <p:nvPr/>
        </p:nvSpPr>
        <p:spPr>
          <a:xfrm>
            <a:off x="0" y="0"/>
            <a:ext cx="9144000" cy="438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Arial" panose="020B0604020202020204" pitchFamily="34" charset="0"/>
              <a:cs typeface="Arial" panose="020B0604020202020204" pitchFamily="34" charset="0"/>
            </a:endParaRPr>
          </a:p>
        </p:txBody>
      </p:sp>
      <p:sp>
        <p:nvSpPr>
          <p:cNvPr id="8" name="Başlık 1"/>
          <p:cNvSpPr txBox="1">
            <a:spLocks/>
          </p:cNvSpPr>
          <p:nvPr/>
        </p:nvSpPr>
        <p:spPr>
          <a:xfrm>
            <a:off x="14808" y="38658"/>
            <a:ext cx="5637312" cy="36083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sz="2000" b="1" dirty="0" smtClean="0">
                <a:solidFill>
                  <a:schemeClr val="bg1"/>
                </a:solidFill>
                <a:latin typeface="Arial" panose="020B0604020202020204" pitchFamily="34" charset="0"/>
                <a:cs typeface="Arial" panose="020B0604020202020204" pitchFamily="34" charset="0"/>
              </a:rPr>
              <a:t>GENETİK ARAŞTIRMA</a:t>
            </a: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1982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5 Resim" descr="Genome.jpg"/>
          <p:cNvPicPr>
            <a:picLocks noChangeAspect="1"/>
          </p:cNvPicPr>
          <p:nvPr/>
        </p:nvPicPr>
        <p:blipFill>
          <a:blip r:embed="rId3" cstate="print"/>
          <a:srcRect r="3250"/>
          <a:stretch>
            <a:fillRect/>
          </a:stretch>
        </p:blipFill>
        <p:spPr>
          <a:xfrm>
            <a:off x="0" y="0"/>
            <a:ext cx="4527826" cy="6885384"/>
          </a:xfrm>
          <a:prstGeom prst="rect">
            <a:avLst/>
          </a:prstGeom>
        </p:spPr>
      </p:pic>
      <p:grpSp>
        <p:nvGrpSpPr>
          <p:cNvPr id="2" name="22 Grup"/>
          <p:cNvGrpSpPr/>
          <p:nvPr/>
        </p:nvGrpSpPr>
        <p:grpSpPr>
          <a:xfrm>
            <a:off x="5034855" y="2627734"/>
            <a:ext cx="3857625" cy="2457450"/>
            <a:chOff x="4676775" y="438150"/>
            <a:chExt cx="3857625" cy="2457450"/>
          </a:xfrm>
        </p:grpSpPr>
        <p:sp>
          <p:nvSpPr>
            <p:cNvPr id="6" name="Dikdörtgen 7"/>
            <p:cNvSpPr>
              <a:spLocks noChangeArrowheads="1"/>
            </p:cNvSpPr>
            <p:nvPr/>
          </p:nvSpPr>
          <p:spPr bwMode="auto">
            <a:xfrm>
              <a:off x="4676775" y="438150"/>
              <a:ext cx="3857625" cy="954107"/>
            </a:xfrm>
            <a:prstGeom prst="rect">
              <a:avLst/>
            </a:prstGeom>
            <a:noFill/>
            <a:ln w="9525">
              <a:noFill/>
              <a:miter lim="800000"/>
              <a:headEnd/>
              <a:tailEnd/>
            </a:ln>
          </p:spPr>
          <p:txBody>
            <a:bodyPr wrap="square">
              <a:spAutoFit/>
            </a:bodyPr>
            <a:lstStyle/>
            <a:p>
              <a:pPr algn="ctr">
                <a:spcBef>
                  <a:spcPts val="1200"/>
                </a:spcBef>
              </a:pPr>
              <a:r>
                <a:rPr lang="tr-TR" sz="2800" b="1" dirty="0" smtClean="0">
                  <a:solidFill>
                    <a:srgbClr val="FFFF00"/>
                  </a:solidFill>
                </a:rPr>
                <a:t>TÜM EKZOM SEKANSLAMA</a:t>
              </a:r>
              <a:endParaRPr lang="en-US" sz="2800" b="1" dirty="0">
                <a:solidFill>
                  <a:srgbClr val="FFFF00"/>
                </a:solidFill>
              </a:endParaRPr>
            </a:p>
          </p:txBody>
        </p:sp>
        <p:pic>
          <p:nvPicPr>
            <p:cNvPr id="8" name="Picture 2" descr="http://www.webbilgin.net/wp-content/uploads/2012/09/guvenli_sifre.jpg"/>
            <p:cNvPicPr>
              <a:picLocks noChangeAspect="1" noChangeArrowheads="1"/>
            </p:cNvPicPr>
            <p:nvPr/>
          </p:nvPicPr>
          <p:blipFill>
            <a:blip r:embed="rId4" cstate="print"/>
            <a:srcRect/>
            <a:stretch>
              <a:fillRect/>
            </a:stretch>
          </p:blipFill>
          <p:spPr bwMode="auto">
            <a:xfrm>
              <a:off x="6019800" y="1809750"/>
              <a:ext cx="1283567" cy="1085850"/>
            </a:xfrm>
            <a:prstGeom prst="rect">
              <a:avLst/>
            </a:prstGeom>
            <a:noFill/>
            <a:ln w="9525">
              <a:noFill/>
              <a:miter lim="800000"/>
              <a:headEnd/>
              <a:tailEnd/>
            </a:ln>
          </p:spPr>
        </p:pic>
      </p:grpSp>
    </p:spTree>
    <p:extLst>
      <p:ext uri="{BB962C8B-B14F-4D97-AF65-F5344CB8AC3E}">
        <p14:creationId xmlns:p14="http://schemas.microsoft.com/office/powerpoint/2010/main" val="6171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51520" y="260648"/>
            <a:ext cx="8640960" cy="6336704"/>
          </a:xfrm>
          <a:prstGeom prst="rect">
            <a:avLst/>
          </a:prstGeom>
          <a:solidFill>
            <a:schemeClr val="bg1"/>
          </a:solidFill>
          <a:ln w="34925">
            <a:gradFill>
              <a:gsLst>
                <a:gs pos="0">
                  <a:srgbClr val="8488C4"/>
                </a:gs>
                <a:gs pos="53000">
                  <a:srgbClr val="D4DEFF"/>
                </a:gs>
                <a:gs pos="83000">
                  <a:srgbClr val="D4DEFF"/>
                </a:gs>
                <a:gs pos="100000">
                  <a:srgbClr val="96AB94"/>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4 Resim" descr="Untitled-1.jpg"/>
          <p:cNvPicPr>
            <a:picLocks noChangeAspect="1"/>
          </p:cNvPicPr>
          <p:nvPr/>
        </p:nvPicPr>
        <p:blipFill>
          <a:blip r:embed="rId3" cstate="print"/>
          <a:srcRect l="392" t="518" r="392" b="518"/>
          <a:stretch>
            <a:fillRect/>
          </a:stretch>
        </p:blipFill>
        <p:spPr>
          <a:xfrm>
            <a:off x="1001918" y="576895"/>
            <a:ext cx="7140164" cy="538829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2 Resim" descr="Resim1.jpg"/>
          <p:cNvPicPr>
            <a:picLocks noChangeAspect="1"/>
          </p:cNvPicPr>
          <p:nvPr/>
        </p:nvPicPr>
        <p:blipFill>
          <a:blip r:embed="rId3" cstate="print"/>
          <a:srcRect b="14583"/>
          <a:stretch>
            <a:fillRect/>
          </a:stretch>
        </p:blipFill>
        <p:spPr bwMode="auto">
          <a:xfrm>
            <a:off x="0" y="0"/>
            <a:ext cx="5500688" cy="6157913"/>
          </a:xfrm>
          <a:prstGeom prst="rect">
            <a:avLst/>
          </a:prstGeom>
          <a:noFill/>
          <a:ln w="9525">
            <a:noFill/>
            <a:miter lim="800000"/>
            <a:headEnd/>
            <a:tailEnd/>
          </a:ln>
        </p:spPr>
      </p:pic>
      <p:pic>
        <p:nvPicPr>
          <p:cNvPr id="72707" name="4 Resim" descr="Resim2.jpg"/>
          <p:cNvPicPr>
            <a:picLocks noChangeAspect="1"/>
          </p:cNvPicPr>
          <p:nvPr/>
        </p:nvPicPr>
        <p:blipFill>
          <a:blip r:embed="rId4" cstate="print"/>
          <a:srcRect l="18163" r="10255"/>
          <a:stretch>
            <a:fillRect/>
          </a:stretch>
        </p:blipFill>
        <p:spPr bwMode="auto">
          <a:xfrm>
            <a:off x="5786438" y="3500438"/>
            <a:ext cx="2762250" cy="2544762"/>
          </a:xfrm>
          <a:prstGeom prst="rect">
            <a:avLst/>
          </a:prstGeom>
          <a:noFill/>
          <a:ln w="9525">
            <a:noFill/>
            <a:miter lim="800000"/>
            <a:headEnd/>
            <a:tailEnd/>
          </a:ln>
        </p:spPr>
      </p:pic>
      <p:sp>
        <p:nvSpPr>
          <p:cNvPr id="72708" name="5 Metin kutusu"/>
          <p:cNvSpPr txBox="1">
            <a:spLocks noChangeArrowheads="1"/>
          </p:cNvSpPr>
          <p:nvPr/>
        </p:nvSpPr>
        <p:spPr bwMode="auto">
          <a:xfrm>
            <a:off x="2857500" y="5500688"/>
            <a:ext cx="2457450" cy="584200"/>
          </a:xfrm>
          <a:prstGeom prst="rect">
            <a:avLst/>
          </a:prstGeom>
          <a:noFill/>
          <a:ln w="9525">
            <a:noFill/>
            <a:miter lim="800000"/>
            <a:headEnd/>
            <a:tailEnd/>
          </a:ln>
        </p:spPr>
        <p:txBody>
          <a:bodyPr wrap="none">
            <a:spAutoFit/>
          </a:bodyPr>
          <a:lstStyle/>
          <a:p>
            <a:pPr algn="ctr"/>
            <a:r>
              <a:rPr lang="tr-TR" sz="1600" b="1" i="1">
                <a:solidFill>
                  <a:schemeClr val="accent1"/>
                </a:solidFill>
              </a:rPr>
              <a:t>Çin Gıda ve İlaç Dairesi</a:t>
            </a:r>
          </a:p>
          <a:p>
            <a:pPr algn="ctr"/>
            <a:r>
              <a:rPr lang="tr-TR" sz="1600" b="1" i="1">
                <a:solidFill>
                  <a:schemeClr val="accent1"/>
                </a:solidFill>
              </a:rPr>
              <a:t>SFDA</a:t>
            </a:r>
          </a:p>
        </p:txBody>
      </p:sp>
      <p:pic>
        <p:nvPicPr>
          <p:cNvPr id="72709" name="7 Resim" descr="Resim4.jpg"/>
          <p:cNvPicPr>
            <a:picLocks noChangeAspect="1"/>
          </p:cNvPicPr>
          <p:nvPr/>
        </p:nvPicPr>
        <p:blipFill>
          <a:blip r:embed="rId5" cstate="print"/>
          <a:srcRect l="26657" t="45833" r="30826" b="6250"/>
          <a:stretch>
            <a:fillRect/>
          </a:stretch>
        </p:blipFill>
        <p:spPr bwMode="auto">
          <a:xfrm>
            <a:off x="5414963" y="142875"/>
            <a:ext cx="3643312" cy="3286125"/>
          </a:xfrm>
          <a:prstGeom prst="rect">
            <a:avLst/>
          </a:prstGeom>
          <a:noFill/>
          <a:ln w="9525">
            <a:noFill/>
            <a:miter lim="800000"/>
            <a:headEnd/>
            <a:tailEnd/>
          </a:ln>
        </p:spPr>
      </p:pic>
      <p:sp>
        <p:nvSpPr>
          <p:cNvPr id="9" name="8 Dikdörtgen"/>
          <p:cNvSpPr/>
          <p:nvPr/>
        </p:nvSpPr>
        <p:spPr>
          <a:xfrm>
            <a:off x="285750" y="6286500"/>
            <a:ext cx="8143875" cy="738188"/>
          </a:xfrm>
          <a:prstGeom prst="rect">
            <a:avLst/>
          </a:prstGeom>
        </p:spPr>
        <p:txBody>
          <a:bodyPr>
            <a:spAutoFit/>
          </a:bodyPr>
          <a:lstStyle/>
          <a:p>
            <a:pPr>
              <a:defRPr/>
            </a:pPr>
            <a:r>
              <a:rPr lang="tr-TR" sz="1200" i="1" dirty="0" err="1">
                <a:solidFill>
                  <a:schemeClr val="accent1">
                    <a:lumMod val="50000"/>
                  </a:schemeClr>
                </a:solidFill>
              </a:rPr>
              <a:t>Peng</a:t>
            </a:r>
            <a:r>
              <a:rPr lang="tr-TR" sz="1200" i="1" dirty="0">
                <a:solidFill>
                  <a:schemeClr val="accent1">
                    <a:lumMod val="50000"/>
                  </a:schemeClr>
                </a:solidFill>
              </a:rPr>
              <a:t> Z. </a:t>
            </a:r>
            <a:r>
              <a:rPr lang="en-US" sz="1200" i="1" dirty="0">
                <a:solidFill>
                  <a:schemeClr val="accent1">
                    <a:lumMod val="50000"/>
                  </a:schemeClr>
                </a:solidFill>
              </a:rPr>
              <a:t>Current status of </a:t>
            </a:r>
            <a:r>
              <a:rPr lang="en-US" sz="1200" i="1" dirty="0" err="1">
                <a:solidFill>
                  <a:schemeClr val="accent1">
                    <a:lumMod val="50000"/>
                  </a:schemeClr>
                </a:solidFill>
              </a:rPr>
              <a:t>gendicine</a:t>
            </a:r>
            <a:r>
              <a:rPr lang="en-US" sz="1200" i="1" dirty="0">
                <a:solidFill>
                  <a:schemeClr val="accent1">
                    <a:lumMod val="50000"/>
                  </a:schemeClr>
                </a:solidFill>
              </a:rPr>
              <a:t> in China: recombinant human Ad-p53 agent for treatment of cancers.</a:t>
            </a:r>
            <a:r>
              <a:rPr lang="tr-TR" sz="1200" i="1" dirty="0">
                <a:solidFill>
                  <a:schemeClr val="accent1">
                    <a:lumMod val="50000"/>
                  </a:schemeClr>
                </a:solidFill>
              </a:rPr>
              <a:t> </a:t>
            </a:r>
            <a:r>
              <a:rPr lang="tr-TR" sz="1200" i="1" dirty="0" err="1">
                <a:solidFill>
                  <a:schemeClr val="accent1">
                    <a:lumMod val="50000"/>
                  </a:schemeClr>
                </a:solidFill>
              </a:rPr>
              <a:t>Human</a:t>
            </a:r>
            <a:r>
              <a:rPr lang="tr-TR" sz="1200" i="1" dirty="0">
                <a:solidFill>
                  <a:schemeClr val="accent1">
                    <a:lumMod val="50000"/>
                  </a:schemeClr>
                </a:solidFill>
              </a:rPr>
              <a:t> Gene </a:t>
            </a:r>
            <a:r>
              <a:rPr lang="tr-TR" sz="1200" i="1" dirty="0" err="1">
                <a:solidFill>
                  <a:schemeClr val="accent1">
                    <a:lumMod val="50000"/>
                  </a:schemeClr>
                </a:solidFill>
              </a:rPr>
              <a:t>Therapy</a:t>
            </a:r>
            <a:r>
              <a:rPr lang="tr-TR" sz="1200" i="1" dirty="0">
                <a:solidFill>
                  <a:schemeClr val="accent1">
                    <a:lumMod val="50000"/>
                  </a:schemeClr>
                </a:solidFill>
              </a:rPr>
              <a:t> 2005 </a:t>
            </a:r>
            <a:r>
              <a:rPr lang="tr-TR" sz="1200" i="1" dirty="0" err="1">
                <a:solidFill>
                  <a:schemeClr val="accent1">
                    <a:lumMod val="50000"/>
                  </a:schemeClr>
                </a:solidFill>
              </a:rPr>
              <a:t>Sep</a:t>
            </a:r>
            <a:r>
              <a:rPr lang="tr-TR" sz="1200" i="1" dirty="0">
                <a:solidFill>
                  <a:schemeClr val="accent1">
                    <a:lumMod val="50000"/>
                  </a:schemeClr>
                </a:solidFill>
              </a:rPr>
              <a:t>;16(9):1016-27.</a:t>
            </a:r>
            <a:endParaRPr lang="en-US" sz="1200" i="1" dirty="0">
              <a:solidFill>
                <a:schemeClr val="accent1">
                  <a:lumMod val="50000"/>
                </a:schemeClr>
              </a:solidFill>
            </a:endParaRPr>
          </a:p>
          <a:p>
            <a:pPr>
              <a:defRPr/>
            </a:pPr>
            <a:endParaRPr lang="tr-TR" dirty="0"/>
          </a:p>
        </p:txBody>
      </p:sp>
      <p:cxnSp>
        <p:nvCxnSpPr>
          <p:cNvPr id="11" name="10 Düz Bağlayıcı"/>
          <p:cNvCxnSpPr/>
          <p:nvPr/>
        </p:nvCxnSpPr>
        <p:spPr>
          <a:xfrm>
            <a:off x="0" y="6238875"/>
            <a:ext cx="8215313" cy="1588"/>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AutoShape 4" descr="Ä°lgili resim"/>
          <p:cNvSpPr>
            <a:spLocks noChangeAspect="1" noChangeArrowheads="1"/>
          </p:cNvSpPr>
          <p:nvPr/>
        </p:nvSpPr>
        <p:spPr bwMode="auto">
          <a:xfrm>
            <a:off x="116681" y="748903"/>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tr-TR"/>
          </a:p>
        </p:txBody>
      </p:sp>
      <p:pic>
        <p:nvPicPr>
          <p:cNvPr id="20485" name="Picture 5"/>
          <p:cNvPicPr>
            <a:picLocks noChangeAspect="1" noChangeArrowheads="1"/>
          </p:cNvPicPr>
          <p:nvPr/>
        </p:nvPicPr>
        <p:blipFill>
          <a:blip r:embed="rId2" cstate="print"/>
          <a:srcRect l="3884" t="24013" r="25283" b="6250"/>
          <a:stretch>
            <a:fillRect/>
          </a:stretch>
        </p:blipFill>
        <p:spPr bwMode="auto">
          <a:xfrm>
            <a:off x="1855100" y="1690788"/>
            <a:ext cx="5433800" cy="3007742"/>
          </a:xfrm>
          <a:prstGeom prst="rect">
            <a:avLst/>
          </a:prstGeom>
          <a:noFill/>
          <a:ln w="9525">
            <a:noFill/>
            <a:miter lim="800000"/>
            <a:headEnd/>
            <a:tailEnd/>
          </a:ln>
        </p:spPr>
      </p:pic>
      <p:sp>
        <p:nvSpPr>
          <p:cNvPr id="6" name="3 Metin kutusu"/>
          <p:cNvSpPr txBox="1"/>
          <p:nvPr/>
        </p:nvSpPr>
        <p:spPr>
          <a:xfrm>
            <a:off x="2987824" y="5092856"/>
            <a:ext cx="3168352" cy="400110"/>
          </a:xfrm>
          <a:prstGeom prst="rect">
            <a:avLst/>
          </a:prstGeom>
          <a:noFill/>
        </p:spPr>
        <p:txBody>
          <a:bodyPr wrap="square" rtlCol="0">
            <a:spAutoFit/>
          </a:bodyPr>
          <a:lstStyle/>
          <a:p>
            <a:r>
              <a:rPr lang="tr-TR" sz="2000" b="1" spc="100" dirty="0" smtClean="0">
                <a:solidFill>
                  <a:srgbClr val="002060"/>
                </a:solidFill>
                <a:latin typeface="Calibri" pitchFamily="34" charset="0"/>
                <a:cs typeface="Calibri" pitchFamily="34" charset="0"/>
              </a:rPr>
              <a:t>RNA </a:t>
            </a:r>
            <a:r>
              <a:rPr lang="tr-TR" sz="2000" b="1" spc="100" dirty="0" err="1" smtClean="0">
                <a:solidFill>
                  <a:srgbClr val="002060"/>
                </a:solidFill>
                <a:latin typeface="Calibri" pitchFamily="34" charset="0"/>
                <a:cs typeface="Calibri" pitchFamily="34" charset="0"/>
              </a:rPr>
              <a:t>İnterferans</a:t>
            </a:r>
            <a:r>
              <a:rPr lang="tr-TR" sz="2000" b="1" spc="100" dirty="0" smtClean="0">
                <a:solidFill>
                  <a:srgbClr val="002060"/>
                </a:solidFill>
                <a:latin typeface="Calibri" pitchFamily="34" charset="0"/>
                <a:cs typeface="Calibri" pitchFamily="34" charset="0"/>
              </a:rPr>
              <a:t> (</a:t>
            </a:r>
            <a:r>
              <a:rPr lang="tr-TR" sz="2000" b="1" spc="100" dirty="0" err="1" smtClean="0">
                <a:solidFill>
                  <a:srgbClr val="002060"/>
                </a:solidFill>
                <a:latin typeface="Calibri" pitchFamily="34" charset="0"/>
                <a:cs typeface="Calibri" pitchFamily="34" charset="0"/>
              </a:rPr>
              <a:t>RNAi</a:t>
            </a:r>
            <a:r>
              <a:rPr lang="tr-TR" sz="2000" b="1" spc="100" dirty="0" smtClean="0">
                <a:solidFill>
                  <a:srgbClr val="002060"/>
                </a:solidFill>
                <a:latin typeface="Calibri" pitchFamily="34" charset="0"/>
                <a:cs typeface="Calibri" pitchFamily="34" charset="0"/>
              </a:rPr>
              <a:t>)</a:t>
            </a:r>
            <a:endParaRPr lang="tr-TR" sz="2000" b="1" spc="100" dirty="0">
              <a:solidFill>
                <a:srgbClr val="002060"/>
              </a:solidFill>
              <a:latin typeface="Calibri" pitchFamily="34" charset="0"/>
              <a:cs typeface="Calibri" pitchFamily="34" charset="0"/>
            </a:endParaRPr>
          </a:p>
        </p:txBody>
      </p:sp>
      <p:sp>
        <p:nvSpPr>
          <p:cNvPr id="4" name="Dikdörtgen 3"/>
          <p:cNvSpPr/>
          <p:nvPr/>
        </p:nvSpPr>
        <p:spPr>
          <a:xfrm>
            <a:off x="827584" y="5805264"/>
            <a:ext cx="7488832" cy="553998"/>
          </a:xfrm>
          <a:prstGeom prst="rect">
            <a:avLst/>
          </a:prstGeom>
        </p:spPr>
        <p:txBody>
          <a:bodyPr wrap="square">
            <a:spAutoFit/>
          </a:bodyPr>
          <a:lstStyle/>
          <a:p>
            <a:pPr>
              <a:lnSpc>
                <a:spcPct val="150000"/>
              </a:lnSpc>
              <a:buClr>
                <a:schemeClr val="accent3"/>
              </a:buClr>
            </a:pPr>
            <a:r>
              <a:rPr lang="tr-TR" sz="2000" b="1" dirty="0">
                <a:solidFill>
                  <a:srgbClr val="002060"/>
                </a:solidFill>
                <a:latin typeface="Calibri" pitchFamily="34" charset="0"/>
                <a:cs typeface="Calibri" pitchFamily="34" charset="0"/>
              </a:rPr>
              <a:t>Clustered </a:t>
            </a:r>
            <a:r>
              <a:rPr lang="tr-TR" sz="2000" b="1" dirty="0" err="1">
                <a:solidFill>
                  <a:srgbClr val="002060"/>
                </a:solidFill>
                <a:latin typeface="Calibri" pitchFamily="34" charset="0"/>
                <a:cs typeface="Calibri" pitchFamily="34" charset="0"/>
              </a:rPr>
              <a:t>Regularly</a:t>
            </a:r>
            <a:r>
              <a:rPr lang="tr-TR" sz="2000" b="1" dirty="0">
                <a:solidFill>
                  <a:srgbClr val="002060"/>
                </a:solidFill>
                <a:latin typeface="Calibri" pitchFamily="34" charset="0"/>
                <a:cs typeface="Calibri" pitchFamily="34" charset="0"/>
              </a:rPr>
              <a:t> </a:t>
            </a:r>
            <a:r>
              <a:rPr lang="tr-TR" sz="2000" b="1" dirty="0" err="1">
                <a:solidFill>
                  <a:srgbClr val="002060"/>
                </a:solidFill>
                <a:latin typeface="Calibri" pitchFamily="34" charset="0"/>
                <a:cs typeface="Calibri" pitchFamily="34" charset="0"/>
              </a:rPr>
              <a:t>Interspaced</a:t>
            </a:r>
            <a:r>
              <a:rPr lang="tr-TR" sz="2000" b="1" dirty="0">
                <a:solidFill>
                  <a:srgbClr val="002060"/>
                </a:solidFill>
                <a:latin typeface="Calibri" pitchFamily="34" charset="0"/>
                <a:cs typeface="Calibri" pitchFamily="34" charset="0"/>
              </a:rPr>
              <a:t> </a:t>
            </a:r>
            <a:r>
              <a:rPr lang="tr-TR" sz="2000" b="1" dirty="0" err="1">
                <a:solidFill>
                  <a:srgbClr val="002060"/>
                </a:solidFill>
                <a:latin typeface="Calibri" pitchFamily="34" charset="0"/>
                <a:cs typeface="Calibri" pitchFamily="34" charset="0"/>
              </a:rPr>
              <a:t>Short</a:t>
            </a:r>
            <a:r>
              <a:rPr lang="tr-TR" sz="2000" b="1" dirty="0">
                <a:solidFill>
                  <a:srgbClr val="002060"/>
                </a:solidFill>
                <a:latin typeface="Calibri" pitchFamily="34" charset="0"/>
                <a:cs typeface="Calibri" pitchFamily="34" charset="0"/>
              </a:rPr>
              <a:t> </a:t>
            </a:r>
            <a:r>
              <a:rPr lang="tr-TR" sz="2000" b="1" dirty="0" err="1">
                <a:solidFill>
                  <a:srgbClr val="002060"/>
                </a:solidFill>
                <a:latin typeface="Calibri" pitchFamily="34" charset="0"/>
                <a:cs typeface="Calibri" pitchFamily="34" charset="0"/>
              </a:rPr>
              <a:t>Palindromic</a:t>
            </a:r>
            <a:r>
              <a:rPr lang="tr-TR" sz="2000" b="1" dirty="0">
                <a:solidFill>
                  <a:srgbClr val="002060"/>
                </a:solidFill>
                <a:latin typeface="Calibri" pitchFamily="34" charset="0"/>
                <a:cs typeface="Calibri" pitchFamily="34" charset="0"/>
              </a:rPr>
              <a:t> </a:t>
            </a:r>
            <a:r>
              <a:rPr lang="tr-TR" sz="2000" b="1" dirty="0" err="1">
                <a:solidFill>
                  <a:srgbClr val="002060"/>
                </a:solidFill>
                <a:latin typeface="Calibri" pitchFamily="34" charset="0"/>
                <a:cs typeface="Calibri" pitchFamily="34" charset="0"/>
              </a:rPr>
              <a:t>Repeats</a:t>
            </a:r>
            <a:r>
              <a:rPr lang="tr-TR" sz="2000" b="1" spc="100" dirty="0">
                <a:solidFill>
                  <a:srgbClr val="002060"/>
                </a:solidFill>
                <a:latin typeface="Calibri" pitchFamily="34" charset="0"/>
                <a:cs typeface="Calibri" pitchFamily="34" charset="0"/>
              </a:rPr>
              <a:t> (</a:t>
            </a:r>
            <a:r>
              <a:rPr lang="tr-TR" sz="2000" b="1" dirty="0">
                <a:solidFill>
                  <a:srgbClr val="002060"/>
                </a:solidFill>
                <a:latin typeface="Calibri" pitchFamily="34" charset="0"/>
                <a:cs typeface="Calibri" pitchFamily="34" charset="0"/>
              </a:rPr>
              <a:t>CRISPR)</a:t>
            </a:r>
            <a:r>
              <a:rPr lang="tr-TR" sz="2000" b="1" spc="100" dirty="0">
                <a:solidFill>
                  <a:srgbClr val="002060"/>
                </a:solidFill>
                <a:latin typeface="Calibri" pitchFamily="34" charset="0"/>
                <a:cs typeface="Calibri" pitchFamily="34" charset="0"/>
              </a:rPr>
              <a:t> </a:t>
            </a:r>
          </a:p>
        </p:txBody>
      </p:sp>
      <p:sp>
        <p:nvSpPr>
          <p:cNvPr id="5" name="Dikdörtgen 4"/>
          <p:cNvSpPr/>
          <p:nvPr/>
        </p:nvSpPr>
        <p:spPr>
          <a:xfrm>
            <a:off x="1994467" y="355372"/>
            <a:ext cx="5155066" cy="920252"/>
          </a:xfrm>
          <a:prstGeom prst="rect">
            <a:avLst/>
          </a:prstGeom>
        </p:spPr>
        <p:txBody>
          <a:bodyPr wrap="none">
            <a:spAutoFit/>
          </a:bodyPr>
          <a:lstStyle/>
          <a:p>
            <a:pPr algn="just">
              <a:lnSpc>
                <a:spcPct val="150000"/>
              </a:lnSpc>
            </a:pPr>
            <a:r>
              <a:rPr lang="tr-TR" sz="4000" dirty="0">
                <a:solidFill>
                  <a:srgbClr val="C00000"/>
                </a:solidFill>
                <a:latin typeface="Calibri" pitchFamily="34" charset="0"/>
                <a:cs typeface="Calibri" pitchFamily="34" charset="0"/>
              </a:rPr>
              <a:t>RNA ve DNA </a:t>
            </a:r>
            <a:r>
              <a:rPr lang="tr-TR" sz="4000" dirty="0" smtClean="0">
                <a:solidFill>
                  <a:srgbClr val="C00000"/>
                </a:solidFill>
                <a:latin typeface="Calibri" pitchFamily="34" charset="0"/>
                <a:cs typeface="Calibri" pitchFamily="34" charset="0"/>
              </a:rPr>
              <a:t>düzenleme</a:t>
            </a:r>
            <a:endParaRPr lang="tr-TR" sz="4000" dirty="0">
              <a:solidFill>
                <a:srgbClr val="C00000"/>
              </a:solidFill>
              <a:latin typeface="Calibri" pitchFamily="34" charset="0"/>
              <a:cs typeface="Calibri" pitchFamily="34" charset="0"/>
            </a:endParaRPr>
          </a:p>
        </p:txBody>
      </p:sp>
    </p:spTree>
    <p:extLst>
      <p:ext uri="{BB962C8B-B14F-4D97-AF65-F5344CB8AC3E}">
        <p14:creationId xmlns:p14="http://schemas.microsoft.com/office/powerpoint/2010/main" val="2409408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etin kutusu"/>
          <p:cNvSpPr txBox="1">
            <a:spLocks noChangeArrowheads="1"/>
          </p:cNvSpPr>
          <p:nvPr/>
        </p:nvSpPr>
        <p:spPr bwMode="auto">
          <a:xfrm>
            <a:off x="250825" y="2171700"/>
            <a:ext cx="4514850" cy="522288"/>
          </a:xfrm>
          <a:prstGeom prst="rect">
            <a:avLst/>
          </a:prstGeom>
          <a:noFill/>
          <a:ln w="9525">
            <a:noFill/>
            <a:miter lim="800000"/>
            <a:headEnd/>
            <a:tailEnd/>
          </a:ln>
        </p:spPr>
        <p:txBody>
          <a:bodyPr wrap="none">
            <a:spAutoFit/>
          </a:bodyPr>
          <a:lstStyle/>
          <a:p>
            <a:r>
              <a:rPr lang="tr-TR" sz="2800" b="1">
                <a:solidFill>
                  <a:srgbClr val="C00000"/>
                </a:solidFill>
                <a:latin typeface="Calibri" pitchFamily="34" charset="0"/>
              </a:rPr>
              <a:t>2. DOĞUMSAL ANOMALİLER:</a:t>
            </a:r>
          </a:p>
        </p:txBody>
      </p:sp>
      <p:sp>
        <p:nvSpPr>
          <p:cNvPr id="6147" name="2 Metin kutusu"/>
          <p:cNvSpPr txBox="1">
            <a:spLocks noChangeArrowheads="1"/>
          </p:cNvSpPr>
          <p:nvPr/>
        </p:nvSpPr>
        <p:spPr bwMode="auto">
          <a:xfrm>
            <a:off x="250825" y="466725"/>
            <a:ext cx="5861669" cy="523220"/>
          </a:xfrm>
          <a:prstGeom prst="rect">
            <a:avLst/>
          </a:prstGeom>
          <a:noFill/>
          <a:ln w="9525">
            <a:noFill/>
            <a:miter lim="800000"/>
            <a:headEnd/>
            <a:tailEnd/>
          </a:ln>
        </p:spPr>
        <p:txBody>
          <a:bodyPr wrap="none">
            <a:spAutoFit/>
          </a:bodyPr>
          <a:lstStyle/>
          <a:p>
            <a:r>
              <a:rPr lang="tr-TR" sz="2800" b="1" dirty="0">
                <a:solidFill>
                  <a:schemeClr val="bg1">
                    <a:lumMod val="50000"/>
                  </a:schemeClr>
                </a:solidFill>
                <a:latin typeface="Calibri" pitchFamily="34" charset="0"/>
              </a:rPr>
              <a:t>1. </a:t>
            </a:r>
            <a:r>
              <a:rPr lang="tr-TR" sz="2800" b="1" dirty="0" smtClean="0">
                <a:solidFill>
                  <a:schemeClr val="bg1">
                    <a:lumMod val="50000"/>
                  </a:schemeClr>
                </a:solidFill>
                <a:latin typeface="Calibri" pitchFamily="34" charset="0"/>
              </a:rPr>
              <a:t>HEREDİTER </a:t>
            </a:r>
            <a:r>
              <a:rPr lang="tr-TR" sz="2800" b="1" dirty="0">
                <a:solidFill>
                  <a:schemeClr val="bg1">
                    <a:lumMod val="50000"/>
                  </a:schemeClr>
                </a:solidFill>
                <a:latin typeface="Calibri" pitchFamily="34" charset="0"/>
              </a:rPr>
              <a:t>(Genetik) ANOMALİLER:</a:t>
            </a:r>
          </a:p>
        </p:txBody>
      </p:sp>
      <p:sp>
        <p:nvSpPr>
          <p:cNvPr id="6148" name="3 Metin kutusu"/>
          <p:cNvSpPr txBox="1">
            <a:spLocks noChangeArrowheads="1"/>
          </p:cNvSpPr>
          <p:nvPr/>
        </p:nvSpPr>
        <p:spPr bwMode="auto">
          <a:xfrm>
            <a:off x="415925" y="1044575"/>
            <a:ext cx="8188325" cy="1016000"/>
          </a:xfrm>
          <a:prstGeom prst="rect">
            <a:avLst/>
          </a:prstGeom>
          <a:noFill/>
          <a:ln w="9525">
            <a:noFill/>
            <a:miter lim="800000"/>
            <a:headEnd/>
            <a:tailEnd/>
          </a:ln>
        </p:spPr>
        <p:txBody>
          <a:bodyPr>
            <a:spAutoFit/>
          </a:bodyPr>
          <a:lstStyle/>
          <a:p>
            <a:pPr algn="just"/>
            <a:r>
              <a:rPr lang="tr-TR" sz="2000" b="1" dirty="0">
                <a:solidFill>
                  <a:schemeClr val="bg1">
                    <a:lumMod val="50000"/>
                  </a:schemeClr>
                </a:solidFill>
                <a:latin typeface="Calibri" pitchFamily="34" charset="0"/>
              </a:rPr>
              <a:t>Bireyin pek çok fiziksel özelliğini anne babasından aktarılır. Çocuğa genler yoluyla aktarılan anomaliler de, çocuk doğduğunda henüz kendini göstermemiş olsa bile genlerinde kodludur ve zamanla ortaya çıkacaktır.</a:t>
            </a:r>
          </a:p>
        </p:txBody>
      </p:sp>
      <p:sp>
        <p:nvSpPr>
          <p:cNvPr id="5" name="4 Metin kutusu"/>
          <p:cNvSpPr txBox="1"/>
          <p:nvPr/>
        </p:nvSpPr>
        <p:spPr>
          <a:xfrm>
            <a:off x="409575" y="2663825"/>
            <a:ext cx="8188325" cy="1014413"/>
          </a:xfrm>
          <a:prstGeom prst="rect">
            <a:avLst/>
          </a:prstGeom>
          <a:noFill/>
        </p:spPr>
        <p:txBody>
          <a:bodyPr>
            <a:spAutoFit/>
          </a:bodyPr>
          <a:lstStyle/>
          <a:p>
            <a:pPr algn="just" fontAlgn="auto">
              <a:spcBef>
                <a:spcPts val="0"/>
              </a:spcBef>
              <a:spcAft>
                <a:spcPts val="0"/>
              </a:spcAft>
              <a:defRPr/>
            </a:pPr>
            <a:r>
              <a:rPr lang="tr-TR" sz="2000" b="1" dirty="0" err="1">
                <a:solidFill>
                  <a:srgbClr val="303090"/>
                </a:solidFill>
                <a:latin typeface="+mn-lt"/>
                <a:cs typeface="+mn-cs"/>
              </a:rPr>
              <a:t>Prenatal</a:t>
            </a:r>
            <a:r>
              <a:rPr lang="tr-TR" sz="2000" b="1" dirty="0">
                <a:solidFill>
                  <a:srgbClr val="303090"/>
                </a:solidFill>
                <a:latin typeface="+mn-lt"/>
                <a:cs typeface="+mn-cs"/>
              </a:rPr>
              <a:t> büyüme ve gelişim döneminde bir veya daha fazla sayıdaki faktörlerin etkisi ile oluşur. Bu anomaliler </a:t>
            </a:r>
            <a:r>
              <a:rPr lang="tr-TR" sz="2000" b="1" dirty="0" err="1">
                <a:solidFill>
                  <a:srgbClr val="303090"/>
                </a:solidFill>
                <a:latin typeface="+mn-lt"/>
                <a:cs typeface="+mn-cs"/>
              </a:rPr>
              <a:t>konjenital</a:t>
            </a:r>
            <a:r>
              <a:rPr lang="tr-TR" sz="2000" b="1" dirty="0">
                <a:solidFill>
                  <a:srgbClr val="303090"/>
                </a:solidFill>
                <a:latin typeface="+mn-lt"/>
                <a:cs typeface="+mn-cs"/>
              </a:rPr>
              <a:t> (gelişimsel) anomalilerdir ve </a:t>
            </a:r>
            <a:r>
              <a:rPr lang="tr-TR" sz="2000" b="1" spc="200" dirty="0">
                <a:solidFill>
                  <a:srgbClr val="303090"/>
                </a:solidFill>
                <a:latin typeface="+mn-lt"/>
                <a:cs typeface="+mn-cs"/>
              </a:rPr>
              <a:t>ÇOCUK DOĞDUĞUNDA MEVCUTTUR.</a:t>
            </a:r>
          </a:p>
        </p:txBody>
      </p:sp>
      <p:sp>
        <p:nvSpPr>
          <p:cNvPr id="6" name="5 Metin kutusu"/>
          <p:cNvSpPr txBox="1"/>
          <p:nvPr/>
        </p:nvSpPr>
        <p:spPr>
          <a:xfrm>
            <a:off x="1187450" y="3846513"/>
            <a:ext cx="5472113" cy="2246312"/>
          </a:xfrm>
          <a:prstGeom prst="rect">
            <a:avLst/>
          </a:prstGeom>
          <a:noFill/>
        </p:spPr>
        <p:txBody>
          <a:bodyPr>
            <a:spAutoFit/>
          </a:bodyPr>
          <a:lstStyle/>
          <a:p>
            <a:pPr marL="457200" indent="-457200" algn="just" fontAlgn="auto">
              <a:spcBef>
                <a:spcPts val="0"/>
              </a:spcBef>
              <a:spcAft>
                <a:spcPts val="0"/>
              </a:spcAft>
              <a:buFontTx/>
              <a:buAutoNum type="arabicPeriod"/>
              <a:defRPr/>
            </a:pPr>
            <a:r>
              <a:rPr lang="tr-TR" sz="2000" b="1" spc="200" dirty="0">
                <a:solidFill>
                  <a:srgbClr val="303090"/>
                </a:solidFill>
                <a:latin typeface="+mn-lt"/>
                <a:cs typeface="+mn-cs"/>
              </a:rPr>
              <a:t>Dudak ve damak yarıkları</a:t>
            </a:r>
          </a:p>
          <a:p>
            <a:pPr marL="457200" indent="-457200" algn="just" fontAlgn="auto">
              <a:spcBef>
                <a:spcPts val="0"/>
              </a:spcBef>
              <a:spcAft>
                <a:spcPts val="0"/>
              </a:spcAft>
              <a:buFontTx/>
              <a:buAutoNum type="arabicPeriod"/>
              <a:defRPr/>
            </a:pPr>
            <a:r>
              <a:rPr lang="tr-TR" sz="2000" b="1" spc="200" dirty="0" err="1">
                <a:solidFill>
                  <a:srgbClr val="303090"/>
                </a:solidFill>
                <a:latin typeface="+mn-lt"/>
                <a:cs typeface="+mn-cs"/>
              </a:rPr>
              <a:t>Pierre</a:t>
            </a:r>
            <a:r>
              <a:rPr lang="tr-TR" sz="2000" b="1" spc="200" dirty="0">
                <a:solidFill>
                  <a:srgbClr val="303090"/>
                </a:solidFill>
                <a:latin typeface="+mn-lt"/>
                <a:cs typeface="+mn-cs"/>
              </a:rPr>
              <a:t> – </a:t>
            </a:r>
            <a:r>
              <a:rPr lang="tr-TR" sz="2000" b="1" spc="200" dirty="0" err="1">
                <a:solidFill>
                  <a:srgbClr val="303090"/>
                </a:solidFill>
                <a:latin typeface="+mn-lt"/>
                <a:cs typeface="+mn-cs"/>
              </a:rPr>
              <a:t>Robin</a:t>
            </a:r>
            <a:r>
              <a:rPr lang="tr-TR" sz="2000" b="1" spc="200" dirty="0">
                <a:solidFill>
                  <a:srgbClr val="303090"/>
                </a:solidFill>
                <a:latin typeface="+mn-lt"/>
                <a:cs typeface="+mn-cs"/>
              </a:rPr>
              <a:t> Sekansı</a:t>
            </a:r>
          </a:p>
          <a:p>
            <a:pPr marL="457200" indent="-457200" algn="just" fontAlgn="auto">
              <a:spcBef>
                <a:spcPts val="0"/>
              </a:spcBef>
              <a:spcAft>
                <a:spcPts val="0"/>
              </a:spcAft>
              <a:buFontTx/>
              <a:buAutoNum type="arabicPeriod"/>
              <a:defRPr/>
            </a:pPr>
            <a:r>
              <a:rPr lang="tr-TR" sz="2000" b="1" spc="200" dirty="0" err="1">
                <a:solidFill>
                  <a:srgbClr val="303090"/>
                </a:solidFill>
                <a:latin typeface="+mn-lt"/>
                <a:cs typeface="+mn-cs"/>
              </a:rPr>
              <a:t>Cleidocranial</a:t>
            </a:r>
            <a:r>
              <a:rPr lang="tr-TR" sz="2000" b="1" spc="200" dirty="0">
                <a:solidFill>
                  <a:srgbClr val="303090"/>
                </a:solidFill>
                <a:latin typeface="+mn-lt"/>
                <a:cs typeface="+mn-cs"/>
              </a:rPr>
              <a:t> </a:t>
            </a:r>
            <a:r>
              <a:rPr lang="tr-TR" sz="2000" b="1" spc="200" dirty="0" err="1">
                <a:solidFill>
                  <a:srgbClr val="303090"/>
                </a:solidFill>
                <a:latin typeface="+mn-lt"/>
                <a:cs typeface="+mn-cs"/>
              </a:rPr>
              <a:t>Dysostosis</a:t>
            </a:r>
            <a:endParaRPr lang="tr-TR" sz="2000" b="1" spc="200" dirty="0">
              <a:solidFill>
                <a:srgbClr val="303090"/>
              </a:solidFill>
              <a:latin typeface="+mn-lt"/>
              <a:cs typeface="+mn-cs"/>
            </a:endParaRPr>
          </a:p>
          <a:p>
            <a:pPr marL="457200" indent="-457200" algn="just" fontAlgn="auto">
              <a:spcBef>
                <a:spcPts val="0"/>
              </a:spcBef>
              <a:spcAft>
                <a:spcPts val="0"/>
              </a:spcAft>
              <a:buFontTx/>
              <a:buAutoNum type="arabicPeriod"/>
              <a:defRPr/>
            </a:pPr>
            <a:r>
              <a:rPr lang="tr-TR" sz="2000" b="1" spc="200" dirty="0" err="1">
                <a:solidFill>
                  <a:srgbClr val="303090"/>
                </a:solidFill>
                <a:latin typeface="+mn-lt"/>
                <a:cs typeface="+mn-cs"/>
              </a:rPr>
              <a:t>Craniofacial</a:t>
            </a:r>
            <a:r>
              <a:rPr lang="tr-TR" sz="2000" b="1" spc="200" dirty="0">
                <a:solidFill>
                  <a:srgbClr val="303090"/>
                </a:solidFill>
                <a:latin typeface="+mn-lt"/>
                <a:cs typeface="+mn-cs"/>
              </a:rPr>
              <a:t> </a:t>
            </a:r>
            <a:r>
              <a:rPr lang="tr-TR" sz="2000" b="1" spc="200" dirty="0" err="1">
                <a:solidFill>
                  <a:srgbClr val="303090"/>
                </a:solidFill>
                <a:latin typeface="+mn-lt"/>
                <a:cs typeface="+mn-cs"/>
              </a:rPr>
              <a:t>Dysostosis</a:t>
            </a:r>
            <a:endParaRPr lang="tr-TR" sz="2000" b="1" spc="200" dirty="0">
              <a:solidFill>
                <a:srgbClr val="303090"/>
              </a:solidFill>
              <a:latin typeface="+mn-lt"/>
              <a:cs typeface="+mn-cs"/>
            </a:endParaRPr>
          </a:p>
          <a:p>
            <a:pPr marL="457200" indent="-457200" algn="just" fontAlgn="auto">
              <a:spcBef>
                <a:spcPts val="0"/>
              </a:spcBef>
              <a:spcAft>
                <a:spcPts val="0"/>
              </a:spcAft>
              <a:buFontTx/>
              <a:buAutoNum type="arabicPeriod"/>
              <a:defRPr/>
            </a:pPr>
            <a:r>
              <a:rPr lang="tr-TR" sz="2000" b="1" spc="200" dirty="0" err="1">
                <a:solidFill>
                  <a:srgbClr val="303090"/>
                </a:solidFill>
                <a:latin typeface="+mn-lt"/>
                <a:cs typeface="+mn-cs"/>
              </a:rPr>
              <a:t>Mandibulofacial</a:t>
            </a:r>
            <a:r>
              <a:rPr lang="tr-TR" sz="2000" b="1" spc="200" dirty="0">
                <a:solidFill>
                  <a:srgbClr val="303090"/>
                </a:solidFill>
                <a:latin typeface="+mn-lt"/>
                <a:cs typeface="+mn-cs"/>
              </a:rPr>
              <a:t> </a:t>
            </a:r>
            <a:r>
              <a:rPr lang="tr-TR" sz="2000" b="1" spc="200" dirty="0" err="1">
                <a:solidFill>
                  <a:srgbClr val="303090"/>
                </a:solidFill>
                <a:latin typeface="+mn-lt"/>
                <a:cs typeface="+mn-cs"/>
              </a:rPr>
              <a:t>Dysostosis</a:t>
            </a:r>
            <a:endParaRPr lang="tr-TR" sz="2000" b="1" spc="200" dirty="0">
              <a:solidFill>
                <a:srgbClr val="303090"/>
              </a:solidFill>
              <a:latin typeface="+mn-lt"/>
              <a:cs typeface="+mn-cs"/>
            </a:endParaRPr>
          </a:p>
          <a:p>
            <a:pPr marL="457200" indent="-457200" algn="just" fontAlgn="auto">
              <a:spcBef>
                <a:spcPts val="0"/>
              </a:spcBef>
              <a:spcAft>
                <a:spcPts val="0"/>
              </a:spcAft>
              <a:buFontTx/>
              <a:buAutoNum type="arabicPeriod"/>
              <a:defRPr/>
            </a:pPr>
            <a:r>
              <a:rPr lang="tr-TR" sz="2000" b="1" spc="200" dirty="0" err="1">
                <a:solidFill>
                  <a:srgbClr val="303090"/>
                </a:solidFill>
                <a:latin typeface="+mn-lt"/>
                <a:cs typeface="+mn-cs"/>
              </a:rPr>
              <a:t>Otomandibular</a:t>
            </a:r>
            <a:r>
              <a:rPr lang="tr-TR" sz="2000" b="1" spc="200" dirty="0">
                <a:solidFill>
                  <a:srgbClr val="303090"/>
                </a:solidFill>
                <a:latin typeface="+mn-lt"/>
                <a:cs typeface="+mn-cs"/>
              </a:rPr>
              <a:t> </a:t>
            </a:r>
            <a:r>
              <a:rPr lang="tr-TR" sz="2000" b="1" spc="200" dirty="0" err="1">
                <a:solidFill>
                  <a:srgbClr val="303090"/>
                </a:solidFill>
                <a:latin typeface="+mn-lt"/>
                <a:cs typeface="+mn-cs"/>
              </a:rPr>
              <a:t>Dysostosis</a:t>
            </a:r>
            <a:endParaRPr lang="tr-TR" sz="2000" b="1" spc="200" dirty="0">
              <a:solidFill>
                <a:srgbClr val="303090"/>
              </a:solidFill>
              <a:latin typeface="+mn-lt"/>
              <a:cs typeface="+mn-cs"/>
            </a:endParaRPr>
          </a:p>
          <a:p>
            <a:pPr marL="457200" indent="-457200" algn="just" fontAlgn="auto">
              <a:spcBef>
                <a:spcPts val="0"/>
              </a:spcBef>
              <a:spcAft>
                <a:spcPts val="0"/>
              </a:spcAft>
              <a:buFontTx/>
              <a:buAutoNum type="arabicPeriod"/>
              <a:defRPr/>
            </a:pPr>
            <a:r>
              <a:rPr lang="tr-TR" sz="2000" b="1" spc="200" dirty="0" err="1">
                <a:solidFill>
                  <a:srgbClr val="303090"/>
                </a:solidFill>
                <a:latin typeface="+mn-lt"/>
                <a:cs typeface="+mn-cs"/>
              </a:rPr>
              <a:t>Macroglossia</a:t>
            </a:r>
            <a:endParaRPr lang="tr-TR" sz="2000" b="1" spc="200" dirty="0">
              <a:solidFill>
                <a:srgbClr val="303090"/>
              </a:solidFill>
              <a:latin typeface="+mn-lt"/>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900113" y="476250"/>
            <a:ext cx="5472112" cy="400050"/>
          </a:xfrm>
          <a:prstGeom prst="rect">
            <a:avLst/>
          </a:prstGeom>
          <a:noFill/>
        </p:spPr>
        <p:txBody>
          <a:bodyPr>
            <a:spAutoFit/>
          </a:bodyPr>
          <a:lstStyle/>
          <a:p>
            <a:pPr marL="457200" indent="-457200" algn="just" fontAlgn="auto">
              <a:spcBef>
                <a:spcPts val="0"/>
              </a:spcBef>
              <a:spcAft>
                <a:spcPts val="0"/>
              </a:spcAft>
              <a:defRPr/>
            </a:pPr>
            <a:r>
              <a:rPr lang="tr-TR" sz="2000" b="1" spc="200" dirty="0">
                <a:solidFill>
                  <a:srgbClr val="C00000"/>
                </a:solidFill>
                <a:latin typeface="+mn-lt"/>
                <a:cs typeface="+mn-cs"/>
              </a:rPr>
              <a:t>1. Dudak Damak Yarıkları</a:t>
            </a:r>
          </a:p>
        </p:txBody>
      </p:sp>
      <p:pic>
        <p:nvPicPr>
          <p:cNvPr id="7171" name="2 Resim" descr="Resim27.jpg"/>
          <p:cNvPicPr>
            <a:picLocks noChangeAspect="1"/>
          </p:cNvPicPr>
          <p:nvPr/>
        </p:nvPicPr>
        <p:blipFill>
          <a:blip r:embed="rId2" cstate="print"/>
          <a:srcRect/>
          <a:stretch>
            <a:fillRect/>
          </a:stretch>
        </p:blipFill>
        <p:spPr bwMode="auto">
          <a:xfrm>
            <a:off x="1403350" y="1196975"/>
            <a:ext cx="6392863" cy="4792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900113" y="476250"/>
            <a:ext cx="5472112" cy="400050"/>
          </a:xfrm>
          <a:prstGeom prst="rect">
            <a:avLst/>
          </a:prstGeom>
          <a:noFill/>
        </p:spPr>
        <p:txBody>
          <a:bodyPr>
            <a:spAutoFit/>
          </a:bodyPr>
          <a:lstStyle/>
          <a:p>
            <a:pPr marL="457200" indent="-457200" algn="just" fontAlgn="auto">
              <a:spcBef>
                <a:spcPts val="0"/>
              </a:spcBef>
              <a:spcAft>
                <a:spcPts val="0"/>
              </a:spcAft>
              <a:defRPr/>
            </a:pPr>
            <a:r>
              <a:rPr lang="tr-TR" sz="2000" b="1" spc="200" dirty="0">
                <a:solidFill>
                  <a:srgbClr val="C00000"/>
                </a:solidFill>
                <a:latin typeface="+mn-lt"/>
                <a:cs typeface="+mn-cs"/>
              </a:rPr>
              <a:t>2. </a:t>
            </a:r>
            <a:r>
              <a:rPr lang="tr-TR" sz="2000" b="1" spc="200" dirty="0" err="1">
                <a:solidFill>
                  <a:srgbClr val="C00000"/>
                </a:solidFill>
                <a:latin typeface="+mn-lt"/>
                <a:cs typeface="+mn-cs"/>
              </a:rPr>
              <a:t>Pierre</a:t>
            </a:r>
            <a:r>
              <a:rPr lang="tr-TR" sz="2000" b="1" spc="200" dirty="0">
                <a:solidFill>
                  <a:srgbClr val="C00000"/>
                </a:solidFill>
                <a:latin typeface="+mn-lt"/>
                <a:cs typeface="+mn-cs"/>
              </a:rPr>
              <a:t> - </a:t>
            </a:r>
            <a:r>
              <a:rPr lang="tr-TR" sz="2000" b="1" spc="200" dirty="0" err="1">
                <a:solidFill>
                  <a:srgbClr val="C00000"/>
                </a:solidFill>
                <a:latin typeface="+mn-lt"/>
                <a:cs typeface="+mn-cs"/>
              </a:rPr>
              <a:t>Robin</a:t>
            </a:r>
            <a:r>
              <a:rPr lang="tr-TR" sz="2000" b="1" spc="200" dirty="0">
                <a:solidFill>
                  <a:srgbClr val="C00000"/>
                </a:solidFill>
                <a:latin typeface="+mn-lt"/>
                <a:cs typeface="+mn-cs"/>
              </a:rPr>
              <a:t> Sekansı</a:t>
            </a:r>
          </a:p>
        </p:txBody>
      </p:sp>
      <p:sp>
        <p:nvSpPr>
          <p:cNvPr id="8195" name="2 Metin kutusu"/>
          <p:cNvSpPr txBox="1">
            <a:spLocks noChangeArrowheads="1"/>
          </p:cNvSpPr>
          <p:nvPr/>
        </p:nvSpPr>
        <p:spPr bwMode="auto">
          <a:xfrm>
            <a:off x="415925" y="1044575"/>
            <a:ext cx="8188325" cy="1477963"/>
          </a:xfrm>
          <a:prstGeom prst="rect">
            <a:avLst/>
          </a:prstGeom>
          <a:noFill/>
          <a:ln w="9525">
            <a:noFill/>
            <a:miter lim="800000"/>
            <a:headEnd/>
            <a:tailEnd/>
          </a:ln>
        </p:spPr>
        <p:txBody>
          <a:bodyPr>
            <a:spAutoFit/>
          </a:bodyPr>
          <a:lstStyle/>
          <a:p>
            <a:pPr algn="just">
              <a:lnSpc>
                <a:spcPct val="150000"/>
              </a:lnSpc>
            </a:pPr>
            <a:r>
              <a:rPr lang="tr-TR" sz="2000" b="1">
                <a:solidFill>
                  <a:srgbClr val="303090"/>
                </a:solidFill>
                <a:latin typeface="Calibri" pitchFamily="34" charset="0"/>
              </a:rPr>
              <a:t>Doğum öncesi dönemde ortaya çıkan bir problem. Genetik bir altyapısı olduğu çok kısa süre önce bulunmuştur (Kromozom 2, 11 ve 17’deki mutasyonlar).</a:t>
            </a:r>
          </a:p>
        </p:txBody>
      </p:sp>
      <p:sp>
        <p:nvSpPr>
          <p:cNvPr id="4" name="3 Metin kutusu"/>
          <p:cNvSpPr txBox="1"/>
          <p:nvPr/>
        </p:nvSpPr>
        <p:spPr>
          <a:xfrm>
            <a:off x="422275" y="2854325"/>
            <a:ext cx="5157788" cy="4246563"/>
          </a:xfrm>
          <a:prstGeom prst="rect">
            <a:avLst/>
          </a:prstGeom>
          <a:noFill/>
        </p:spPr>
        <p:txBody>
          <a:bodyPr>
            <a:spAutoFit/>
          </a:bodyPr>
          <a:lstStyle/>
          <a:p>
            <a:pPr marL="457200" indent="-457200" algn="just" fontAlgn="auto">
              <a:lnSpc>
                <a:spcPct val="150000"/>
              </a:lnSpc>
              <a:spcBef>
                <a:spcPts val="0"/>
              </a:spcBef>
              <a:spcAft>
                <a:spcPts val="0"/>
              </a:spcAft>
              <a:buFont typeface="Wingdings" pitchFamily="2" charset="2"/>
              <a:buChar char="Ø"/>
              <a:defRPr/>
            </a:pPr>
            <a:r>
              <a:rPr lang="tr-TR" sz="2000" b="1" dirty="0">
                <a:solidFill>
                  <a:srgbClr val="303090"/>
                </a:solidFill>
                <a:latin typeface="+mn-lt"/>
                <a:cs typeface="+mn-cs"/>
              </a:rPr>
              <a:t>Alt çene çok küçüktür (</a:t>
            </a:r>
            <a:r>
              <a:rPr lang="tr-TR" sz="2000" b="1" dirty="0" err="1">
                <a:solidFill>
                  <a:srgbClr val="303090"/>
                </a:solidFill>
                <a:latin typeface="+mn-lt"/>
                <a:cs typeface="+mn-cs"/>
              </a:rPr>
              <a:t>mikrognati</a:t>
            </a:r>
            <a:r>
              <a:rPr lang="tr-TR" sz="2000" b="1" dirty="0">
                <a:solidFill>
                  <a:srgbClr val="303090"/>
                </a:solidFill>
                <a:latin typeface="+mn-lt"/>
                <a:cs typeface="+mn-cs"/>
              </a:rPr>
              <a:t> </a:t>
            </a:r>
            <a:r>
              <a:rPr lang="tr-TR" sz="2000" b="1" dirty="0" err="1">
                <a:solidFill>
                  <a:srgbClr val="303090"/>
                </a:solidFill>
                <a:latin typeface="+mn-lt"/>
                <a:cs typeface="+mn-cs"/>
              </a:rPr>
              <a:t>inferior</a:t>
            </a:r>
            <a:r>
              <a:rPr lang="tr-TR" sz="2000" b="1" dirty="0">
                <a:solidFill>
                  <a:srgbClr val="303090"/>
                </a:solidFill>
                <a:latin typeface="+mn-lt"/>
                <a:cs typeface="+mn-cs"/>
              </a:rPr>
              <a:t>)</a:t>
            </a:r>
          </a:p>
          <a:p>
            <a:pPr marL="457200" indent="-457200" algn="just" fontAlgn="auto">
              <a:lnSpc>
                <a:spcPct val="150000"/>
              </a:lnSpc>
              <a:spcBef>
                <a:spcPts val="0"/>
              </a:spcBef>
              <a:spcAft>
                <a:spcPts val="0"/>
              </a:spcAft>
              <a:buFont typeface="Wingdings" pitchFamily="2" charset="2"/>
              <a:buChar char="Ø"/>
              <a:defRPr/>
            </a:pPr>
            <a:r>
              <a:rPr lang="tr-TR" sz="2000" b="1" dirty="0">
                <a:solidFill>
                  <a:srgbClr val="303090"/>
                </a:solidFill>
                <a:latin typeface="+mn-lt"/>
                <a:cs typeface="+mn-cs"/>
              </a:rPr>
              <a:t>Dil de çok geride konumlanmıştır.</a:t>
            </a:r>
          </a:p>
          <a:p>
            <a:pPr marL="457200" indent="-457200" algn="just" fontAlgn="auto">
              <a:lnSpc>
                <a:spcPct val="150000"/>
              </a:lnSpc>
              <a:spcBef>
                <a:spcPts val="0"/>
              </a:spcBef>
              <a:spcAft>
                <a:spcPts val="0"/>
              </a:spcAft>
              <a:buFont typeface="Wingdings" pitchFamily="2" charset="2"/>
              <a:buChar char="Ø"/>
              <a:defRPr/>
            </a:pPr>
            <a:r>
              <a:rPr lang="tr-TR" sz="2000" b="1" dirty="0">
                <a:solidFill>
                  <a:srgbClr val="303090"/>
                </a:solidFill>
                <a:latin typeface="+mn-lt"/>
                <a:cs typeface="+mn-cs"/>
              </a:rPr>
              <a:t>Dil geride konumlandığı için sert damakta yarık oluşmasına sebep olmuştur!</a:t>
            </a:r>
          </a:p>
          <a:p>
            <a:pPr marL="457200" indent="-457200" algn="just" fontAlgn="auto">
              <a:lnSpc>
                <a:spcPct val="150000"/>
              </a:lnSpc>
              <a:spcBef>
                <a:spcPts val="0"/>
              </a:spcBef>
              <a:spcAft>
                <a:spcPts val="0"/>
              </a:spcAft>
              <a:buFont typeface="Wingdings" pitchFamily="2" charset="2"/>
              <a:buChar char="Ø"/>
              <a:defRPr/>
            </a:pPr>
            <a:r>
              <a:rPr lang="tr-TR" sz="2000" b="1" dirty="0">
                <a:solidFill>
                  <a:srgbClr val="303090"/>
                </a:solidFill>
                <a:latin typeface="+mn-lt"/>
                <a:cs typeface="+mn-cs"/>
              </a:rPr>
              <a:t>Dil arkaya kaçarak solunumu zorlaştırabilir, durdurabilir!!!</a:t>
            </a:r>
          </a:p>
          <a:p>
            <a:pPr marL="457200" indent="-457200" algn="just" fontAlgn="auto">
              <a:lnSpc>
                <a:spcPct val="150000"/>
              </a:lnSpc>
              <a:spcBef>
                <a:spcPts val="0"/>
              </a:spcBef>
              <a:spcAft>
                <a:spcPts val="0"/>
              </a:spcAft>
              <a:buFont typeface="Wingdings" pitchFamily="2" charset="2"/>
              <a:buChar char="Ø"/>
              <a:defRPr/>
            </a:pPr>
            <a:r>
              <a:rPr lang="tr-TR" sz="2000" b="1" dirty="0">
                <a:solidFill>
                  <a:srgbClr val="303090"/>
                </a:solidFill>
                <a:latin typeface="+mn-lt"/>
                <a:cs typeface="+mn-cs"/>
              </a:rPr>
              <a:t>Kuş yüzü görünümü vardır.</a:t>
            </a:r>
          </a:p>
          <a:p>
            <a:pPr marL="457200" indent="-457200" algn="just" fontAlgn="auto">
              <a:spcBef>
                <a:spcPts val="0"/>
              </a:spcBef>
              <a:spcAft>
                <a:spcPts val="0"/>
              </a:spcAft>
              <a:defRPr/>
            </a:pPr>
            <a:endParaRPr lang="tr-TR" sz="2000" b="1" dirty="0">
              <a:solidFill>
                <a:srgbClr val="303090"/>
              </a:solidFill>
              <a:latin typeface="+mn-lt"/>
              <a:cs typeface="+mn-cs"/>
            </a:endParaRPr>
          </a:p>
          <a:p>
            <a:pPr marL="457200" indent="-457200" algn="just" fontAlgn="auto">
              <a:spcBef>
                <a:spcPts val="0"/>
              </a:spcBef>
              <a:spcAft>
                <a:spcPts val="0"/>
              </a:spcAft>
              <a:buFont typeface="Wingdings" pitchFamily="2" charset="2"/>
              <a:buChar char="Ø"/>
              <a:defRPr/>
            </a:pPr>
            <a:endParaRPr lang="tr-TR" sz="2000" b="1" dirty="0">
              <a:solidFill>
                <a:srgbClr val="303090"/>
              </a:solidFill>
              <a:latin typeface="+mn-lt"/>
              <a:cs typeface="+mn-cs"/>
            </a:endParaRPr>
          </a:p>
          <a:p>
            <a:pPr algn="just" fontAlgn="auto">
              <a:spcBef>
                <a:spcPts val="0"/>
              </a:spcBef>
              <a:spcAft>
                <a:spcPts val="0"/>
              </a:spcAft>
              <a:defRPr/>
            </a:pPr>
            <a:endParaRPr lang="tr-TR" sz="2000" b="1" dirty="0">
              <a:solidFill>
                <a:srgbClr val="303090"/>
              </a:solidFill>
              <a:latin typeface="+mn-lt"/>
              <a:cs typeface="+mn-cs"/>
            </a:endParaRPr>
          </a:p>
        </p:txBody>
      </p:sp>
      <p:pic>
        <p:nvPicPr>
          <p:cNvPr id="8197" name="Picture 2" descr="http://2.bp.blogspot.com/-BowqjNzHy8I/TZoPt0imITI/AAAAAAAAAPo/R1iDYB7m2Sk/s400/8f41436cc14d45129bec2bb3fe52b484sindromePierreRobin.jpg"/>
          <p:cNvPicPr>
            <a:picLocks noChangeAspect="1" noChangeArrowheads="1"/>
          </p:cNvPicPr>
          <p:nvPr/>
        </p:nvPicPr>
        <p:blipFill>
          <a:blip r:embed="rId3" cstate="print"/>
          <a:srcRect/>
          <a:stretch>
            <a:fillRect/>
          </a:stretch>
        </p:blipFill>
        <p:spPr bwMode="auto">
          <a:xfrm>
            <a:off x="5940425" y="2781300"/>
            <a:ext cx="2592388" cy="3314700"/>
          </a:xfrm>
          <a:prstGeom prst="rect">
            <a:avLst/>
          </a:prstGeom>
          <a:noFill/>
          <a:ln w="9525">
            <a:noFill/>
            <a:miter lim="800000"/>
            <a:headEnd/>
            <a:tailEnd/>
          </a:ln>
        </p:spPr>
      </p:pic>
      <p:sp>
        <p:nvSpPr>
          <p:cNvPr id="6" name="5 Metin kutusu"/>
          <p:cNvSpPr txBox="1"/>
          <p:nvPr/>
        </p:nvSpPr>
        <p:spPr>
          <a:xfrm>
            <a:off x="5683250" y="6524625"/>
            <a:ext cx="3497263" cy="339725"/>
          </a:xfrm>
          <a:prstGeom prst="rect">
            <a:avLst/>
          </a:prstGeom>
          <a:noFill/>
        </p:spPr>
        <p:txBody>
          <a:bodyPr wrap="none">
            <a:spAutoFit/>
          </a:bodyPr>
          <a:lstStyle/>
          <a:p>
            <a:pPr fontAlgn="auto">
              <a:spcBef>
                <a:spcPts val="0"/>
              </a:spcBef>
              <a:spcAft>
                <a:spcPts val="0"/>
              </a:spcAft>
              <a:defRPr/>
            </a:pPr>
            <a:r>
              <a:rPr lang="tr-TR" sz="1600" b="1" i="1" dirty="0">
                <a:solidFill>
                  <a:schemeClr val="bg1">
                    <a:lumMod val="50000"/>
                  </a:schemeClr>
                </a:solidFill>
                <a:latin typeface="+mn-lt"/>
                <a:cs typeface="+mn-cs"/>
              </a:rPr>
              <a:t>Genel faktörler – Doğumsal Anomaliler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900113" y="476250"/>
            <a:ext cx="7920037" cy="400050"/>
          </a:xfrm>
          <a:prstGeom prst="rect">
            <a:avLst/>
          </a:prstGeom>
          <a:noFill/>
        </p:spPr>
        <p:txBody>
          <a:bodyPr>
            <a:spAutoFit/>
          </a:bodyPr>
          <a:lstStyle/>
          <a:p>
            <a:pPr marL="457200" indent="-457200" algn="just" fontAlgn="auto">
              <a:spcBef>
                <a:spcPts val="0"/>
              </a:spcBef>
              <a:spcAft>
                <a:spcPts val="0"/>
              </a:spcAft>
              <a:defRPr/>
            </a:pPr>
            <a:r>
              <a:rPr lang="tr-TR" sz="2000" b="1" spc="200" dirty="0">
                <a:solidFill>
                  <a:srgbClr val="C00000"/>
                </a:solidFill>
                <a:latin typeface="+mn-lt"/>
                <a:cs typeface="+mn-cs"/>
              </a:rPr>
              <a:t>3.  </a:t>
            </a:r>
            <a:r>
              <a:rPr lang="tr-TR" sz="2000" b="1" spc="200" dirty="0" err="1">
                <a:solidFill>
                  <a:srgbClr val="C00000"/>
                </a:solidFill>
                <a:latin typeface="+mn-lt"/>
                <a:cs typeface="+mn-cs"/>
              </a:rPr>
              <a:t>Cleidocranial</a:t>
            </a:r>
            <a:r>
              <a:rPr lang="tr-TR" sz="2000" b="1" spc="200" dirty="0">
                <a:solidFill>
                  <a:srgbClr val="C00000"/>
                </a:solidFill>
                <a:latin typeface="+mn-lt"/>
                <a:cs typeface="+mn-cs"/>
              </a:rPr>
              <a:t> </a:t>
            </a:r>
            <a:r>
              <a:rPr lang="tr-TR" sz="2000" b="1" spc="200" dirty="0" err="1">
                <a:solidFill>
                  <a:srgbClr val="C00000"/>
                </a:solidFill>
                <a:latin typeface="+mn-lt"/>
                <a:cs typeface="+mn-cs"/>
              </a:rPr>
              <a:t>Dysostosis</a:t>
            </a:r>
            <a:r>
              <a:rPr lang="tr-TR" sz="2000" b="1" spc="200" dirty="0">
                <a:solidFill>
                  <a:srgbClr val="C00000"/>
                </a:solidFill>
                <a:latin typeface="+mn-lt"/>
                <a:cs typeface="+mn-cs"/>
              </a:rPr>
              <a:t> (</a:t>
            </a:r>
            <a:r>
              <a:rPr lang="tr-TR" sz="2000" b="1" spc="200" dirty="0" err="1">
                <a:solidFill>
                  <a:srgbClr val="C00000"/>
                </a:solidFill>
                <a:latin typeface="+mn-lt"/>
                <a:cs typeface="+mn-cs"/>
              </a:rPr>
              <a:t>Kleido</a:t>
            </a:r>
            <a:r>
              <a:rPr lang="tr-TR" sz="2000" b="1" spc="200" dirty="0">
                <a:solidFill>
                  <a:srgbClr val="C00000"/>
                </a:solidFill>
                <a:latin typeface="+mn-lt"/>
                <a:cs typeface="+mn-cs"/>
              </a:rPr>
              <a:t>-</a:t>
            </a:r>
            <a:r>
              <a:rPr lang="tr-TR" sz="2000" b="1" spc="200" dirty="0" err="1">
                <a:solidFill>
                  <a:srgbClr val="C00000"/>
                </a:solidFill>
                <a:latin typeface="+mn-lt"/>
                <a:cs typeface="+mn-cs"/>
              </a:rPr>
              <a:t>kraniyal</a:t>
            </a:r>
            <a:r>
              <a:rPr lang="tr-TR" sz="2000" b="1" spc="200" dirty="0">
                <a:solidFill>
                  <a:srgbClr val="C00000"/>
                </a:solidFill>
                <a:latin typeface="+mn-lt"/>
                <a:cs typeface="+mn-cs"/>
              </a:rPr>
              <a:t> </a:t>
            </a:r>
            <a:r>
              <a:rPr lang="tr-TR" sz="2000" b="1" spc="200" dirty="0" err="1">
                <a:solidFill>
                  <a:srgbClr val="C00000"/>
                </a:solidFill>
                <a:latin typeface="+mn-lt"/>
                <a:cs typeface="+mn-cs"/>
              </a:rPr>
              <a:t>Dizostos</a:t>
            </a:r>
            <a:r>
              <a:rPr lang="tr-TR" sz="2000" b="1" spc="200" dirty="0">
                <a:solidFill>
                  <a:srgbClr val="C00000"/>
                </a:solidFill>
                <a:latin typeface="+mn-lt"/>
                <a:cs typeface="+mn-cs"/>
              </a:rPr>
              <a:t>)</a:t>
            </a:r>
          </a:p>
        </p:txBody>
      </p:sp>
      <p:sp>
        <p:nvSpPr>
          <p:cNvPr id="9219" name="2 Metin kutusu"/>
          <p:cNvSpPr txBox="1">
            <a:spLocks noChangeArrowheads="1"/>
          </p:cNvSpPr>
          <p:nvPr/>
        </p:nvSpPr>
        <p:spPr bwMode="auto">
          <a:xfrm>
            <a:off x="415925" y="1044575"/>
            <a:ext cx="8188325" cy="2862263"/>
          </a:xfrm>
          <a:prstGeom prst="rect">
            <a:avLst/>
          </a:prstGeom>
          <a:noFill/>
          <a:ln w="9525">
            <a:noFill/>
            <a:miter lim="800000"/>
            <a:headEnd/>
            <a:tailEnd/>
          </a:ln>
        </p:spPr>
        <p:txBody>
          <a:bodyPr>
            <a:spAutoFit/>
          </a:bodyPr>
          <a:lstStyle/>
          <a:p>
            <a:pPr algn="just">
              <a:lnSpc>
                <a:spcPct val="150000"/>
              </a:lnSpc>
              <a:buFont typeface="Wingdings" pitchFamily="2" charset="2"/>
              <a:buChar char="Ø"/>
            </a:pPr>
            <a:r>
              <a:rPr lang="tr-TR" sz="2000" b="1">
                <a:solidFill>
                  <a:srgbClr val="303090"/>
                </a:solidFill>
                <a:latin typeface="Calibri" pitchFamily="34" charset="0"/>
              </a:rPr>
              <a:t> Köprücük kemiği (klavikula) tek taraflı veya çift taraflı olarak ya hiç oluşmamıştır veya çok küçüktür. </a:t>
            </a:r>
          </a:p>
          <a:p>
            <a:pPr algn="just">
              <a:lnSpc>
                <a:spcPct val="150000"/>
              </a:lnSpc>
              <a:buFont typeface="Wingdings" pitchFamily="2" charset="2"/>
              <a:buChar char="Ø"/>
            </a:pPr>
            <a:r>
              <a:rPr lang="tr-TR" sz="2000" b="1">
                <a:solidFill>
                  <a:srgbClr val="303090"/>
                </a:solidFill>
                <a:latin typeface="Calibri" pitchFamily="34" charset="0"/>
              </a:rPr>
              <a:t> Bu anomaliye sahip bireyler omuzlarını birbirine değdirebilirler!</a:t>
            </a:r>
          </a:p>
          <a:p>
            <a:pPr algn="just">
              <a:lnSpc>
                <a:spcPct val="150000"/>
              </a:lnSpc>
              <a:buFont typeface="Wingdings" pitchFamily="2" charset="2"/>
              <a:buChar char="Ø"/>
            </a:pPr>
            <a:r>
              <a:rPr lang="tr-TR" sz="2000" b="1">
                <a:solidFill>
                  <a:srgbClr val="303090"/>
                </a:solidFill>
                <a:latin typeface="Calibri" pitchFamily="34" charset="0"/>
              </a:rPr>
              <a:t> Dişlerin sürmesi gecikebilir.</a:t>
            </a:r>
          </a:p>
          <a:p>
            <a:pPr algn="just">
              <a:lnSpc>
                <a:spcPct val="150000"/>
              </a:lnSpc>
              <a:buFont typeface="Wingdings" pitchFamily="2" charset="2"/>
              <a:buChar char="Ø"/>
            </a:pPr>
            <a:r>
              <a:rPr lang="tr-TR" sz="2000" b="1">
                <a:solidFill>
                  <a:srgbClr val="303090"/>
                </a:solidFill>
                <a:latin typeface="Calibri" pitchFamily="34" charset="0"/>
              </a:rPr>
              <a:t> Gömülü dişlere ve foliküler kistlere çok sık rastlanır.</a:t>
            </a:r>
          </a:p>
          <a:p>
            <a:pPr algn="just">
              <a:lnSpc>
                <a:spcPct val="150000"/>
              </a:lnSpc>
              <a:buFont typeface="Wingdings" pitchFamily="2" charset="2"/>
              <a:buChar char="Ø"/>
            </a:pPr>
            <a:r>
              <a:rPr lang="tr-TR" sz="2000" b="1">
                <a:solidFill>
                  <a:srgbClr val="303090"/>
                </a:solidFill>
                <a:latin typeface="Calibri" pitchFamily="34" charset="0"/>
              </a:rPr>
              <a:t> 14-15 yaşlarında hala süt dişleri ağızda bulunabilir.</a:t>
            </a:r>
          </a:p>
        </p:txBody>
      </p:sp>
      <p:pic>
        <p:nvPicPr>
          <p:cNvPr id="9220" name="Picture 2" descr="http://t0.gstatic.com/images?q=tbn:ANd9GcQ-yRNOzUn-MIW9Wq1oNREm3C14ewwVEwLbuoicNZgrb99v7QveWg"/>
          <p:cNvPicPr>
            <a:picLocks noChangeAspect="1" noChangeArrowheads="1"/>
          </p:cNvPicPr>
          <p:nvPr/>
        </p:nvPicPr>
        <p:blipFill>
          <a:blip r:embed="rId3" cstate="print"/>
          <a:srcRect/>
          <a:stretch>
            <a:fillRect/>
          </a:stretch>
        </p:blipFill>
        <p:spPr bwMode="auto">
          <a:xfrm>
            <a:off x="3779838" y="4221163"/>
            <a:ext cx="3475037" cy="2303462"/>
          </a:xfrm>
          <a:prstGeom prst="rect">
            <a:avLst/>
          </a:prstGeom>
          <a:noFill/>
          <a:ln w="9525">
            <a:noFill/>
            <a:miter lim="800000"/>
            <a:headEnd/>
            <a:tailEnd/>
          </a:ln>
        </p:spPr>
      </p:pic>
      <p:sp>
        <p:nvSpPr>
          <p:cNvPr id="5" name="4 Metin kutusu"/>
          <p:cNvSpPr txBox="1"/>
          <p:nvPr/>
        </p:nvSpPr>
        <p:spPr>
          <a:xfrm>
            <a:off x="5683250" y="6524625"/>
            <a:ext cx="3497263" cy="339725"/>
          </a:xfrm>
          <a:prstGeom prst="rect">
            <a:avLst/>
          </a:prstGeom>
          <a:noFill/>
        </p:spPr>
        <p:txBody>
          <a:bodyPr wrap="none">
            <a:spAutoFit/>
          </a:bodyPr>
          <a:lstStyle/>
          <a:p>
            <a:pPr fontAlgn="auto">
              <a:spcBef>
                <a:spcPts val="0"/>
              </a:spcBef>
              <a:spcAft>
                <a:spcPts val="0"/>
              </a:spcAft>
              <a:defRPr/>
            </a:pPr>
            <a:r>
              <a:rPr lang="tr-TR" sz="1600" b="1" i="1" dirty="0">
                <a:solidFill>
                  <a:schemeClr val="bg1">
                    <a:lumMod val="50000"/>
                  </a:schemeClr>
                </a:solidFill>
                <a:latin typeface="+mn-lt"/>
                <a:cs typeface="+mn-cs"/>
              </a:rPr>
              <a:t>Genel faktörler – Doğumsal Anomaliler</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etin kutusu"/>
          <p:cNvSpPr txBox="1">
            <a:spLocks noChangeArrowheads="1"/>
          </p:cNvSpPr>
          <p:nvPr/>
        </p:nvSpPr>
        <p:spPr bwMode="auto">
          <a:xfrm>
            <a:off x="1258888" y="476250"/>
            <a:ext cx="6661150" cy="646113"/>
          </a:xfrm>
          <a:prstGeom prst="rect">
            <a:avLst/>
          </a:prstGeom>
          <a:noFill/>
          <a:ln w="9525">
            <a:noFill/>
            <a:miter lim="800000"/>
            <a:headEnd/>
            <a:tailEnd/>
          </a:ln>
        </p:spPr>
        <p:txBody>
          <a:bodyPr wrap="none">
            <a:spAutoFit/>
          </a:bodyPr>
          <a:lstStyle/>
          <a:p>
            <a:r>
              <a:rPr lang="tr-TR" sz="3600" b="1">
                <a:solidFill>
                  <a:srgbClr val="C00000"/>
                </a:solidFill>
                <a:latin typeface="Calibri" pitchFamily="34" charset="0"/>
              </a:rPr>
              <a:t>MALOKLÜZYONLARIN ETİYOLOJİSİ</a:t>
            </a:r>
          </a:p>
        </p:txBody>
      </p:sp>
      <p:sp>
        <p:nvSpPr>
          <p:cNvPr id="4099" name="2 Metin kutusu"/>
          <p:cNvSpPr txBox="1">
            <a:spLocks noChangeArrowheads="1"/>
          </p:cNvSpPr>
          <p:nvPr/>
        </p:nvSpPr>
        <p:spPr bwMode="auto">
          <a:xfrm>
            <a:off x="971550" y="1792288"/>
            <a:ext cx="2935288" cy="523875"/>
          </a:xfrm>
          <a:prstGeom prst="rect">
            <a:avLst/>
          </a:prstGeom>
          <a:noFill/>
          <a:ln w="9525">
            <a:noFill/>
            <a:miter lim="800000"/>
            <a:headEnd/>
            <a:tailEnd/>
          </a:ln>
        </p:spPr>
        <p:txBody>
          <a:bodyPr wrap="none">
            <a:spAutoFit/>
          </a:bodyPr>
          <a:lstStyle/>
          <a:p>
            <a:r>
              <a:rPr lang="tr-TR" sz="2800" b="1">
                <a:solidFill>
                  <a:srgbClr val="303090"/>
                </a:solidFill>
                <a:latin typeface="Calibri" pitchFamily="34" charset="0"/>
              </a:rPr>
              <a:t>GENEL FAKTÖRLER</a:t>
            </a:r>
          </a:p>
        </p:txBody>
      </p:sp>
      <p:sp>
        <p:nvSpPr>
          <p:cNvPr id="4100" name="3 Metin kutusu"/>
          <p:cNvSpPr txBox="1">
            <a:spLocks noChangeArrowheads="1"/>
          </p:cNvSpPr>
          <p:nvPr/>
        </p:nvSpPr>
        <p:spPr bwMode="auto">
          <a:xfrm>
            <a:off x="719138" y="2970213"/>
            <a:ext cx="3205162" cy="400050"/>
          </a:xfrm>
          <a:prstGeom prst="rect">
            <a:avLst/>
          </a:prstGeom>
          <a:noFill/>
          <a:ln w="9525">
            <a:noFill/>
            <a:miter lim="800000"/>
            <a:headEnd/>
            <a:tailEnd/>
          </a:ln>
        </p:spPr>
        <p:txBody>
          <a:bodyPr wrap="none">
            <a:spAutoFit/>
          </a:bodyPr>
          <a:lstStyle/>
          <a:p>
            <a:r>
              <a:rPr lang="tr-TR" sz="2000" b="1" dirty="0">
                <a:solidFill>
                  <a:srgbClr val="C00000"/>
                </a:solidFill>
                <a:latin typeface="Calibri" pitchFamily="34" charset="0"/>
              </a:rPr>
              <a:t>2. DOĞUMSAL ANOMALİLER</a:t>
            </a:r>
          </a:p>
        </p:txBody>
      </p:sp>
      <p:sp>
        <p:nvSpPr>
          <p:cNvPr id="4101" name="4 Metin kutusu"/>
          <p:cNvSpPr txBox="1">
            <a:spLocks noChangeArrowheads="1"/>
          </p:cNvSpPr>
          <p:nvPr/>
        </p:nvSpPr>
        <p:spPr bwMode="auto">
          <a:xfrm>
            <a:off x="733425" y="2487613"/>
            <a:ext cx="1359668" cy="400110"/>
          </a:xfrm>
          <a:prstGeom prst="rect">
            <a:avLst/>
          </a:prstGeom>
          <a:noFill/>
          <a:ln w="9525">
            <a:noFill/>
            <a:miter lim="800000"/>
            <a:headEnd/>
            <a:tailEnd/>
          </a:ln>
        </p:spPr>
        <p:txBody>
          <a:bodyPr wrap="none">
            <a:spAutoFit/>
          </a:bodyPr>
          <a:lstStyle/>
          <a:p>
            <a:r>
              <a:rPr lang="tr-TR" sz="2000" b="1" dirty="0">
                <a:solidFill>
                  <a:srgbClr val="C00000"/>
                </a:solidFill>
                <a:latin typeface="Calibri" pitchFamily="34" charset="0"/>
              </a:rPr>
              <a:t>1. </a:t>
            </a:r>
            <a:r>
              <a:rPr lang="tr-TR" sz="2000" b="1" dirty="0" smtClean="0">
                <a:solidFill>
                  <a:srgbClr val="C00000"/>
                </a:solidFill>
                <a:latin typeface="Calibri" pitchFamily="34" charset="0"/>
              </a:rPr>
              <a:t>GENETİK</a:t>
            </a:r>
            <a:endParaRPr lang="tr-TR" sz="2000" b="1" dirty="0">
              <a:solidFill>
                <a:srgbClr val="C00000"/>
              </a:solidFill>
              <a:latin typeface="Calibri" pitchFamily="34" charset="0"/>
            </a:endParaRPr>
          </a:p>
        </p:txBody>
      </p:sp>
      <p:sp>
        <p:nvSpPr>
          <p:cNvPr id="4102" name="5 Metin kutusu"/>
          <p:cNvSpPr txBox="1">
            <a:spLocks noChangeArrowheads="1"/>
          </p:cNvSpPr>
          <p:nvPr/>
        </p:nvSpPr>
        <p:spPr bwMode="auto">
          <a:xfrm>
            <a:off x="733425" y="3517900"/>
            <a:ext cx="2598738" cy="400050"/>
          </a:xfrm>
          <a:prstGeom prst="rect">
            <a:avLst/>
          </a:prstGeom>
          <a:noFill/>
          <a:ln w="9525">
            <a:noFill/>
            <a:miter lim="800000"/>
            <a:headEnd/>
            <a:tailEnd/>
          </a:ln>
        </p:spPr>
        <p:txBody>
          <a:bodyPr wrap="none">
            <a:spAutoFit/>
          </a:bodyPr>
          <a:lstStyle/>
          <a:p>
            <a:r>
              <a:rPr lang="tr-TR" sz="2000" b="1">
                <a:latin typeface="Calibri" pitchFamily="34" charset="0"/>
              </a:rPr>
              <a:t>3. ÇEVRESEL ETKENLER</a:t>
            </a:r>
          </a:p>
        </p:txBody>
      </p:sp>
      <p:sp>
        <p:nvSpPr>
          <p:cNvPr id="4103" name="6 Metin kutusu"/>
          <p:cNvSpPr txBox="1">
            <a:spLocks noChangeArrowheads="1"/>
          </p:cNvSpPr>
          <p:nvPr/>
        </p:nvSpPr>
        <p:spPr bwMode="auto">
          <a:xfrm>
            <a:off x="733425" y="4005263"/>
            <a:ext cx="3173413" cy="400050"/>
          </a:xfrm>
          <a:prstGeom prst="rect">
            <a:avLst/>
          </a:prstGeom>
          <a:noFill/>
          <a:ln w="9525">
            <a:noFill/>
            <a:miter lim="800000"/>
            <a:headEnd/>
            <a:tailEnd/>
          </a:ln>
        </p:spPr>
        <p:txBody>
          <a:bodyPr wrap="none">
            <a:spAutoFit/>
          </a:bodyPr>
          <a:lstStyle/>
          <a:p>
            <a:r>
              <a:rPr lang="tr-TR" sz="2000" b="1" dirty="0">
                <a:solidFill>
                  <a:srgbClr val="C00000"/>
                </a:solidFill>
                <a:latin typeface="Calibri" pitchFamily="34" charset="0"/>
              </a:rPr>
              <a:t>4. METABOLİK HASTALIKLAR</a:t>
            </a:r>
          </a:p>
        </p:txBody>
      </p:sp>
      <p:sp>
        <p:nvSpPr>
          <p:cNvPr id="4104" name="7 Metin kutusu"/>
          <p:cNvSpPr txBox="1">
            <a:spLocks noChangeArrowheads="1"/>
          </p:cNvSpPr>
          <p:nvPr/>
        </p:nvSpPr>
        <p:spPr bwMode="auto">
          <a:xfrm>
            <a:off x="733425" y="4518025"/>
            <a:ext cx="1581150" cy="400050"/>
          </a:xfrm>
          <a:prstGeom prst="rect">
            <a:avLst/>
          </a:prstGeom>
          <a:noFill/>
          <a:ln w="9525">
            <a:noFill/>
            <a:miter lim="800000"/>
            <a:headEnd/>
            <a:tailEnd/>
          </a:ln>
        </p:spPr>
        <p:txBody>
          <a:bodyPr wrap="none">
            <a:spAutoFit/>
          </a:bodyPr>
          <a:lstStyle/>
          <a:p>
            <a:r>
              <a:rPr lang="tr-TR" sz="2000" b="1">
                <a:latin typeface="Calibri" pitchFamily="34" charset="0"/>
              </a:rPr>
              <a:t>5. BESLENME</a:t>
            </a:r>
          </a:p>
        </p:txBody>
      </p:sp>
      <p:sp>
        <p:nvSpPr>
          <p:cNvPr id="4105" name="8 Metin kutusu"/>
          <p:cNvSpPr txBox="1">
            <a:spLocks noChangeArrowheads="1"/>
          </p:cNvSpPr>
          <p:nvPr/>
        </p:nvSpPr>
        <p:spPr bwMode="auto">
          <a:xfrm>
            <a:off x="736600" y="5022850"/>
            <a:ext cx="3021013" cy="708025"/>
          </a:xfrm>
          <a:prstGeom prst="rect">
            <a:avLst/>
          </a:prstGeom>
          <a:noFill/>
          <a:ln w="9525">
            <a:noFill/>
            <a:miter lim="800000"/>
            <a:headEnd/>
            <a:tailEnd/>
          </a:ln>
        </p:spPr>
        <p:txBody>
          <a:bodyPr>
            <a:spAutoFit/>
          </a:bodyPr>
          <a:lstStyle/>
          <a:p>
            <a:r>
              <a:rPr lang="tr-TR" sz="2000" b="1" dirty="0">
                <a:solidFill>
                  <a:srgbClr val="C00000"/>
                </a:solidFill>
                <a:latin typeface="Calibri" pitchFamily="34" charset="0"/>
              </a:rPr>
              <a:t>6. ANORMAL BASINÇ   	ALIŞKANLIKLARI</a:t>
            </a:r>
          </a:p>
        </p:txBody>
      </p:sp>
      <p:sp>
        <p:nvSpPr>
          <p:cNvPr id="4106" name="10 Metin kutusu"/>
          <p:cNvSpPr txBox="1">
            <a:spLocks noChangeArrowheads="1"/>
          </p:cNvSpPr>
          <p:nvPr/>
        </p:nvSpPr>
        <p:spPr bwMode="auto">
          <a:xfrm>
            <a:off x="4932363" y="1808163"/>
            <a:ext cx="2922587" cy="523875"/>
          </a:xfrm>
          <a:prstGeom prst="rect">
            <a:avLst/>
          </a:prstGeom>
          <a:noFill/>
          <a:ln w="9525">
            <a:noFill/>
            <a:miter lim="800000"/>
            <a:headEnd/>
            <a:tailEnd/>
          </a:ln>
        </p:spPr>
        <p:txBody>
          <a:bodyPr wrap="none">
            <a:spAutoFit/>
          </a:bodyPr>
          <a:lstStyle/>
          <a:p>
            <a:r>
              <a:rPr lang="tr-TR" sz="2800" b="1">
                <a:solidFill>
                  <a:srgbClr val="303090"/>
                </a:solidFill>
                <a:latin typeface="Calibri" pitchFamily="34" charset="0"/>
              </a:rPr>
              <a:t>LOKAL FAKTÖRLER</a:t>
            </a:r>
          </a:p>
        </p:txBody>
      </p:sp>
      <p:sp>
        <p:nvSpPr>
          <p:cNvPr id="12" name="11 Aşağı Ok"/>
          <p:cNvSpPr/>
          <p:nvPr/>
        </p:nvSpPr>
        <p:spPr>
          <a:xfrm>
            <a:off x="2195513" y="1196975"/>
            <a:ext cx="360362"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 name="12 Aşağı Ok"/>
          <p:cNvSpPr/>
          <p:nvPr/>
        </p:nvSpPr>
        <p:spPr>
          <a:xfrm>
            <a:off x="6227763" y="1196975"/>
            <a:ext cx="360362"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110" name="8 Metin kutusu"/>
          <p:cNvSpPr txBox="1">
            <a:spLocks noChangeArrowheads="1"/>
          </p:cNvSpPr>
          <p:nvPr/>
        </p:nvSpPr>
        <p:spPr bwMode="auto">
          <a:xfrm>
            <a:off x="755650" y="5735638"/>
            <a:ext cx="3021013" cy="400050"/>
          </a:xfrm>
          <a:prstGeom prst="rect">
            <a:avLst/>
          </a:prstGeom>
          <a:noFill/>
          <a:ln w="9525">
            <a:noFill/>
            <a:miter lim="800000"/>
            <a:headEnd/>
            <a:tailEnd/>
          </a:ln>
        </p:spPr>
        <p:txBody>
          <a:bodyPr>
            <a:spAutoFit/>
          </a:bodyPr>
          <a:lstStyle/>
          <a:p>
            <a:r>
              <a:rPr lang="tr-TR" sz="2000" b="1">
                <a:latin typeface="Calibri" pitchFamily="34" charset="0"/>
              </a:rPr>
              <a:t>7. SOLUNUM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900113" y="476250"/>
            <a:ext cx="7920037" cy="400050"/>
          </a:xfrm>
          <a:prstGeom prst="rect">
            <a:avLst/>
          </a:prstGeom>
          <a:noFill/>
        </p:spPr>
        <p:txBody>
          <a:bodyPr>
            <a:spAutoFit/>
          </a:bodyPr>
          <a:lstStyle/>
          <a:p>
            <a:pPr marL="457200" indent="-457200" algn="just" fontAlgn="auto">
              <a:spcBef>
                <a:spcPts val="0"/>
              </a:spcBef>
              <a:spcAft>
                <a:spcPts val="0"/>
              </a:spcAft>
              <a:defRPr/>
            </a:pPr>
            <a:r>
              <a:rPr lang="tr-TR" sz="2000" b="1" spc="200" dirty="0">
                <a:solidFill>
                  <a:srgbClr val="C00000"/>
                </a:solidFill>
                <a:latin typeface="+mn-lt"/>
                <a:cs typeface="+mn-cs"/>
              </a:rPr>
              <a:t>4.  </a:t>
            </a:r>
            <a:r>
              <a:rPr lang="tr-TR" sz="2000" b="1" spc="200" dirty="0" err="1">
                <a:solidFill>
                  <a:srgbClr val="C00000"/>
                </a:solidFill>
                <a:latin typeface="+mn-lt"/>
                <a:cs typeface="+mn-cs"/>
              </a:rPr>
              <a:t>Craniofacial</a:t>
            </a:r>
            <a:r>
              <a:rPr lang="tr-TR" sz="2000" b="1" spc="200" dirty="0">
                <a:solidFill>
                  <a:srgbClr val="C00000"/>
                </a:solidFill>
                <a:latin typeface="+mn-lt"/>
                <a:cs typeface="+mn-cs"/>
              </a:rPr>
              <a:t> </a:t>
            </a:r>
            <a:r>
              <a:rPr lang="tr-TR" sz="2000" b="1" spc="200" dirty="0" err="1">
                <a:solidFill>
                  <a:srgbClr val="C00000"/>
                </a:solidFill>
                <a:latin typeface="+mn-lt"/>
                <a:cs typeface="+mn-cs"/>
              </a:rPr>
              <a:t>Dysostosis</a:t>
            </a:r>
            <a:r>
              <a:rPr lang="tr-TR" sz="2000" b="1" spc="200" dirty="0">
                <a:solidFill>
                  <a:srgbClr val="C00000"/>
                </a:solidFill>
                <a:latin typeface="+mn-lt"/>
                <a:cs typeface="+mn-cs"/>
              </a:rPr>
              <a:t> (</a:t>
            </a:r>
            <a:r>
              <a:rPr lang="tr-TR" sz="2000" b="1" spc="200" dirty="0" err="1">
                <a:solidFill>
                  <a:srgbClr val="C00000"/>
                </a:solidFill>
                <a:latin typeface="+mn-lt"/>
                <a:cs typeface="+mn-cs"/>
              </a:rPr>
              <a:t>Kraniyofasiyal</a:t>
            </a:r>
            <a:r>
              <a:rPr lang="tr-TR" sz="2000" b="1" spc="200" dirty="0">
                <a:solidFill>
                  <a:srgbClr val="C00000"/>
                </a:solidFill>
                <a:latin typeface="+mn-lt"/>
                <a:cs typeface="+mn-cs"/>
              </a:rPr>
              <a:t> </a:t>
            </a:r>
            <a:r>
              <a:rPr lang="tr-TR" sz="2000" b="1" spc="200" dirty="0" err="1">
                <a:solidFill>
                  <a:srgbClr val="C00000"/>
                </a:solidFill>
                <a:latin typeface="+mn-lt"/>
                <a:cs typeface="+mn-cs"/>
              </a:rPr>
              <a:t>Dizostos</a:t>
            </a:r>
            <a:r>
              <a:rPr lang="tr-TR" sz="2000" b="1" spc="200" dirty="0">
                <a:solidFill>
                  <a:srgbClr val="C00000"/>
                </a:solidFill>
                <a:latin typeface="+mn-lt"/>
                <a:cs typeface="+mn-cs"/>
              </a:rPr>
              <a:t>)</a:t>
            </a:r>
          </a:p>
        </p:txBody>
      </p:sp>
      <p:sp>
        <p:nvSpPr>
          <p:cNvPr id="10243" name="2 Metin kutusu"/>
          <p:cNvSpPr txBox="1">
            <a:spLocks noChangeArrowheads="1"/>
          </p:cNvSpPr>
          <p:nvPr/>
        </p:nvSpPr>
        <p:spPr bwMode="auto">
          <a:xfrm>
            <a:off x="415925" y="1044575"/>
            <a:ext cx="8188325" cy="5170488"/>
          </a:xfrm>
          <a:prstGeom prst="rect">
            <a:avLst/>
          </a:prstGeom>
          <a:noFill/>
          <a:ln w="9525">
            <a:noFill/>
            <a:miter lim="800000"/>
            <a:headEnd/>
            <a:tailEnd/>
          </a:ln>
        </p:spPr>
        <p:txBody>
          <a:bodyPr>
            <a:spAutoFit/>
          </a:bodyPr>
          <a:lstStyle/>
          <a:p>
            <a:pPr algn="just">
              <a:lnSpc>
                <a:spcPct val="150000"/>
              </a:lnSpc>
              <a:buFont typeface="Wingdings" pitchFamily="2" charset="2"/>
              <a:buChar char="Ø"/>
            </a:pPr>
            <a:r>
              <a:rPr lang="tr-TR" sz="2000" b="1">
                <a:solidFill>
                  <a:srgbClr val="303090"/>
                </a:solidFill>
                <a:latin typeface="Calibri" pitchFamily="34" charset="0"/>
              </a:rPr>
              <a:t> Kafakaidesi ve suturaların erken kapanması sonucunda üst yüzün ve maksillanın büyüme ve gelişiminde hafiften şiddetliye varan gelişim geriliği mevcuttur.</a:t>
            </a:r>
          </a:p>
          <a:p>
            <a:pPr algn="just">
              <a:lnSpc>
                <a:spcPct val="150000"/>
              </a:lnSpc>
              <a:buFont typeface="Wingdings" pitchFamily="2" charset="2"/>
              <a:buChar char="Ø"/>
            </a:pPr>
            <a:r>
              <a:rPr lang="tr-TR" sz="2000" b="1">
                <a:solidFill>
                  <a:srgbClr val="303090"/>
                </a:solidFill>
                <a:latin typeface="Calibri" pitchFamily="34" charset="0"/>
              </a:rPr>
              <a:t> Üst çenenin gelişim geriliğine bağlı prognatik bir görünüm vardır (relatif prognati inferior)</a:t>
            </a:r>
          </a:p>
          <a:p>
            <a:pPr algn="just">
              <a:lnSpc>
                <a:spcPct val="150000"/>
              </a:lnSpc>
              <a:buFont typeface="Wingdings" pitchFamily="2" charset="2"/>
              <a:buChar char="Ø"/>
            </a:pPr>
            <a:r>
              <a:rPr lang="tr-TR" sz="2000" b="1">
                <a:solidFill>
                  <a:srgbClr val="303090"/>
                </a:solidFill>
                <a:latin typeface="Calibri" pitchFamily="34" charset="0"/>
              </a:rPr>
              <a:t> Üst çene darlığı ve çapraz kapanış izlenir.</a:t>
            </a:r>
          </a:p>
          <a:p>
            <a:pPr algn="just">
              <a:lnSpc>
                <a:spcPct val="150000"/>
              </a:lnSpc>
              <a:buFont typeface="Wingdings" pitchFamily="2" charset="2"/>
              <a:buChar char="Ø"/>
            </a:pPr>
            <a:r>
              <a:rPr lang="tr-TR" sz="2000" b="1">
                <a:solidFill>
                  <a:srgbClr val="303090"/>
                </a:solidFill>
                <a:latin typeface="Calibri" pitchFamily="34" charset="0"/>
              </a:rPr>
              <a:t> Damak kubbesi çok derindir.</a:t>
            </a:r>
          </a:p>
          <a:p>
            <a:pPr algn="just">
              <a:lnSpc>
                <a:spcPct val="150000"/>
              </a:lnSpc>
              <a:buFont typeface="Wingdings" pitchFamily="2" charset="2"/>
              <a:buChar char="Ø"/>
            </a:pPr>
            <a:r>
              <a:rPr lang="tr-TR" sz="2000" b="1">
                <a:solidFill>
                  <a:srgbClr val="303090"/>
                </a:solidFill>
                <a:latin typeface="Calibri" pitchFamily="34" charset="0"/>
              </a:rPr>
              <a:t> Bazen damak yarığı olabilir.</a:t>
            </a:r>
          </a:p>
          <a:p>
            <a:pPr algn="just">
              <a:lnSpc>
                <a:spcPct val="150000"/>
              </a:lnSpc>
              <a:buFont typeface="Wingdings" pitchFamily="2" charset="2"/>
              <a:buChar char="Ø"/>
            </a:pPr>
            <a:r>
              <a:rPr lang="tr-TR" sz="2000" b="1">
                <a:solidFill>
                  <a:srgbClr val="303090"/>
                </a:solidFill>
                <a:latin typeface="Calibri" pitchFamily="34" charset="0"/>
              </a:rPr>
              <a:t> Dişlerde eksiklik ev sürme gecikmesi…</a:t>
            </a:r>
          </a:p>
          <a:p>
            <a:pPr algn="just">
              <a:lnSpc>
                <a:spcPct val="150000"/>
              </a:lnSpc>
              <a:buFont typeface="Wingdings" pitchFamily="2" charset="2"/>
              <a:buChar char="Ø"/>
            </a:pPr>
            <a:r>
              <a:rPr lang="tr-TR" sz="2000" b="1">
                <a:solidFill>
                  <a:srgbClr val="303090"/>
                </a:solidFill>
                <a:latin typeface="Calibri" pitchFamily="34" charset="0"/>
              </a:rPr>
              <a:t> Türleri: </a:t>
            </a:r>
          </a:p>
          <a:p>
            <a:pPr algn="just">
              <a:lnSpc>
                <a:spcPct val="150000"/>
              </a:lnSpc>
            </a:pPr>
            <a:r>
              <a:rPr lang="tr-TR" sz="2000" b="1">
                <a:solidFill>
                  <a:srgbClr val="303090"/>
                </a:solidFill>
                <a:latin typeface="Calibri" pitchFamily="34" charset="0"/>
              </a:rPr>
              <a:t> </a:t>
            </a:r>
            <a:r>
              <a:rPr lang="tr-TR" sz="2000" b="1">
                <a:solidFill>
                  <a:srgbClr val="C00000"/>
                </a:solidFill>
                <a:latin typeface="Calibri" pitchFamily="34" charset="0"/>
              </a:rPr>
              <a:t>Apert’s, Crouzon’s ve Pfeiffer’s Sendromları</a:t>
            </a:r>
          </a:p>
        </p:txBody>
      </p:sp>
      <p:sp>
        <p:nvSpPr>
          <p:cNvPr id="10244" name="AutoShape 2"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10245" name="AutoShape 4"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pic>
        <p:nvPicPr>
          <p:cNvPr id="10246" name="Picture 6" descr="http://t2.gstatic.com/images?q=tbn:ANd9GcTL9E19-m4VYHLSbJZACeLteS_sFbIi7cR35U3R5m00qqy3bhGPUQ"/>
          <p:cNvPicPr>
            <a:picLocks noChangeAspect="1" noChangeArrowheads="1"/>
          </p:cNvPicPr>
          <p:nvPr/>
        </p:nvPicPr>
        <p:blipFill>
          <a:blip r:embed="rId3" cstate="print"/>
          <a:srcRect/>
          <a:stretch>
            <a:fillRect/>
          </a:stretch>
        </p:blipFill>
        <p:spPr bwMode="auto">
          <a:xfrm>
            <a:off x="5724525" y="3644900"/>
            <a:ext cx="2808288" cy="2698750"/>
          </a:xfrm>
          <a:prstGeom prst="rect">
            <a:avLst/>
          </a:prstGeom>
          <a:noFill/>
          <a:ln w="9525">
            <a:noFill/>
            <a:miter lim="800000"/>
            <a:headEnd/>
            <a:tailEnd/>
          </a:ln>
        </p:spPr>
      </p:pic>
      <p:sp>
        <p:nvSpPr>
          <p:cNvPr id="7" name="6 Metin kutusu"/>
          <p:cNvSpPr txBox="1"/>
          <p:nvPr/>
        </p:nvSpPr>
        <p:spPr>
          <a:xfrm>
            <a:off x="5683250" y="6524625"/>
            <a:ext cx="3497263" cy="339725"/>
          </a:xfrm>
          <a:prstGeom prst="rect">
            <a:avLst/>
          </a:prstGeom>
          <a:noFill/>
        </p:spPr>
        <p:txBody>
          <a:bodyPr wrap="none">
            <a:spAutoFit/>
          </a:bodyPr>
          <a:lstStyle/>
          <a:p>
            <a:pPr fontAlgn="auto">
              <a:spcBef>
                <a:spcPts val="0"/>
              </a:spcBef>
              <a:spcAft>
                <a:spcPts val="0"/>
              </a:spcAft>
              <a:defRPr/>
            </a:pPr>
            <a:r>
              <a:rPr lang="tr-TR" sz="1600" b="1" i="1" dirty="0">
                <a:solidFill>
                  <a:schemeClr val="bg1">
                    <a:lumMod val="50000"/>
                  </a:schemeClr>
                </a:solidFill>
                <a:latin typeface="+mn-lt"/>
                <a:cs typeface="+mn-cs"/>
              </a:rPr>
              <a:t>Genel faktörler – Doğumsal Anomaliler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900113" y="476250"/>
            <a:ext cx="7920037" cy="400050"/>
          </a:xfrm>
          <a:prstGeom prst="rect">
            <a:avLst/>
          </a:prstGeom>
          <a:noFill/>
        </p:spPr>
        <p:txBody>
          <a:bodyPr>
            <a:spAutoFit/>
          </a:bodyPr>
          <a:lstStyle/>
          <a:p>
            <a:pPr marL="457200" indent="-457200" algn="just" fontAlgn="auto">
              <a:spcBef>
                <a:spcPts val="0"/>
              </a:spcBef>
              <a:spcAft>
                <a:spcPts val="0"/>
              </a:spcAft>
              <a:defRPr/>
            </a:pPr>
            <a:r>
              <a:rPr lang="tr-TR" sz="2000" b="1" spc="200" dirty="0">
                <a:solidFill>
                  <a:srgbClr val="C00000"/>
                </a:solidFill>
                <a:latin typeface="+mn-lt"/>
                <a:cs typeface="+mn-cs"/>
              </a:rPr>
              <a:t>4. </a:t>
            </a:r>
            <a:r>
              <a:rPr lang="tr-TR" sz="2000" b="1" spc="200" dirty="0" err="1">
                <a:solidFill>
                  <a:srgbClr val="C00000"/>
                </a:solidFill>
                <a:latin typeface="+mj-lt"/>
                <a:cs typeface="+mn-cs"/>
              </a:rPr>
              <a:t>Mandibulofacial</a:t>
            </a:r>
            <a:r>
              <a:rPr lang="tr-TR" sz="2000" b="1" spc="200" dirty="0">
                <a:solidFill>
                  <a:srgbClr val="C00000"/>
                </a:solidFill>
                <a:latin typeface="+mj-lt"/>
                <a:cs typeface="+mn-cs"/>
              </a:rPr>
              <a:t> </a:t>
            </a:r>
            <a:r>
              <a:rPr lang="tr-TR" sz="2000" b="1" spc="200" dirty="0" err="1">
                <a:solidFill>
                  <a:srgbClr val="C00000"/>
                </a:solidFill>
                <a:latin typeface="+mj-lt"/>
                <a:cs typeface="+mn-cs"/>
              </a:rPr>
              <a:t>Dysostosis</a:t>
            </a:r>
            <a:r>
              <a:rPr lang="tr-TR" sz="2000" b="1" spc="200" dirty="0">
                <a:solidFill>
                  <a:srgbClr val="C00000"/>
                </a:solidFill>
                <a:latin typeface="+mj-lt"/>
                <a:cs typeface="+mn-cs"/>
              </a:rPr>
              <a:t>(</a:t>
            </a:r>
            <a:r>
              <a:rPr lang="tr-TR" sz="2000" b="1" spc="200" dirty="0" err="1">
                <a:solidFill>
                  <a:srgbClr val="C00000"/>
                </a:solidFill>
                <a:latin typeface="+mj-lt"/>
                <a:cs typeface="+mn-cs"/>
              </a:rPr>
              <a:t>Treacher</a:t>
            </a:r>
            <a:r>
              <a:rPr lang="tr-TR" sz="2000" b="1" spc="200" dirty="0">
                <a:solidFill>
                  <a:srgbClr val="C00000"/>
                </a:solidFill>
                <a:latin typeface="+mj-lt"/>
                <a:cs typeface="+mn-cs"/>
              </a:rPr>
              <a:t> </a:t>
            </a:r>
            <a:r>
              <a:rPr lang="tr-TR" sz="2000" b="1" spc="200" dirty="0" err="1">
                <a:solidFill>
                  <a:srgbClr val="C00000"/>
                </a:solidFill>
                <a:latin typeface="+mj-lt"/>
                <a:cs typeface="+mn-cs"/>
              </a:rPr>
              <a:t>Collins</a:t>
            </a:r>
            <a:r>
              <a:rPr lang="tr-TR" sz="2000" b="1" spc="200" dirty="0">
                <a:solidFill>
                  <a:srgbClr val="C00000"/>
                </a:solidFill>
                <a:latin typeface="+mj-lt"/>
                <a:cs typeface="+mn-cs"/>
              </a:rPr>
              <a:t> Sendromu)</a:t>
            </a:r>
          </a:p>
        </p:txBody>
      </p:sp>
      <p:sp>
        <p:nvSpPr>
          <p:cNvPr id="11267" name="2 Metin kutusu"/>
          <p:cNvSpPr txBox="1">
            <a:spLocks noChangeArrowheads="1"/>
          </p:cNvSpPr>
          <p:nvPr/>
        </p:nvSpPr>
        <p:spPr bwMode="auto">
          <a:xfrm>
            <a:off x="415925" y="1044575"/>
            <a:ext cx="8188325" cy="5632450"/>
          </a:xfrm>
          <a:prstGeom prst="rect">
            <a:avLst/>
          </a:prstGeom>
          <a:noFill/>
          <a:ln w="9525">
            <a:noFill/>
            <a:miter lim="800000"/>
            <a:headEnd/>
            <a:tailEnd/>
          </a:ln>
        </p:spPr>
        <p:txBody>
          <a:bodyPr>
            <a:spAutoFit/>
          </a:bodyPr>
          <a:lstStyle/>
          <a:p>
            <a:pPr algn="just">
              <a:lnSpc>
                <a:spcPct val="150000"/>
              </a:lnSpc>
              <a:buFont typeface="Wingdings" pitchFamily="2" charset="2"/>
              <a:buChar char="Ø"/>
            </a:pPr>
            <a:r>
              <a:rPr lang="tr-TR" sz="2000" b="1">
                <a:solidFill>
                  <a:srgbClr val="303090"/>
                </a:solidFill>
                <a:latin typeface="Calibri" pitchFamily="34" charset="0"/>
              </a:rPr>
              <a:t> Kulak kepçelerinde deformasyon, </a:t>
            </a:r>
          </a:p>
          <a:p>
            <a:pPr algn="just">
              <a:lnSpc>
                <a:spcPct val="150000"/>
              </a:lnSpc>
              <a:buFont typeface="Wingdings" pitchFamily="2" charset="2"/>
              <a:buChar char="Ø"/>
            </a:pPr>
            <a:r>
              <a:rPr lang="tr-TR" sz="2000" b="1">
                <a:solidFill>
                  <a:srgbClr val="303090"/>
                </a:solidFill>
                <a:latin typeface="Calibri" pitchFamily="34" charset="0"/>
              </a:rPr>
              <a:t> alt göz kapaklarının dış 1/3’ünde yarık</a:t>
            </a:r>
          </a:p>
          <a:p>
            <a:pPr algn="just">
              <a:lnSpc>
                <a:spcPct val="150000"/>
              </a:lnSpc>
              <a:buFont typeface="Wingdings" pitchFamily="2" charset="2"/>
              <a:buChar char="Ø"/>
            </a:pPr>
            <a:r>
              <a:rPr lang="tr-TR" sz="2000" b="1">
                <a:solidFill>
                  <a:srgbClr val="303090"/>
                </a:solidFill>
                <a:latin typeface="Calibri" pitchFamily="34" charset="0"/>
              </a:rPr>
              <a:t> Yarıklar sebebiyle gözler aşağı doğru sarkmış gibi izlenir</a:t>
            </a:r>
          </a:p>
          <a:p>
            <a:pPr algn="just">
              <a:lnSpc>
                <a:spcPct val="150000"/>
              </a:lnSpc>
              <a:buFont typeface="Wingdings" pitchFamily="2" charset="2"/>
              <a:buChar char="Ø"/>
            </a:pPr>
            <a:r>
              <a:rPr lang="tr-TR" sz="2000" b="1">
                <a:solidFill>
                  <a:srgbClr val="303090"/>
                </a:solidFill>
                <a:latin typeface="Calibri" pitchFamily="34" charset="0"/>
              </a:rPr>
              <a:t> Sağ ve sol zigomatik arklar ya </a:t>
            </a:r>
          </a:p>
          <a:p>
            <a:pPr algn="just">
              <a:lnSpc>
                <a:spcPct val="150000"/>
              </a:lnSpc>
            </a:pPr>
            <a:r>
              <a:rPr lang="tr-TR" sz="2000" b="1">
                <a:solidFill>
                  <a:srgbClr val="303090"/>
                </a:solidFill>
                <a:latin typeface="Calibri" pitchFamily="34" charset="0"/>
              </a:rPr>
              <a:t>hiç gelişmemiş, ya da çok az gelişmiştir.</a:t>
            </a:r>
          </a:p>
          <a:p>
            <a:pPr algn="just">
              <a:lnSpc>
                <a:spcPct val="150000"/>
              </a:lnSpc>
              <a:buFont typeface="Wingdings" pitchFamily="2" charset="2"/>
              <a:buChar char="Ø"/>
            </a:pPr>
            <a:r>
              <a:rPr lang="tr-TR" sz="2000" b="1">
                <a:solidFill>
                  <a:srgbClr val="303090"/>
                </a:solidFill>
                <a:latin typeface="Calibri" pitchFamily="34" charset="0"/>
              </a:rPr>
              <a:t> Damak derindir</a:t>
            </a:r>
          </a:p>
          <a:p>
            <a:pPr algn="just">
              <a:lnSpc>
                <a:spcPct val="150000"/>
              </a:lnSpc>
              <a:buFont typeface="Wingdings" pitchFamily="2" charset="2"/>
              <a:buChar char="Ø"/>
            </a:pPr>
            <a:r>
              <a:rPr lang="tr-TR" sz="2000" b="1">
                <a:solidFill>
                  <a:srgbClr val="303090"/>
                </a:solidFill>
                <a:latin typeface="Calibri" pitchFamily="34" charset="0"/>
              </a:rPr>
              <a:t>Damak yarığı izlenebilir</a:t>
            </a:r>
          </a:p>
          <a:p>
            <a:pPr algn="just">
              <a:lnSpc>
                <a:spcPct val="150000"/>
              </a:lnSpc>
              <a:buFont typeface="Wingdings" pitchFamily="2" charset="2"/>
              <a:buChar char="Ø"/>
            </a:pPr>
            <a:r>
              <a:rPr lang="tr-TR" sz="2000" b="1">
                <a:solidFill>
                  <a:srgbClr val="303090"/>
                </a:solidFill>
                <a:latin typeface="Calibri" pitchFamily="34" charset="0"/>
              </a:rPr>
              <a:t> Mandibula gelişmemiştir ve </a:t>
            </a:r>
          </a:p>
          <a:p>
            <a:pPr algn="just">
              <a:lnSpc>
                <a:spcPct val="150000"/>
              </a:lnSpc>
              <a:buFont typeface="Wingdings" pitchFamily="2" charset="2"/>
              <a:buChar char="Ø"/>
            </a:pPr>
            <a:r>
              <a:rPr lang="tr-TR" sz="2000" b="1">
                <a:solidFill>
                  <a:srgbClr val="303090"/>
                </a:solidFill>
                <a:latin typeface="Calibri" pitchFamily="34" charset="0"/>
              </a:rPr>
              <a:t> ANTEGONİAL ÇENTİK ÇOK </a:t>
            </a:r>
          </a:p>
          <a:p>
            <a:pPr algn="just">
              <a:lnSpc>
                <a:spcPct val="150000"/>
              </a:lnSpc>
            </a:pPr>
            <a:r>
              <a:rPr lang="tr-TR" sz="2000" b="1">
                <a:solidFill>
                  <a:srgbClr val="303090"/>
                </a:solidFill>
                <a:latin typeface="Calibri" pitchFamily="34" charset="0"/>
              </a:rPr>
              <a:t>         TİPİK ŞEKİLLENMİŞTİR.</a:t>
            </a:r>
          </a:p>
          <a:p>
            <a:pPr algn="just">
              <a:lnSpc>
                <a:spcPct val="150000"/>
              </a:lnSpc>
              <a:buFont typeface="Wingdings" pitchFamily="2" charset="2"/>
              <a:buChar char="Ø"/>
            </a:pPr>
            <a:r>
              <a:rPr lang="tr-TR" sz="2000" b="1">
                <a:solidFill>
                  <a:srgbClr val="303090"/>
                </a:solidFill>
                <a:latin typeface="Calibri" pitchFamily="34" charset="0"/>
              </a:rPr>
              <a:t> iskeletsel açık kapanış,</a:t>
            </a:r>
          </a:p>
          <a:p>
            <a:pPr algn="just">
              <a:lnSpc>
                <a:spcPct val="150000"/>
              </a:lnSpc>
              <a:buFont typeface="Wingdings" pitchFamily="2" charset="2"/>
              <a:buChar char="Ø"/>
            </a:pPr>
            <a:r>
              <a:rPr lang="tr-TR" sz="2000" b="1">
                <a:solidFill>
                  <a:srgbClr val="303090"/>
                </a:solidFill>
                <a:latin typeface="Calibri" pitchFamily="34" charset="0"/>
              </a:rPr>
              <a:t> Kuş yüzü görünümü…</a:t>
            </a:r>
            <a:endParaRPr lang="tr-TR" sz="2000" b="1">
              <a:solidFill>
                <a:srgbClr val="C00000"/>
              </a:solidFill>
              <a:latin typeface="Calibri" pitchFamily="34" charset="0"/>
            </a:endParaRPr>
          </a:p>
        </p:txBody>
      </p:sp>
      <p:sp>
        <p:nvSpPr>
          <p:cNvPr id="11268" name="AutoShape 2"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11269" name="AutoShape 4"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11270" name="AutoShape 2" descr="data:image/jpeg;base64,/9j/4AAQSkZJRgABAQAAAQABAAD/2wBDAAkGBwgHBgkIBwgKCgkLDRYPDQwMDRsUFRAWIB0iIiAdHx8kKDQsJCYxJx8fLT0tMTU3Ojo6Iys/RD84QzQ5Ojf/2wBDAQoKCg0MDRoPDxo3JR8lNzc3Nzc3Nzc3Nzc3Nzc3Nzc3Nzc3Nzc3Nzc3Nzc3Nzc3Nzc3Nzc3Nzc3Nzc3Nzc3Nzf/wAARCAD4AMsDASIAAhEBAxEB/8QAGwAAAgIDAQAAAAAAAAAAAAAABAUDBgACBwH/xAA5EAACAQMDAgUBBgMIAwEAAAABAgMABBEFEiExQQYTIlFhcRQjMkKBoTORsQcVJFJiwdHhQ/DxU//EABkBAAMBAQEAAAAAAAAAAAAAAAABAgMEBf/EACERAQEBAQEAAwADAAMAAAAAAAABEQIhAxIxE0FRBCJh/9oADAMBAAIRAxEAPwDm8Bjs7cTEYJOAT1NBXupvJ6YyRUOp3TSzYzgDgL2FAsxJpSHRAfPqkyxHYUytLxtyhYwcDrS22IZucce5xT2008NGJUkC+9LqiG9nEpjEkg3s3cngVLILa3iLSIhyOrHihYg0cf3g3rnqFwf55pbqFzGxIbb/AKVDbsVlPVB9U1FMFIV9RPJPT9KQyku5bk5PeiJtrPnJLewHJqJkIzkc+3tW08SjAzwK3VcAA+1TRW5ClzWkikNzTJrtLZAHSoWXBI9qmZvSNvGKiY5zQHgx3rUjk1sBXvVTmgNBUinaQR+9aVsO2aAIXZKMZ2t2z/zUscZDYLlJVOcE4P1FDRHY4Jxg8H6UfBsSTyZvvExmKQ9VpUGWm3MN24trpljnHR+m/wCvzUt1pZDb0ykmPQ0Zxml8tnBcIAGaOYcLu7/BP+9NdBvmMhsL/AlH8Mn8w9qm+ewwRuMnyb+NM4wH6Z+vzQr2rwsphPHUCrnquiw3URmjQucetT3qtPHJbK0Zw8f5S4wQfb6/Na8dzryqgnRtRw/mMclOGXuKu+nzpIqlTlWHHxXNpFA++QFJV64P4vrVl8Pair+gnhv2PtXN/wAj4vr7G3xdZcXRSBxW2RQ6u37Ct9xrj11Rw6Rssc9DWnp+a9kJP0rIU8xwCcDufavTeYNtJkjkBMauP9QzVgstQaUFILaXH+cLhRSGC3jXMjbvKXqe5+nzTCG6kAEUSlU6kZ2hfqamzTh3c28rx5umwq9QWpJcy2qOVVVPHQeo/wC1aT3IJYSSlmzyu/I/bj96ht4xIpLDZCuWb3Pxmpkw20Ucsqjy2WNG6BV5NSGJYX2RopcD1SP6iv8A3UkW8OSg2bxwB+VangtGcKirty24j47Ci0Ft2zkBjnaP3oJ+JDkY96td5p+V27RwBVfvLYwsysDk80+bosL84BFa85HTH0rcjBya8IOT79z8VaWpOa1/NXo6ms24YZ+tAeMM16OgrcjAr1IySMjigPVAHJo2wQSqYienqRu455qNYsErjtU9uskUiSRfiB546UrTw3htDk+/R8dD7VvLaI7FHyGTDdcHPuDTHSSt1A0bDEi9MmibzT22CbA7ZJrD7eqzxJompb/uJ5Nlyn4ZD+GRe2R79aKu7Rb2NpoI/LmGVbnCt8ZpHPaB8PEMMvJppZXP3avIN0TcEk9G9j8/NOX/AAlcmtxCGWZcoT6io9S/P/VBQvJpz7oyJE3Z4FW2/ihu13bmzjHmdyPY1Wpbd7SR4JvwkcH4rfnqdz605V7027F3axyq2crRlU7wjehJpdPP5T5iH4q35rzvl5+nWO347scZuIikzRnGVPNE2NtJORGgwOrMegqP+NO8rn8XqPFOdGt5JMgKR5h2qPj5r0Lcjgxk1miwK5X0qPu19zQEsJjjJmYszkZXPAqyPB5m5x/DjOB8470slt/OkjGPTuyT71E6MpjgdpdiqN1M1tTIy28akxxkA47n3onTNPeaclQcbufpT5bBY2Ea8E9W+P8A5UddnOS6ysDNP+EckHA7ccVZdJ0UPMgZMZYk/QVlnF9mCMFHP8/p/SrVYp5ZyQN5C/7Z/rWVutJFXudO+8mYgbc9Paqxren+bcOFHQdfmunXloq2EzsPUXH7VWr7T/UXH/kycEUp1ZdO+uW3NsUkKnH/ADUbwlIgHIGTyB1qzavp7R3JWRS3fI4IFKnsmnk/wzo6gY67W/UGunnrWNhMUPtWyxswpnc2EsewbcbhknNbQWgYrjJPT61X2LAaQFscdantYAzcrx3NOI7ApghSOO9b21id546GovZyA4LFpX6ekdKKSyAk3Y57j6U5s7LggqSc8V79nJuGARjyAAo5rK91c4BWsfkOo6bjgY9qtdlcJNbskg+9xgnHDj3x2NKPsLyK8mxt+cDA4FF2h8rajgrKBkZ7gdf1FLdOzHj2LxzDZtOcld37rQxtPIkkeOMmGXkoR+E0+dPNICclwCnPWhrVPNeSKTKyDjDdAaaVXllME5jJJPVSRQl1ItxAyEc9vrVi1TTUvYJI3RknjJA25GRVRmje0mKuTwea05/8Tf1BLJJa3HnwnZKgGCP6VdrDXrOWzheZgJGUbh81Sp5MuQwB454oZossTtf9OlbX4+flm1pz3Z+INu20iwOdwUkd8VY9NZbaw4YmWRRlvbrmkMoAtbeYcIZGVv60WlwEmiQEeXsBBzUVmsV6Y4LEQKSXcBRjtnk5oW2hMjlQMZ4APYULBcm6eV2fC59ORmmluEQ7+mznJPJrO+CHmnWC2tq0j5B2/wAv+6xIz6nlUAnkAUJDqWxd8pLLH6tv+ZjQz3ktwBEjjzZSCMdhms1w+tFkvbmLaAxAGAB0q1tALYJtG5wAW+lD+H7SO1tEcqDKw5+aYzbVEjE8dWPtWawt24NsUb87cfNDrarM5dxxHgc+9DidpJxMvf7uJfc9zR92Rb2ijqdpOM9T70wpHiW3RrydkAAY4X6VVRYhJSOuDkHFXDVXje4EROSvU0v+zDOcDOPftmr5uI6hNLavuKqwG3POM8VNaWJDp3JBPSmckCtMVbvgYFGwwAbWA6KxB/WnpSI7CzVwd6jHGCfrWkVmBJ025AyD24p1DGu+JScLIV4FTLagX8hABUnCr8GpsWjstN+6RsYBGenNTabpytcyuQeCQD81YZLbyVAK+osFrywgEXmkjndU0yy6tUgjZY1PAqv30W23cAAOv3gJ657/AMxVt1WMurlQSeoAqv6jH5iJtAJ28iiXBZpPY3uIvJLFZE9cLGopdVaWXzgm2ZeHHZhSy9fYRDkgRsWRu4z2pe10Hk2s21x1PvWs9Z1eLS+h1aMIzhLkcBj344NVjxNa7W8yMAI5yR/lPelaXr21wk0LnA9uD1pnPdrfW8kbsMsu4c4yaqeJqsOSEwBx0B9vivFu2Cgc1kwMcxz+HuDx/L5FQuhViAMgdxWsuBJCRcWV3EmMxyiVR8dDihUJmiDD8jEEd8Hp/vUdhdG2uDJj0kEMvup61vE3lXTNEQVJyvyPY0yPtL8pEnklbCIMdOpqRLkNOQSdrHAFA3UyGVlUjZ+LAPRh/wDaFMpQR+r1qA2c9+tRmmfWtx54aJuGHGP/AHvTjw7ZM9+J2/Idqntjv+9Vq3Ly3azxg5c8qB+bv/zXRvDoRwHTAGMbT+9Yd+NOFjsDtUx9e2c9qj1S43ERRnOfxge1QTXEgJjtFVpu59hXljFdgl4rMTtu9WXwD/xWa41srZnuxKw8uJeEU9/mgfEWsCObyYMMV4UCiL6PXrt2P2eC2VOAm/dj6YoCbwlOIGkubkK5UnI4J96ATwyK7NHkSMVZmb5omGFWjimzuDybfoKROgsw3lysWB25PzRMmqiOzS3TA8ts5HfitZNZ0erot9IpGSrtz+lFf3lDbs0JUcJkFulVNNUYMzA5JJyfrxXizSSy8sxLGjMKH8+osboSBuijgdqsvhZWuplnlywWM4+uaoSKT0zlmrqfhuwNnY25kyCYQxB4IyM4qKufhoymaTjqpMhqJiOQvU8mjrFcq8hXG7p9KDnUxXa8cPmkYecHy2GOcUgukMT4kAwe1WO7UgISMYPPyKSaxGWfKH0+/wA0gpuv2XDSw8jHNUq/LJJkgg5611LUVURHaBuA6e1c68RxASsyjC9q2+O/0jqFyXOQSw781JFfbcDONvT6UsD4J968LdMH6fFb/VnpndOsyFlOTQy3IVQGByKjhfDYJ69ajbcGIA/ajMAX6GpoO756UMvWpUJCt7HrVEYo6tDk/jY81E53SEj6VHbsPMUZ68UTZwPLJ5arls1N8OLL4XtWkIZhx2q/6dYSQ5aLBBGGHf8ASkvhuzEcUaKvfk1frKBPLGRXH1dronkDW1sjhUtxgDlj800jAt4yygAYPHzW1vCqH0oBk1MkG85censKQZBGjLuxk/NKfE+EsWRXZWcbTj2qwKY41J4GByc1TPFOoI/mIis834Y1A4Ge9Akc41YmOTyQSxzuJ/2pUFmkLAKck4q72nhK6uD9pvVZI2BfHJOB7ijj4eLpHa2FqxlY+qQjkfHNXOs/CvG1QbLTp5mKrGSe+BVgttBuWkiQRsC3x2rpeh+F4dPhCNhm6yMRy5+KdRafDFMJdoJGcUrbTkkc5s/DMrXkSyR4Teqjj9Sa6JJAu1QgxwAPpRDQoZFk2jcucVuQpOTjIpYLUaxbFCjsKB1KFniLIPWnK0xcj3FQyEH5opFaut3bK4PBGD8UnvoyITHjIHQ06aJbZ28kHy25ZRQVyFaM9DSCpagxA3kY4wc1Q/Ea7gccCugaipZ2EnAJz6uKpniWP/Du6Lxxz7VfF/7F1+KQ59R+taE+1TTr6sjjmoD1rsjBIjc1L5nuaGzjvWUBoFwffipEDEEAZ960T5phZRho5jj8KZz80HG+m6e9y2VYg9sDoatlrpa2yqRzKepIqDw7Z+TbLJIvqY5+lPlG9wQMmubvvbjXjn+z/Q4FjgDM/pXkk96sKalDDFuZl47VS1lvLgC2jgKRL+I+9NbK3lVlJhDP23PwKxrWLB/fkeRtilbPQgAD+ZqWLUr2XBFsI4yeplBIH6UCulXU+C7Rc9doplb6e8SKpAOO44xQPGlzdTFNquW3d/avNOsow3mz4aT5HAor7Nt5xn4rQARuB0AoBqI0lUbsYAwBjpU8caJyqgccYFCWrZXk/SjFyQKqJbOwHQVqX4rbZWpHHSnQhMwzUEkxVuO9ezcGh2BY/NQGs9w/4Vcj6d6V39xdQx7kldu4B6GmyWxPTk+9ey6ak2N/QdhRg1Tjrt0SfNxuH5R3raDWl8zEgOCcHNWptLgQfdxqPqM1W9c0pWDHaFwOqjBFB/pfrIDsGjYFW5BFVbW0BtXUjPFNkmeMi3lOT1WgtTRWRsgYxVT9TXM5Ceh6g1oi7jiir2Ax3boRgbs1pHEUlXI+DmuyXxg0MHQ+9RbDR11gKCnHfAofensaNGIEU4FO9IiDW5U/nbFKlXHTp/SmWlSbZkj3Z5yBS6/DkXRUWOIbRRtkhYZUZJoJG3xgZpxYRHy+nSuRsY6bbhjmWNMjsGNWa0VERcIufpSTT9i4Cjn2qbVdW/u+AsMLtGWZugqVLNG64Gev1rZ7uCPIkdVI+a4lrXjaee4ZbaeVUx1XnJ+B2+tDNrd672EdlfmSW5BLBmy0ZyRtb+Wfoa1nx2ovUjuBuoZM7HU/rQ8zqc4qnaLJqL6XHeXMMahCVmeE4xjuasaF2thIzdRkHpkVnZlyrn4b2Mm5R8U1iYHBpHpxPl5NNrduQKJRRpAIoeY7Qfipt3A5oac8MarqpBzyDBNDwShnOay7c7GPsKWi4MVo0ynocHNQqQ+SdF6kCpftETL6SCfrXOdS8UQ2sZkuJ3fsscRG40Da+OrV4pLiW1uVtEcRsyzjcp9zVzm2Fcjpcs6jrx+tLrthIjcD+tVuw8Q6dqMW61vnzjJRnwwHzmm9pM06ZVw6ngMDU2YcxVNVtQl0jj/PyRS7UF9LD3p5q4Mc5BGDmktwN4OeTTiao2vwlLlJAOG4NewwxzxBWGHHQ0z8QRb0iwufXj60vVWt5mQg5BwR7VvL4ys9A3ibOG/Djjil5606vUE1s5JwYz/Ol62ruoZUJB6ECtJfE1oUCqnPJXJraznCXqZ6D5qPJKj2xUUEUk90kUIJdjhcUw6Lpv3gFWewX7rPxVW0RZIj5Uud6cGrZZfw8DrXJ1PW0MNNjzMM154s0capp7RnJ2YZVHc55/apNKb745Penc+DFg46VC441rfhiWEJbtbzIg9UciR7v5461J4d8L3UMxuJEYvtIjYx4VT7kHmurygMFXAPGP0rZLVGUAKOO2K1/luF9ISaTobmyht7uYi3i5KJwZG6ksaZ3UiqEgiGFHHFMRDtXpzQIhJmJbnnvWdu+1UwfYA+WBimkAxil9rhRimEbDjBpEI3YHNRSnIIrbNaMRzzT0izUEYRsVHaq+gFxHPZzEhZR1B5FWe69SEZquTQbLvI7nikqKhrujvZwoptgzQtlZI1OZVP9CKo2oaTcRXGY2UwytlS524PsQfau/JCJYwHGQaFutGtZf4kMbjHRkBFa8/LZMReJa5L4e8LT3zrHZOu+IEzy59HPQfWuq6LYCw09IEAKxjG4d6mhgjtIzHBDHEuMDaoH9KlWZUiKDGcdqjrr7XTnORVdfb/ABBOKThCwp3rMbNKpIPX9qW2yhpXU/lpQiHW7YfZC3dWBzQGphP77UYAWaNQfrTrXyiWkik9aqerXO+6hkU9V4J+K24/GdbXdnLb3MlvIAM/vTfSZNPXTbcTKPMCYbNL7u6GqQpIhAniUHjv8UIrRsoJ6kVaSJZMJjrV8/sy0WG7iuNQlUNIH8tM/l9656DXRf7J9ZS2uJdNnwBL95Fnue4p/Jv18Pj9N72D7JfFgvB4P6UysrgJgkdak1aBhOzMOpyCaHUALyOntXPPY1OrbAkEiHgnNNHuAyhaSaexKkE9qnhkJn2HtU1UM1UnBz1NMIEwo9zQluMgUxhHIyKSnqJkEtQFwBG+e2acogI6DFLdeTy7TzFHfBI7UFqNZMIGA4oy0kMigilsR32ygHqKPsWWMBSRxQeD9pqKYkCi4XiP8Tpjig7uRcNtozxML5JSWI9qBlQvcJ9aK2kMxOcGhbDM2rNGBuVRuoFOoIgECnt3r2WLAzU5GO1esQVxxTSVzR5GMc+9A+XtYk0znO1vVwKXySDOM0j0t1KNWRj3C1WE3RTPIw4JzVsvSPKYkDpiqpfOFiOTwaqRNJfEsvmrIq++BiqbfH/DRsBh0JGc1drWzbVNZeFdxVVzVT1W0ks765spx6g25foa34s/GfUAidowksRx7ipDcwN6mBBPXmhIjsLRyH0/0qf7Ix5AJHvWlxMLguSAOpOKv3hLQx/f2nbiRtBb56VT9EtGvNTgiAyNwJrpUMy2XiHTmICpnYT7E1Pd8xXH66DqthGdPMjDJVeDiqdNKOCOvtXQnUXWnNHnORjPtXPZoWguHhkHKMa5ua2sG2U2QCDn3qSKXOoEdOM80FaN5c5Tp3AqW9fyrqCZeQww/wAU6qRaLB8nBxTZBzVUstQRHAP881YLe8VwNrDFRgpqhwK1vLdLq0khfgMOvtUCTAgeqiYnB53VUiVOuINVsZCkYTGer52kfp0qNNWnt5AL6IxFjw6nKt9DV0lUP1qE2dvKjJNGrKwwQR1pfRX2/wBJ4tZhAAMo6cc0Lc69AGKQlp5j/wCOIbj/ANUxbwvphf8AhMV9vMIH8qLh0izgUJbwLGo7KAM0Xmj7RWW1W/kYRiykVm4AByasWgae9tA09zkXEvLA/lHtR8NrDAcxRorHqQOa2eTaDzTzCt1j8mhp3K9Kxpt2cHmhJ5huwW5pUpGl3JkDjpS2SUcse1b3t0qHaW5pPc3fBGaIdiXUZ8oAvtVZu5c3KoR6TTWSfcRn2pPKQ16jZ3DOQK0iFn8GWUYfULnaN3mbBx2xVL8fWUc2vloRgrHhse9dFgaDRtGeaVtilfMdj3Nc9uJftsU12zEyTNhFPUCjjd0r+KHdQmObD8VspYKAG/eiNdZTL5a4ytLA/H4jXRmsj/wbEItRErjIQ45p3rEoNldHPrjxJG3cMDVf0a6EKbicMe1Zqupbo5EU8t1FTZb0qeO0+AfEkOtaVHKr/eAbZUJ5VqX+K4hDq+8EYkQEY9xXHfDesX2i34uLF+HwHjz6WHzXTrzVF1lLa6ClTjBX2NZXjK05616M+YH/ADdKPVFlhw3WgRnII96Ot3UHJNRWkqG7sC0GYiQy9Pmli6zPZSeW5YbfrVtt9rbeAc15Pp9tNuLIAfnpS05cJ7PxKWI3ScfJp7Y+IYnOCw4+aU3Xh7TrwFvK8qQDG+Jiuareo6df6VOq2tx5qt0Drgr+tONJJ06hHq0DqDuohL+JwNrDNcns9S1MXCQvaOzP02OOf3pu2rXVk4N1a3EKg/iZDgfrRlH8cdG+1L7ivDexgEEj65qhyeJofLA88En2NBT+JYYQGlaRc9Mg8/Sjan+Of66G2oRjq4oC71u3jyC3Oa5+/iSSbP2aGZvnBH9aiSHVdRm2AJGCM7mcN178UZaf0xb5/EUK5Kn96Vy62Z5MhsLnoOtCN4SkjiEk+oM8h7KgAH8630/RDHIC8m4KeppYnYNhSa7l85wQmKgu8Kcd6ZzyeXCFU7QBzSWZ90hOc05EW6jlkClR8Ulu7lIJluZG2wxnLGmdywyDnjFVHxNMGgEGf4knA9wK05m+I68MdT8TTeKLpLaHdFp0Z9XYv/1W32lWvD08uMEgDpVYs5/Ij8qM4LHr70VdX0ccscETEgD1tzya0+uMtLtUBmuJZlGFzil+004cgwuDjkkj5pdtFXCRiZowAOgqGV2diSajJJOTWUyF20nlspHUGug+Hpt1qf0Irm8YLOFAyTxV98MAxqY2P5Kz7acVbrZQ657mi0hIwKEsTnApzGoZR71h14115ZqVPDYAootkkE5PaolXb0FaS5wT0qKcqaMHLZxgNxitJrZLgEOBkdGxmo4pR060bCVPOOaFzrFdvNPePLmF+mBLH2/4qBLyeQG3n1aaBfw7XTcuPk1bw2wcrkHqKGmh065JJjUORg5HQ09a8/LP7is2MUOmyRx299YuGYlpDbklfk5rzWWguJVea6W8YcKkcWwL809bTrbGyNY8e22p7PTbW3OSibux2Cn9lfycT3FasdHubgiQRlFH4dwwKf2Wnx2oA6v+ZvmmMs4wFXpUBlABx1pese/lvTS7HATtUUSqBgk/Wgru5IkwWrQ3gEeFzk0Yy15qcwB2qaWNk80VIC53EVBLhFJNXIRbqDhEz3qja1I8l+UzwigDHbNWrVJVbJZsBRz9KpNxLvVps+uRy2PjtW3MZ91o8nlD0/jPH0rRGZ5c9SajAJBZvxdqlsVLvuHTOBWjMbcEpAg7k0N+le3b+ZdFVOVFeeVJ70jLSDnBr1VzxUjLvG4V5tNMhNkoE6nqasug3Yju/Lc9TxVZtCEnjZvwhuRnqKul3pLfYxfQpgREKwz2PIqeo05WeyfGKf2cmVGTVK0e7PlqD1HWrPZ3I4weKw6jU6XBrSSLdmvIZVYdaJQgjiswSTloJPVjFH2dwjqKnu7ZJ4yD17VX5RNYTY/J708C0KNy1qLVSckUqttVG0Bu/eiDqIxwxwKWAzS3RcHGK1lVRnmkUurkPgOw+grVbt5WyZDg+9GGaHhsLg0NdzIiNg1C92qJhTyetKby5LnHvVyJavKZZcDkA0VFCxO5uK10+2AAZ1yTR0jrGpHWigNMVUfpSjUZsA4ou7uVXJ6VWNTvNxYKeO9VzBSjxBcstsy7sGQ4z8VXC29h8dKL1hZ2dJpY2ELHEbEcNihEUbvrW8/GPX6lgtzcNwcUVclLWIRwDoMbj3NeWqO6lIgck4zQl9IPNK56cUyQ7yGyOp61IJXI/EaGzW2aCZE3lnDDIPWjFhV/UvINMbnS4ZYXkt8ggZOaWxWl0h9Eef1p4v61vHa72wG2n5roHhLUEFuNI1FMLdL5Xmnof8p+tUaN7qNgJrduvBIqzeHme/ilRomMkXqGOwzU1fMNLvTLnR7ho5EyFOGaj7O5GBz/ACq7LFDqGkQidQwSLIbrgjsTVdu/DLBfP058jr5R/wBqw78rSYmtLlSME4plFMMDByKqTNPaviVWUjrkdKLtdRII54qBi0b6FuolmBV1BBoBb8N1NSLe4HWlhYAuLR4mLR8ih/PKkhgaZyTl+aHdQxyRnNVKAwu4kGe9aSX4I9PPwKnMEZPIxUixQhRxyKejS7zbiQ4SMjPdjRFtasW3THJ+KJJiXoOaBfVYkuXtm3KyruywAVhnHBz78UCmzXCwRgAUtu74cnNA3eoxqDmVBzj1MBz/AOkUukmMpb1BAG2kswAz1ogb316WOFPNL4bGS+uEhGcu3NNBpyoGa4mjUpyylwCPr7dRVg8ERabIs928qeaZTDCGYDcwODt5559q049KlHirSg3geVAFLafMrBvZTwa5mq88V3a6ksRo2rwXlzB5YhdpPWCyY4BIHPXj68VxB4vLkdWK+k7SQwIz8GtWfU9bpdm3TCnBWlTEkkk8k0xWye5ZxG43J1XNBXETxHDYxnGQc80IsQ1tWv617igltKekg5weoFT29s7RiRQuzdt645rKyrjskTXsMsW6B2yqHcAvIH61aP7PbSCTUAjqWEqMGz1OPasrKVF/F7iuLcD7HFA0KKfwkYzUdhJtkki//NsfSsrK5fl/IVGz2VreKVnhRv0pLd+DonJNnMUJ/KwyKysqJ+JlKJ/DWqWzelfMH+mhpLS+gOJYJFx1yprKyirnrFaQcEV6ZHx0rKygV55p7jFRvK3Qc5rKygkfk3M3EcTMfigpfC2tahJLL9lSMhVWNWk/HiQPzxxwMfrWVlVL6mi7TwLeyzyTahHAu8XBCB9+0ssYTnH+ls+3FT2vhi50+VZ2tLW6ITYYZJMAkwwqWyVI4aNx06N+lZWUXqpxBaeErw2211gmENxFJIzPt85ViVNuSDg5BIznoKYaZ4MuYpXSayWWBkkVoEvzEE3Su4O4L6htZQcAHKj9MrK24/DyGF/4Ourq2YQRW0dxK+ol3J/EJixjycZPVc+2Piq3rPgy6uNTv7trSOGR7hXSGO4X7v0AHkpg854xWVlWmxXdV064066ngdYPvI1LSx8YPlhTgY9wSPrSmeyZ0iY28JCJsKq/Xpz0+P3rKyqwrC2XQbgKGQq/I4Htjr/OgTbyRnY64YdaysqU2SP/2Q=="/>
          <p:cNvSpPr>
            <a:spLocks noChangeAspect="1" noChangeArrowheads="1"/>
          </p:cNvSpPr>
          <p:nvPr/>
        </p:nvSpPr>
        <p:spPr bwMode="auto">
          <a:xfrm>
            <a:off x="0" y="-1138238"/>
            <a:ext cx="1933575" cy="2362201"/>
          </a:xfrm>
          <a:prstGeom prst="rect">
            <a:avLst/>
          </a:prstGeom>
          <a:noFill/>
          <a:ln w="9525">
            <a:noFill/>
            <a:miter lim="800000"/>
            <a:headEnd/>
            <a:tailEnd/>
          </a:ln>
        </p:spPr>
        <p:txBody>
          <a:bodyPr/>
          <a:lstStyle/>
          <a:p>
            <a:endParaRPr lang="tr-TR">
              <a:latin typeface="Calibri" pitchFamily="34" charset="0"/>
            </a:endParaRPr>
          </a:p>
        </p:txBody>
      </p:sp>
      <p:pic>
        <p:nvPicPr>
          <p:cNvPr id="11271" name="Picture 4" descr="http://www.juniordentist.com/wp-content/uploads/2011/12/Cranofacial-dysostosis-parrot-beak-appearance.jpg"/>
          <p:cNvPicPr>
            <a:picLocks noChangeAspect="1" noChangeArrowheads="1"/>
          </p:cNvPicPr>
          <p:nvPr/>
        </p:nvPicPr>
        <p:blipFill>
          <a:blip r:embed="rId3" cstate="print"/>
          <a:srcRect/>
          <a:stretch>
            <a:fillRect/>
          </a:stretch>
        </p:blipFill>
        <p:spPr bwMode="auto">
          <a:xfrm>
            <a:off x="4932363" y="2781300"/>
            <a:ext cx="2943225" cy="3581400"/>
          </a:xfrm>
          <a:prstGeom prst="rect">
            <a:avLst/>
          </a:prstGeom>
          <a:noFill/>
          <a:ln w="9525">
            <a:noFill/>
            <a:miter lim="800000"/>
            <a:headEnd/>
            <a:tailEnd/>
          </a:ln>
        </p:spPr>
      </p:pic>
      <p:sp>
        <p:nvSpPr>
          <p:cNvPr id="8" name="7 Metin kutusu"/>
          <p:cNvSpPr txBox="1"/>
          <p:nvPr/>
        </p:nvSpPr>
        <p:spPr>
          <a:xfrm>
            <a:off x="5683250" y="6524625"/>
            <a:ext cx="3497263" cy="339725"/>
          </a:xfrm>
          <a:prstGeom prst="rect">
            <a:avLst/>
          </a:prstGeom>
          <a:noFill/>
        </p:spPr>
        <p:txBody>
          <a:bodyPr wrap="none">
            <a:spAutoFit/>
          </a:bodyPr>
          <a:lstStyle/>
          <a:p>
            <a:pPr fontAlgn="auto">
              <a:spcBef>
                <a:spcPts val="0"/>
              </a:spcBef>
              <a:spcAft>
                <a:spcPts val="0"/>
              </a:spcAft>
              <a:defRPr/>
            </a:pPr>
            <a:r>
              <a:rPr lang="tr-TR" sz="1600" b="1" i="1" dirty="0">
                <a:solidFill>
                  <a:schemeClr val="bg1">
                    <a:lumMod val="50000"/>
                  </a:schemeClr>
                </a:solidFill>
                <a:latin typeface="+mn-lt"/>
                <a:cs typeface="+mn-cs"/>
              </a:rPr>
              <a:t>Genel faktörler – Doğumsal Anomaliler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AutoShape 2" descr="Poster for Wond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27332" name="AutoShape 4" descr="Poster for Wonde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27334" name="Picture 6" descr="wonder movie ile ilgili görsel sonucu"/>
          <p:cNvPicPr>
            <a:picLocks noChangeAspect="1" noChangeArrowheads="1"/>
          </p:cNvPicPr>
          <p:nvPr/>
        </p:nvPicPr>
        <p:blipFill>
          <a:blip r:embed="rId2" cstate="print"/>
          <a:srcRect/>
          <a:stretch>
            <a:fillRect/>
          </a:stretch>
        </p:blipFill>
        <p:spPr bwMode="auto">
          <a:xfrm>
            <a:off x="3275856" y="3212976"/>
            <a:ext cx="5648577" cy="3433275"/>
          </a:xfrm>
          <a:prstGeom prst="rect">
            <a:avLst/>
          </a:prstGeom>
          <a:noFill/>
        </p:spPr>
      </p:pic>
      <p:pic>
        <p:nvPicPr>
          <p:cNvPr id="227336" name="Picture 8" descr="wonder movie ile ilgili görsel sonucu"/>
          <p:cNvPicPr>
            <a:picLocks noChangeAspect="1" noChangeArrowheads="1"/>
          </p:cNvPicPr>
          <p:nvPr/>
        </p:nvPicPr>
        <p:blipFill>
          <a:blip r:embed="rId3" cstate="print"/>
          <a:srcRect/>
          <a:stretch>
            <a:fillRect/>
          </a:stretch>
        </p:blipFill>
        <p:spPr bwMode="auto">
          <a:xfrm>
            <a:off x="0" y="0"/>
            <a:ext cx="3232837" cy="4608512"/>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indmedica.com/journals/images/jasi/055_002_7_fig1.jpg"/>
          <p:cNvPicPr>
            <a:picLocks noChangeAspect="1" noChangeArrowheads="1"/>
          </p:cNvPicPr>
          <p:nvPr/>
        </p:nvPicPr>
        <p:blipFill>
          <a:blip r:embed="rId3" cstate="print"/>
          <a:srcRect/>
          <a:stretch>
            <a:fillRect/>
          </a:stretch>
        </p:blipFill>
        <p:spPr bwMode="auto">
          <a:xfrm>
            <a:off x="250825" y="260350"/>
            <a:ext cx="4938713" cy="3744913"/>
          </a:xfrm>
          <a:prstGeom prst="rect">
            <a:avLst/>
          </a:prstGeom>
          <a:noFill/>
          <a:ln w="9525">
            <a:noFill/>
            <a:miter lim="800000"/>
            <a:headEnd/>
            <a:tailEnd/>
          </a:ln>
        </p:spPr>
      </p:pic>
      <p:sp>
        <p:nvSpPr>
          <p:cNvPr id="12291" name="AutoShape 4" descr="data:image/jpeg;base64,/9j/4AAQSkZJRgABAQAAAQABAAD/2wBDAAkGBwgHBgkIBwgKCgkLDRYPDQwMDRsUFRAWIB0iIiAdHx8kKDQsJCYxJx8fLT0tMTU3Ojo6Iys/RD84QzQ5Ojf/2wBDAQoKCg0MDRoPDxo3JR8lNzc3Nzc3Nzc3Nzc3Nzc3Nzc3Nzc3Nzc3Nzc3Nzc3Nzc3Nzc3Nzc3Nzc3Nzc3Nzc3Nzf/wAARCAC7AQ4DASIAAhEBAxEB/8QAHAAAAQUBAQEAAAAAAAAAAAAABAABAwUGAgcI/8QAOxAAAQMDAwIEBAUDAgUFAAAAAQACAwQRIQUSMUFRBhMiYRQycYEHI5GhsUJS0XLBFSQlJmMzNFNi8f/EABQBAQAAAAAAAAAAAAAAAAAAAAD/xAAUEQEAAAAAAAAAAAAAAAAAAAAA/9oADAMBAAIRAxEAPwCoopneaATi6u6ZxLgb37Kgjiex9+ivdNlyAUFhC0l2Tn+FbUTQECxgIBbyjqYFpsgs4hZTgAiyhgPpF1NfsgfblSNt90zDfldtA6IEU54ynDb9brvZ26II2C2VI05ymtYJNbc3QTx4IRI4QvARLTgIHTHgp0jwUEY+YLs4TAZTkIGQWoYYUYUDXG7bIKGouDzYWXEZLW3CnqwGR7uyFjl9J/ZBKZXdFJ5Rks5BCUA57o9tQ0QYQQTWiNkW1+7aB0GVWueZqgNGRyi4neUzc45KCzguGi/2Rwd6AgIHtliBaUcB6Agx/wCJrN/hOqP9rmn914Q5xvyvfPxDaX+Fa4dQAf3XgUg9SB9x7qWMk9VAFIzlAdTOIcObL1nSj/06mH/ib/C8lphcjsvWtOBFDTi9vy2/wgzVHIJWer/8VlRbWPGbLOUNSGO29yrOnnc2UG6DUtktbsjoJW4ucqlhmLor+6KpJCXBBfwyXsAUQHWQNJc5dhEA3POEBrJBb6qQHGELHhTBwBQEMuVK1DNkKnjfdB05l07WWXQKYu9kHRGFNGPSEI56JgdeNBKkUrpjwgQ5SKa+V0UEZVbWO9beysji/ZVFc60oHsgBrI9pdfg5VWCRe3Qq8kZ58IOLtwVVSwG7rfwgDkPsiaJoluw35TNp5HjDb/RWGnaXMJmvIsAg4paTdM4gcBTVdI54AaeFaiJsTdjevJXQia45KCuoIHxiytHENYblNtDRZpygNSrIoGiFz7SOQU3jk/8Aa1cbjLF4HOM3XuPjuTZ4SnsfmIH7rxCpsggCkYVGF2zlAfSfMvWqEWo4M2/Lb/C8jpCS7svXaH/2cF//AIx/CDzqka97wel1fR05cGOvY8FVNJIGEi45V1Sztks26C5oowYtp7co2mi8t4PRVrZxE2wP0IKKpqzda5FkF7TP3AjsihtAVTFU2HPK7NQScOwgt2yX4KmxbnKp4ZXXvc2R7JbgICmOyiGG2UHEST9ESB2QENfj2SLgTdQE2Nk4cbIOyLoqluGEIRp7oqmN75QEApE4TJi6wQK+V0Sod2eV0XIFKfSfoqOukvKfYK4kPpcFT1URdMXAIO9Pe15LHW9XC5lhBk2hv7JqSneZGnAF1ciNjTvIF+6AempWQs3OZc9ApvzHDNmDoFxNUkHbEL+6GnqooW7p5B75QEbG39TrpOcxg+cAdVSS6o2rvHTu2uHB6FVldrMdIfLlkLieNvKC11vW6bTaZ7hIN4FwOp+i8+07UtT8QawySZhbGHEMFuArUwyavUEObvA4d2C12labT0FO21nSWyTygzH4jv8Ah/DTISc7mj9l4xK/c4r0b8W9VEs0FJFKCG3c5oXmhPdA4XbTlRrppsgPpgNw5XrdHND8NEPMZ8g/qHZePQOPcIqORzf6jf6oJG1NnO5vfhW1BWEM9XThZxkn5u23J5R/muZEA21r8hBpItQ3EC5PdWtJLu2gH91kqRz3AW5V1ROc3BNkGjbUekNH2RtM/eALlZ+KQufg8K2o3gH/AAguoIyfl/dFsBBz9ENTS+n7KZry9wOEBsRICLYQDlCRtJGBwugSD1QGXauXEDhCGQ90mSO90BQJz3RNI71IVh3DPCkp3gSNCCwuuHOwVySuC7BQPfIXW5QAkkLr2QO8FwIH63XEcI3nd6iVLsLhbIC7b5cIDRknqgdkTW5/ZRVTxsybAKZzgbYWO8X+Im6c8wsNn257IJNX1ptMCA8RsONzjYn7LI6r4iEgfIy75YgLt6OHcLHaxrM1XUl+97iTxe5QUlY+DUfMZId2AbfuEFvJ4qrXSgtG2wIsDa2OUfT6nLNNHJZrn4y5vPW6p6OOmrakvu5jg4k7hgnordj449z5NjQMDjNkGn0vXXBoDjGy+AbWVjrGvR6VSSVMsg2hvAPXsvMdQ1yCNrdjS6TpbgLO1lfVVshfUzPffoTgfZATqmpSarXy1M3zSOvbsOyCkjfGbOHPBUbSdwtytNp8cGo0fl1bdjgbeYBwe6DNpwidRoZKGpdDIMg4I4I7oUICIuRhGRgHJCCiRsF7ZbcW5QVpdZ6sqR5kYWggX7qslN33UtLK6NwIPVBpdNw5oc21+qtWvaHj1g9lTUlQ2VotzfujZJXbxfIHCC6gIc/02VrQjcfqs/Q1bSTkF17YHCvqKbc3gNI4QXsIIAAP7oymaLi/RUMdQ8m18I6nnyCEGgacJFub2QcFSTh36o6ORrxcEW6ZQceVchSNjDRld2yLYCZ5CDhz9lx3Sp33mYfslsD7m+EwDxI1sTeovhBZEWF7rjk2UzWOtldCPN0ELIwMps7kRsKWzogiLrAXQ8Ye+Xd0RjmtHK5e5scd8YQcvcGtyQBwvHfxJqW0lebubI852nNl6u5/nNIc303xjhYfxb4bFdP8QWtkduBFxx7IPHWTSTVbXizDfoLALre+KbfUAEh2QQLlW2u6TU6a6YmnbAxp+Y4Lr9gs4b3ygsxqcj5jsDI2uNzZqLq5Yn0XnCo817SAG2sP0VD1SuUHUsrpX7nnPsuE4Fyp3Ur2s3kGyCBvIWp0SaOKna+Rtzex9ws3DHd4xdaLRovNcG8Nbx7oCNeMNVTWDfUz5fYdlk9u0kLc1FIS0gDBCzeqac6NzpGjhBXxYR0B9NhZAwlFwZvkX+qCuk5ylG4tOEpmubIWuuCDYhcgoD6ScxusDe6tRK6bABDwLkcrPxk7sXV/psN3B75NotY9cICaJ7w4Cxv1Wn090jmtLcH3HKroH0Q27iHP6EKzp6uFlhtwguIYJHkX2tVlSQ7rXaARyqykqmEgK6pp2H/dBI9m0YIA/cqMVLgQOPZGt8uQcBc+VGTkBA9PVEWvke6PY1szbtuLqne2x9HN1aUJcIwD90B1PAGdAimtAyoIzbqpg4dUEgOE9wuNwKV0HV+yYlNuUcjsIGllbnOQqyrrZCQ2KO9u6z/iHXpaLfDGbyl2D2aslU+I69zdpkeGk5APKD0b/ikURAqJoY3Hlu5RurqJ1QGGZpeRdoK8d1XVJnQkvD7HrdGeB9fmn1oR18jHB0e1pk5HsCg9P8Q+G6LX6Axva0SEYcO68V8QeE6/R5nh8Mjohezg2/6r3LTvNimHlvL4pOlvlVpUU8c8ZbI0OB7hB8tCJ7iQASQLn6JNic75Wk9MBfQk3hHTZHNd8PH6TcWAVafCFI2SQQQeU52N1uiDxun0qq3NdI3yxyN4WgqdPa+jtb1gZIC9RpvBtE2QS1F5HXvnhGVeiUopXRxRMFj25QeBVLBRktyXHjHCtvD07WEgnnKsfFujCOoebbAHYIVHptPLFKMHb3CDWlzSB2Q89M17DwR37pQuc8bD1U0Ppc6I/ZBjdTpRS1ZDflOQuYLgcgXVp4mtujI7lVMSDZ1tBRapO8FrGPLj6rYcqbUPBVbEPMo2mZg5YCLj/KI0Ou0+aYjzHxSk38t5BB+hWpla9rWTUkjzbt/BCDy+WinpnbZmFh7HlJk8jRYHC2nifRH1h+LgY4OeLuAGLrJvoXU8hZU+l4za6CelqHGwN/thWNPIdwJc4X6XVTHUhh2sDRbqQiY6vcfmAQaejrzEbEkjorqmr7BtnEbljaWuEYu7aVa0ddE5rQ4Xbxjog2NPqXTdkHFijINQANn2KxxeAd8L/U3lEQagHm5w7rdBtmVLCQWtAb3RUU24m5sOwWWg1AGNrQcqxo61rztLhft3QaeCYYb1siQ5UNLUCN/mSOsCcXRTqkukG1175FuyC08zt90hID9VVNrow4xl43HuUPPXshDyX3c0dO6C9Mg4Wf8AE2vR0MHlRPvI7BschQ6hqpo6G8slqiVvoYeQO6yo0iGqPmfFve4+pwcMlBXVdS6okL5PUXHuo6Sl+IkAEe8XCuBo8TAC1znO91dafpsFLFd4u8jda+UHmPioEvFJTxOc8H1Bo4Wfo2CGqa6oLmhjs2Obr1nW9KbI4z0oHq+ZhtcHv7ryOuZJFVzRyAh7XkEH6oPfvBOqwajpQkg2gRnYRe9rLRh7T1C+XaSvq6J+6kqZYSedjyL/AFWx8M+PNYjrhFVh9eJSAGf1X9kHtcxG5g90zuR/PZDQukkpmyPZ5crhfaTfb7KGB9Q276va0NP9BOQgsRccrmQbhZNFMyZgcw3aeqdxwgyfiygp3wFz7BxBJceqwdPFCychvy+3Vaz8Qq4CNkLHcmxt2WHfMIodw5ti6A7Va6ChYBHbce5VZRav5kjnPcNyz1bVSVMxdIeMBQBxHBKC01es+JnAGdvKGicUK05RERIGDlAG9xDrg2Wi8P8Aiyp057WVRdLDxf8Aqb/lZyT5lyg9s03WKLV6W9NNG/GWcEfZZjxDoJlc6SMEt5v1C8+hmlgkEkMjo3jhzTYrV6X41nawQ6k0yC1hOz5h9R1QZ6spZ6SS0gNr4KHMjh9e69CpXaVrLTHK5g3cPZ8p/XLT7Kp1nwVV0hMtH+bDyNvIQZQVD7i7jhWdJXBrW83Dgf0VfVUc8DrSRkfZDhxaeyDYU2otLt4f6etzwjm1EUzS+Ejf1bfosNDM9hIB56K70mQkhzT6gcWQaalqJN4czJVu2WQbZmXuDlqrKekkeQ6nZucfmj639lsNK0LdCHVsflg8sJyglpXCsiEv/wBRce6KMoo6Yl3qd0ARL/gNLpvUWxxjueVVV+rUJjDw5paeLHJ+yCJjRUTiZznAtBLtvCG06upWTzNqJtxYd4PQ2VTqfiNvw/k035cdrBoOT9VkajVdrz5bnSTOuA1vAv7oDKnWanU9XmqPzNvmEMNvlF8LY6d5hhBDXZ5wqvw94erY9MbVFsd3ncGk5Ku6WqkZ6JnEOGNtkBkZbEPMkdbaeCpY6mljvNO/cJOf8LPa/rAbCWRBpNrXtyqfTtS+JaY5HWv0J4Qepxx0tdShzGNewjGOF5V488Lyx1j6iCNxuAQAL7h/la3whJUUU8scz91K/LXci62LDHIRIAHYw6yD5jmp5YXlssb2OHRzSCtj+FBo2eJS+tfGxzYj5O8geo4xfra69K8Y+F6fXqKTZFGKwN/LlODf3Kyn4f8AhiOh1GrbrVJG+oiIEYkAc0DuEHpz2NIx+yo9Sq5qOZxkjvARgg5VwbCxabADgcLJeJPEcWjve/UIXvjwI/Lbg3v1PXCCz0WsjDpGCW4PqDf7bq2EwlaSw4Xm9H440Z8he5j4TIdm1wvt+/ZbjTXRSUbJKeTcHC+DygwX4iSOi1KPcDtLfSsfU1LfINrXWp/FJzj8NITlryxwv9/9l56+cvZtKCK+bpJk4QdN5U8Qv1Q45U8YKAV/zLldyXDsqNA6V0ySCSKaSF2+J7mHuCr/AEbxlqemkNc8VEPWOX/Y9FnExQeoQeKvDGqNB1CF1LL13NuP1CK+B8HagBato3E8esNK8lukHEcFB7LQ+DvDAO9gZN9ZbhWzNG0akG4x00TO7rBeENqJmizZpAOwcQuXySP+d7nf6jdB7rU+JfDujtJZPAX/APisT+yzOr/ihGAW6bTOe/o+Q2A+3VeXA5ytFH4Tq5oGVFPLG6J7dzdxsUA+o+JtX1KRzqqre9pN9gw0fQKXSY6qphfLCXuc05Zu5XVPpun6dOH6tWAlhv5MOSfqtFp/i/RKdpiZRvjaPlIYMoK6m0vUqycMjYIWd3hazTfDVFRQtL4hLLyXFc6ZqzdQe6ojjDaZn9ZPJ7J9R16OMOABItYWPRBb01X+RUComYxkINnE2AHRYTW/FkZqiKO7mtxvt8yoPEGtSV85ZGS2FuLX+aypr3ygvKvXH1j7vG3HdS0NXZ7XB9u6z91015b1P6oPW9GrpZKe8Ds24JyrrS9aqWSBlS67b2sei8f0TWqnTKlskbi5l/UwnkL1Cg1DTtRpIqtzLh3UctPZBumTtLQ6+Chah8e+7mkHi4Czr9cihhDqQF4jfaRp5CvaGtjracSttnkIHc5zW3YS4diVS+IjR1FG4alC2WCP1WI4PcK4qWzeQ4Qbd9sbuFRPpppnO+NttAywcFB5Jr+lCil+IpxtpZnHymuPqAUumeJtY0eeFomkLIMtgluG5GMcrd6nV0Wkyio1OmiLIx/y7CNxJ9l5vrmqS6xqUtbM1rS84a0YaOgQGeIvEU2uNgMzA2Rt3SbeHOPUKkum6p0DhOFyE4QdBTxC91AOFPBygEf8y5XT/mXKBJjynTFAySSSBJJJIEkkkgdrXONmi57BHv1vUXUTKQVLmwMFg1gA/UoGKR0Uge35m8KeEiQue/aNvPugiZFJK6zGOcT7K0oKCnidv1FzhbhjRe6RfJBCJTJtufS1RO1Tc5jpI9zmnOcFBvPNpINPiZFI1sZbcN4t7rI6vDsm8xtVdhza9wm1PWWVEMDaYNYGNsRbuqSaZ8jruN7ceyDmY3lcfdcXSTIOrpXTJXQdB1loPCmrOo6z4d7/AMibBB6Hus6umOLHBzcEG4PZB6LK+rp66OWlO6S9nWF2yN7H3W/02nMQDiWtL8loHC880/UXyz6RMxw8todJNbi4HBW50/XKaWPzZHsbGRuDy4Wsgvy8BuSqLWtVoNPhlnqntIibu2A/p91jvFv4gM3fD6K7da4dPbB+n+V59WahVVhJqJnPBNyL4ugP8Sa7NrlYJZBtjYLMZ2VQuU6B0k106B044XKdB2MIiny427IYIqlB3GwHCAN+HLhdP+ZcoEkkkgbkpl0U10DJJJIEmTpIGXTAC4A3t7JkhygNhh8yMOlqGsjBsGk3P6IiPSoqlxjgqNslvSHjDvv0Qcccrmbo4jjl100VVUQT+ZHI5jx2QcVNPJTSvilFi02uDcH7qFSPle9znPcSXG5PdcIGSSSQJJJJA6SSSC20rWDQ0FdSkE+fHaM/2ng/sgBVziMx+a/y+Nu7FlAkgcm6QymTjlA6QSSQOEkkkDpwmThB2EXRC8h/0/4QbUdp3/rHr6T/ACEFfJ8y4RT2N3cLnY3sgHsnsp9jeyWxvZAOlZEbG9ktjeyAayVkTsbnCby29kA9krYRPlt7fukY29kAqe3dE+Wz+1PsbbhAMMdFcSsoJ9Like50dQBtGb39ygDGzsuhG3GP3QCPYWu2lNtRTo2dlHtHZBBYpWU9h2TWCCLaltU4A7JbR2QQ2S2qcNHZLaLcIINqW0qfaOyfaOyCANSsp7DskWjsgg2p9qm2jsn2jsgh2+yQbhTho7JbR2QQhqeymDR2SsOyCMBWGjC9S7/Qf5CEsFY6MB8S7/Qf5CD/2Q=="/>
          <p:cNvSpPr>
            <a:spLocks noChangeAspect="1" noChangeArrowheads="1"/>
          </p:cNvSpPr>
          <p:nvPr/>
        </p:nvSpPr>
        <p:spPr bwMode="auto">
          <a:xfrm>
            <a:off x="0" y="-700088"/>
            <a:ext cx="2114550" cy="1466851"/>
          </a:xfrm>
          <a:prstGeom prst="rect">
            <a:avLst/>
          </a:prstGeom>
          <a:noFill/>
          <a:ln w="9525">
            <a:noFill/>
            <a:miter lim="800000"/>
            <a:headEnd/>
            <a:tailEnd/>
          </a:ln>
        </p:spPr>
        <p:txBody>
          <a:bodyPr/>
          <a:lstStyle/>
          <a:p>
            <a:endParaRPr lang="tr-TR">
              <a:latin typeface="Calibri" pitchFamily="34" charset="0"/>
            </a:endParaRPr>
          </a:p>
        </p:txBody>
      </p:sp>
      <p:sp>
        <p:nvSpPr>
          <p:cNvPr id="12292" name="AutoShape 6" descr="data:image/jpeg;base64,/9j/4AAQSkZJRgABAQAAAQABAAD/2wBDAAkGBwgHBgkIBwgKCgkLDRYPDQwMDRsUFRAWIB0iIiAdHx8kKDQsJCYxJx8fLT0tMTU3Ojo6Iys/RD84QzQ5Ojf/2wBDAQoKCg0MDRoPDxo3JR8lNzc3Nzc3Nzc3Nzc3Nzc3Nzc3Nzc3Nzc3Nzc3Nzc3Nzc3Nzc3Nzc3Nzc3Nzc3Nzc3Nzf/wAARCAC7AQ4DASIAAhEBAxEB/8QAHAAAAQUBAQEAAAAAAAAAAAAABAABAwUGAgcI/8QAOxAAAQMDAwIEBAUDAgUFAAAAAQACAwQRIQUSMUFRBhMiYRQycYEHI5GhsUJS0XLBFSQlJmMzNFNi8f/EABQBAQAAAAAAAAAAAAAAAAAAAAD/xAAUEQEAAAAAAAAAAAAAAAAAAAAA/9oADAMBAAIRAxEAPwCoopneaATi6u6ZxLgb37Kgjiex9+ivdNlyAUFhC0l2Tn+FbUTQECxgIBbyjqYFpsgs4hZTgAiyhgPpF1NfsgfblSNt90zDfldtA6IEU54ynDb9brvZ26II2C2VI05ymtYJNbc3QTx4IRI4QvARLTgIHTHgp0jwUEY+YLs4TAZTkIGQWoYYUYUDXG7bIKGouDzYWXEZLW3CnqwGR7uyFjl9J/ZBKZXdFJ5Rks5BCUA57o9tQ0QYQQTWiNkW1+7aB0GVWueZqgNGRyi4neUzc45KCzguGi/2Rwd6AgIHtliBaUcB6Agx/wCJrN/hOqP9rmn914Q5xvyvfPxDaX+Fa4dQAf3XgUg9SB9x7qWMk9VAFIzlAdTOIcObL1nSj/06mH/ib/C8lphcjsvWtOBFDTi9vy2/wgzVHIJWer/8VlRbWPGbLOUNSGO29yrOnnc2UG6DUtktbsjoJW4ucqlhmLor+6KpJCXBBfwyXsAUQHWQNJc5dhEA3POEBrJBb6qQHGELHhTBwBQEMuVK1DNkKnjfdB05l07WWXQKYu9kHRGFNGPSEI56JgdeNBKkUrpjwgQ5SKa+V0UEZVbWO9beysji/ZVFc60oHsgBrI9pdfg5VWCRe3Qq8kZ58IOLtwVVSwG7rfwgDkPsiaJoluw35TNp5HjDb/RWGnaXMJmvIsAg4paTdM4gcBTVdI54AaeFaiJsTdjevJXQia45KCuoIHxiytHENYblNtDRZpygNSrIoGiFz7SOQU3jk/8Aa1cbjLF4HOM3XuPjuTZ4SnsfmIH7rxCpsggCkYVGF2zlAfSfMvWqEWo4M2/Lb/C8jpCS7svXaH/2cF//AIx/CDzqka97wel1fR05cGOvY8FVNJIGEi45V1Sztks26C5oowYtp7co2mi8t4PRVrZxE2wP0IKKpqzda5FkF7TP3AjsihtAVTFU2HPK7NQScOwgt2yX4KmxbnKp4ZXXvc2R7JbgICmOyiGG2UHEST9ESB2QENfj2SLgTdQE2Nk4cbIOyLoqluGEIRp7oqmN75QEApE4TJi6wQK+V0Sod2eV0XIFKfSfoqOukvKfYK4kPpcFT1URdMXAIO9Pe15LHW9XC5lhBk2hv7JqSneZGnAF1ciNjTvIF+6AempWQs3OZc9ApvzHDNmDoFxNUkHbEL+6GnqooW7p5B75QEbG39TrpOcxg+cAdVSS6o2rvHTu2uHB6FVldrMdIfLlkLieNvKC11vW6bTaZ7hIN4FwOp+i8+07UtT8QawySZhbGHEMFuArUwyavUEObvA4d2C12labT0FO21nSWyTygzH4jv8Ah/DTISc7mj9l4xK/c4r0b8W9VEs0FJFKCG3c5oXmhPdA4XbTlRrppsgPpgNw5XrdHND8NEPMZ8g/qHZePQOPcIqORzf6jf6oJG1NnO5vfhW1BWEM9XThZxkn5u23J5R/muZEA21r8hBpItQ3EC5PdWtJLu2gH91kqRz3AW5V1ROc3BNkGjbUekNH2RtM/eALlZ+KQufg8K2o3gH/AAguoIyfl/dFsBBz9ENTS+n7KZry9wOEBsRICLYQDlCRtJGBwugSD1QGXauXEDhCGQ90mSO90BQJz3RNI71IVh3DPCkp3gSNCCwuuHOwVySuC7BQPfIXW5QAkkLr2QO8FwIH63XEcI3nd6iVLsLhbIC7b5cIDRknqgdkTW5/ZRVTxsybAKZzgbYWO8X+Im6c8wsNn257IJNX1ptMCA8RsONzjYn7LI6r4iEgfIy75YgLt6OHcLHaxrM1XUl+97iTxe5QUlY+DUfMZId2AbfuEFvJ4qrXSgtG2wIsDa2OUfT6nLNNHJZrn4y5vPW6p6OOmrakvu5jg4k7hgnordj449z5NjQMDjNkGn0vXXBoDjGy+AbWVjrGvR6VSSVMsg2hvAPXsvMdQ1yCNrdjS6TpbgLO1lfVVshfUzPffoTgfZATqmpSarXy1M3zSOvbsOyCkjfGbOHPBUbSdwtytNp8cGo0fl1bdjgbeYBwe6DNpwidRoZKGpdDIMg4I4I7oUICIuRhGRgHJCCiRsF7ZbcW5QVpdZ6sqR5kYWggX7qslN33UtLK6NwIPVBpdNw5oc21+qtWvaHj1g9lTUlQ2VotzfujZJXbxfIHCC6gIc/02VrQjcfqs/Q1bSTkF17YHCvqKbc3gNI4QXsIIAAP7oymaLi/RUMdQ8m18I6nnyCEGgacJFub2QcFSTh36o6ORrxcEW6ZQceVchSNjDRld2yLYCZ5CDhz9lx3Sp33mYfslsD7m+EwDxI1sTeovhBZEWF7rjk2UzWOtldCPN0ELIwMps7kRsKWzogiLrAXQ8Ye+Xd0RjmtHK5e5scd8YQcvcGtyQBwvHfxJqW0lebubI852nNl6u5/nNIc303xjhYfxb4bFdP8QWtkduBFxx7IPHWTSTVbXizDfoLALre+KbfUAEh2QQLlW2u6TU6a6YmnbAxp+Y4Lr9gs4b3ygsxqcj5jsDI2uNzZqLq5Yn0XnCo817SAG2sP0VD1SuUHUsrpX7nnPsuE4Fyp3Ur2s3kGyCBvIWp0SaOKna+Rtzex9ws3DHd4xdaLRovNcG8Nbx7oCNeMNVTWDfUz5fYdlk9u0kLc1FIS0gDBCzeqac6NzpGjhBXxYR0B9NhZAwlFwZvkX+qCuk5ylG4tOEpmubIWuuCDYhcgoD6ScxusDe6tRK6bABDwLkcrPxk7sXV/psN3B75NotY9cICaJ7w4Cxv1Wn090jmtLcH3HKroH0Q27iHP6EKzp6uFlhtwguIYJHkX2tVlSQ7rXaARyqykqmEgK6pp2H/dBI9m0YIA/cqMVLgQOPZGt8uQcBc+VGTkBA9PVEWvke6PY1szbtuLqne2x9HN1aUJcIwD90B1PAGdAimtAyoIzbqpg4dUEgOE9wuNwKV0HV+yYlNuUcjsIGllbnOQqyrrZCQ2KO9u6z/iHXpaLfDGbyl2D2aslU+I69zdpkeGk5APKD0b/ikURAqJoY3Hlu5RurqJ1QGGZpeRdoK8d1XVJnQkvD7HrdGeB9fmn1oR18jHB0e1pk5HsCg9P8Q+G6LX6Axva0SEYcO68V8QeE6/R5nh8Mjohezg2/6r3LTvNimHlvL4pOlvlVpUU8c8ZbI0OB7hB8tCJ7iQASQLn6JNic75Wk9MBfQk3hHTZHNd8PH6TcWAVafCFI2SQQQeU52N1uiDxun0qq3NdI3yxyN4WgqdPa+jtb1gZIC9RpvBtE2QS1F5HXvnhGVeiUopXRxRMFj25QeBVLBRktyXHjHCtvD07WEgnnKsfFujCOoebbAHYIVHptPLFKMHb3CDWlzSB2Q89M17DwR37pQuc8bD1U0Ppc6I/ZBjdTpRS1ZDflOQuYLgcgXVp4mtujI7lVMSDZ1tBRapO8FrGPLj6rYcqbUPBVbEPMo2mZg5YCLj/KI0Ou0+aYjzHxSk38t5BB+hWpla9rWTUkjzbt/BCDy+WinpnbZmFh7HlJk8jRYHC2nifRH1h+LgY4OeLuAGLrJvoXU8hZU+l4za6CelqHGwN/thWNPIdwJc4X6XVTHUhh2sDRbqQiY6vcfmAQaejrzEbEkjorqmr7BtnEbljaWuEYu7aVa0ddE5rQ4Xbxjog2NPqXTdkHFijINQANn2KxxeAd8L/U3lEQagHm5w7rdBtmVLCQWtAb3RUU24m5sOwWWg1AGNrQcqxo61rztLhft3QaeCYYb1siQ5UNLUCN/mSOsCcXRTqkukG1175FuyC08zt90hID9VVNrow4xl43HuUPPXshDyX3c0dO6C9Mg4Wf8AE2vR0MHlRPvI7BschQ6hqpo6G8slqiVvoYeQO6yo0iGqPmfFve4+pwcMlBXVdS6okL5PUXHuo6Sl+IkAEe8XCuBo8TAC1znO91dafpsFLFd4u8jda+UHmPioEvFJTxOc8H1Bo4Wfo2CGqa6oLmhjs2Obr1nW9KbI4z0oHq+ZhtcHv7ryOuZJFVzRyAh7XkEH6oPfvBOqwajpQkg2gRnYRe9rLRh7T1C+XaSvq6J+6kqZYSedjyL/AFWx8M+PNYjrhFVh9eJSAGf1X9kHtcxG5g90zuR/PZDQukkpmyPZ5crhfaTfb7KGB9Q276va0NP9BOQgsRccrmQbhZNFMyZgcw3aeqdxwgyfiygp3wFz7BxBJceqwdPFCychvy+3Vaz8Qq4CNkLHcmxt2WHfMIodw5ti6A7Va6ChYBHbce5VZRav5kjnPcNyz1bVSVMxdIeMBQBxHBKC01es+JnAGdvKGicUK05RERIGDlAG9xDrg2Wi8P8Aiyp057WVRdLDxf8Aqb/lZyT5lyg9s03WKLV6W9NNG/GWcEfZZjxDoJlc6SMEt5v1C8+hmlgkEkMjo3jhzTYrV6X41nawQ6k0yC1hOz5h9R1QZ6spZ6SS0gNr4KHMjh9e69CpXaVrLTHK5g3cPZ8p/XLT7Kp1nwVV0hMtH+bDyNvIQZQVD7i7jhWdJXBrW83Dgf0VfVUc8DrSRkfZDhxaeyDYU2otLt4f6etzwjm1EUzS+Ejf1bfosNDM9hIB56K70mQkhzT6gcWQaalqJN4czJVu2WQbZmXuDlqrKekkeQ6nZucfmj639lsNK0LdCHVsflg8sJyglpXCsiEv/wBRce6KMoo6Yl3qd0ARL/gNLpvUWxxjueVVV+rUJjDw5paeLHJ+yCJjRUTiZznAtBLtvCG06upWTzNqJtxYd4PQ2VTqfiNvw/k035cdrBoOT9VkajVdrz5bnSTOuA1vAv7oDKnWanU9XmqPzNvmEMNvlF8LY6d5hhBDXZ5wqvw94erY9MbVFsd3ncGk5Ku6WqkZ6JnEOGNtkBkZbEPMkdbaeCpY6mljvNO/cJOf8LPa/rAbCWRBpNrXtyqfTtS+JaY5HWv0J4Qepxx0tdShzGNewjGOF5V488Lyx1j6iCNxuAQAL7h/la3whJUUU8scz91K/LXci62LDHIRIAHYw6yD5jmp5YXlssb2OHRzSCtj+FBo2eJS+tfGxzYj5O8geo4xfra69K8Y+F6fXqKTZFGKwN/LlODf3Kyn4f8AhiOh1GrbrVJG+oiIEYkAc0DuEHpz2NIx+yo9Sq5qOZxkjvARgg5VwbCxabADgcLJeJPEcWjve/UIXvjwI/Lbg3v1PXCCz0WsjDpGCW4PqDf7bq2EwlaSw4Xm9H440Z8he5j4TIdm1wvt+/ZbjTXRSUbJKeTcHC+DygwX4iSOi1KPcDtLfSsfU1LfINrXWp/FJzj8NITlryxwv9/9l56+cvZtKCK+bpJk4QdN5U8Qv1Q45U8YKAV/zLldyXDsqNA6V0ySCSKaSF2+J7mHuCr/AEbxlqemkNc8VEPWOX/Y9FnExQeoQeKvDGqNB1CF1LL13NuP1CK+B8HagBato3E8esNK8lukHEcFB7LQ+DvDAO9gZN9ZbhWzNG0akG4x00TO7rBeENqJmizZpAOwcQuXySP+d7nf6jdB7rU+JfDujtJZPAX/APisT+yzOr/ihGAW6bTOe/o+Q2A+3VeXA5ytFH4Tq5oGVFPLG6J7dzdxsUA+o+JtX1KRzqqre9pN9gw0fQKXSY6qphfLCXuc05Zu5XVPpun6dOH6tWAlhv5MOSfqtFp/i/RKdpiZRvjaPlIYMoK6m0vUqycMjYIWd3hazTfDVFRQtL4hLLyXFc6ZqzdQe6ojjDaZn9ZPJ7J9R16OMOABItYWPRBb01X+RUComYxkINnE2AHRYTW/FkZqiKO7mtxvt8yoPEGtSV85ZGS2FuLX+aypr3ygvKvXH1j7vG3HdS0NXZ7XB9u6z91015b1P6oPW9GrpZKe8Ds24JyrrS9aqWSBlS67b2sei8f0TWqnTKlskbi5l/UwnkL1Cg1DTtRpIqtzLh3UctPZBumTtLQ6+Chah8e+7mkHi4Czr9cihhDqQF4jfaRp5CvaGtjracSttnkIHc5zW3YS4diVS+IjR1FG4alC2WCP1WI4PcK4qWzeQ4Qbd9sbuFRPpppnO+NttAywcFB5Jr+lCil+IpxtpZnHymuPqAUumeJtY0eeFomkLIMtgluG5GMcrd6nV0Wkyio1OmiLIx/y7CNxJ9l5vrmqS6xqUtbM1rS84a0YaOgQGeIvEU2uNgMzA2Rt3SbeHOPUKkum6p0DhOFyE4QdBTxC91AOFPBygEf8y5XT/mXKBJjynTFAySSSBJJJIEkkkgdrXONmi57BHv1vUXUTKQVLmwMFg1gA/UoGKR0Uge35m8KeEiQue/aNvPugiZFJK6zGOcT7K0oKCnidv1FzhbhjRe6RfJBCJTJtufS1RO1Tc5jpI9zmnOcFBvPNpINPiZFI1sZbcN4t7rI6vDsm8xtVdhza9wm1PWWVEMDaYNYGNsRbuqSaZ8jruN7ceyDmY3lcfdcXSTIOrpXTJXQdB1loPCmrOo6z4d7/AMibBB6Hus6umOLHBzcEG4PZB6LK+rp66OWlO6S9nWF2yN7H3W/02nMQDiWtL8loHC880/UXyz6RMxw8todJNbi4HBW50/XKaWPzZHsbGRuDy4Wsgvy8BuSqLWtVoNPhlnqntIibu2A/p91jvFv4gM3fD6K7da4dPbB+n+V59WahVVhJqJnPBNyL4ugP8Sa7NrlYJZBtjYLMZ2VQuU6B0k106B044XKdB2MIiny427IYIqlB3GwHCAN+HLhdP+ZcoEkkkgbkpl0U10DJJJIEmTpIGXTAC4A3t7JkhygNhh8yMOlqGsjBsGk3P6IiPSoqlxjgqNslvSHjDvv0Qcccrmbo4jjl100VVUQT+ZHI5jx2QcVNPJTSvilFi02uDcH7qFSPle9znPcSXG5PdcIGSSSQJJJJA6SSSC20rWDQ0FdSkE+fHaM/2ng/sgBVziMx+a/y+Nu7FlAkgcm6QymTjlA6QSSQOEkkkDpwmThB2EXRC8h/0/4QbUdp3/rHr6T/ACEFfJ8y4RT2N3cLnY3sgHsnsp9jeyWxvZAOlZEbG9ktjeyAayVkTsbnCby29kA9krYRPlt7fukY29kAqe3dE+Wz+1PsbbhAMMdFcSsoJ9Like50dQBtGb39ygDGzsuhG3GP3QCPYWu2lNtRTo2dlHtHZBBYpWU9h2TWCCLaltU4A7JbR2QQ2S2qcNHZLaLcIINqW0qfaOyfaOyCANSsp7DskWjsgg2p9qm2jsn2jsgh2+yQbhTho7JbR2QQhqeymDR2SsOyCMBWGjC9S7/Qf5CEsFY6MB8S7/Qf5CD/2Q=="/>
          <p:cNvSpPr>
            <a:spLocks noChangeAspect="1" noChangeArrowheads="1"/>
          </p:cNvSpPr>
          <p:nvPr/>
        </p:nvSpPr>
        <p:spPr bwMode="auto">
          <a:xfrm>
            <a:off x="0" y="-852488"/>
            <a:ext cx="2571750" cy="1781176"/>
          </a:xfrm>
          <a:prstGeom prst="rect">
            <a:avLst/>
          </a:prstGeom>
          <a:noFill/>
          <a:ln w="9525">
            <a:noFill/>
            <a:miter lim="800000"/>
            <a:headEnd/>
            <a:tailEnd/>
          </a:ln>
        </p:spPr>
        <p:txBody>
          <a:bodyPr/>
          <a:lstStyle/>
          <a:p>
            <a:endParaRPr lang="tr-TR">
              <a:latin typeface="Calibri" pitchFamily="34" charset="0"/>
            </a:endParaRPr>
          </a:p>
        </p:txBody>
      </p:sp>
      <p:pic>
        <p:nvPicPr>
          <p:cNvPr id="12293" name="Picture 8" descr="http://ars.els-cdn.com/content/image/1-s2.0-S0889540698702197-gr3.jpg"/>
          <p:cNvPicPr>
            <a:picLocks noChangeAspect="1" noChangeArrowheads="1"/>
          </p:cNvPicPr>
          <p:nvPr/>
        </p:nvPicPr>
        <p:blipFill>
          <a:blip r:embed="rId4" cstate="print"/>
          <a:srcRect/>
          <a:stretch>
            <a:fillRect/>
          </a:stretch>
        </p:blipFill>
        <p:spPr bwMode="auto">
          <a:xfrm>
            <a:off x="4356100" y="3429000"/>
            <a:ext cx="4333875" cy="3000375"/>
          </a:xfrm>
          <a:prstGeom prst="rect">
            <a:avLst/>
          </a:prstGeom>
          <a:noFill/>
          <a:ln w="9525">
            <a:noFill/>
            <a:miter lim="800000"/>
            <a:headEnd/>
            <a:tailEnd/>
          </a:ln>
        </p:spPr>
      </p:pic>
      <p:sp>
        <p:nvSpPr>
          <p:cNvPr id="12294" name="5 Metin kutusu"/>
          <p:cNvSpPr txBox="1">
            <a:spLocks noChangeArrowheads="1"/>
          </p:cNvSpPr>
          <p:nvPr/>
        </p:nvSpPr>
        <p:spPr bwMode="auto">
          <a:xfrm>
            <a:off x="6084888" y="1412875"/>
            <a:ext cx="2228850" cy="830263"/>
          </a:xfrm>
          <a:prstGeom prst="rect">
            <a:avLst/>
          </a:prstGeom>
          <a:noFill/>
          <a:ln w="9525">
            <a:noFill/>
            <a:miter lim="800000"/>
            <a:headEnd/>
            <a:tailEnd/>
          </a:ln>
        </p:spPr>
        <p:txBody>
          <a:bodyPr wrap="none">
            <a:spAutoFit/>
          </a:bodyPr>
          <a:lstStyle/>
          <a:p>
            <a:pPr algn="ctr"/>
            <a:r>
              <a:rPr lang="tr-TR" sz="2400" b="1">
                <a:latin typeface="Calibri" pitchFamily="34" charset="0"/>
              </a:rPr>
              <a:t>Treacher-Collins</a:t>
            </a:r>
          </a:p>
          <a:p>
            <a:pPr algn="ctr"/>
            <a:r>
              <a:rPr lang="tr-TR" sz="2400" b="1">
                <a:latin typeface="Calibri" pitchFamily="34" charset="0"/>
              </a:rPr>
              <a:t>Sendromu</a:t>
            </a:r>
          </a:p>
        </p:txBody>
      </p:sp>
      <p:sp>
        <p:nvSpPr>
          <p:cNvPr id="7" name="6 Metin kutusu"/>
          <p:cNvSpPr txBox="1"/>
          <p:nvPr/>
        </p:nvSpPr>
        <p:spPr>
          <a:xfrm>
            <a:off x="5683250" y="6524625"/>
            <a:ext cx="3497263" cy="339725"/>
          </a:xfrm>
          <a:prstGeom prst="rect">
            <a:avLst/>
          </a:prstGeom>
          <a:noFill/>
        </p:spPr>
        <p:txBody>
          <a:bodyPr wrap="none">
            <a:spAutoFit/>
          </a:bodyPr>
          <a:lstStyle/>
          <a:p>
            <a:pPr fontAlgn="auto">
              <a:spcBef>
                <a:spcPts val="0"/>
              </a:spcBef>
              <a:spcAft>
                <a:spcPts val="0"/>
              </a:spcAft>
              <a:defRPr/>
            </a:pPr>
            <a:r>
              <a:rPr lang="tr-TR" sz="1600" b="1" i="1" dirty="0">
                <a:solidFill>
                  <a:schemeClr val="bg1">
                    <a:lumMod val="50000"/>
                  </a:schemeClr>
                </a:solidFill>
                <a:latin typeface="+mn-lt"/>
                <a:cs typeface="+mn-cs"/>
              </a:rPr>
              <a:t>Genel faktörler – Doğumsal Anomaliler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900113" y="476250"/>
            <a:ext cx="7920037" cy="400050"/>
          </a:xfrm>
          <a:prstGeom prst="rect">
            <a:avLst/>
          </a:prstGeom>
          <a:noFill/>
        </p:spPr>
        <p:txBody>
          <a:bodyPr>
            <a:spAutoFit/>
          </a:bodyPr>
          <a:lstStyle/>
          <a:p>
            <a:pPr marL="457200" indent="-457200" algn="just" fontAlgn="auto">
              <a:spcBef>
                <a:spcPts val="0"/>
              </a:spcBef>
              <a:spcAft>
                <a:spcPts val="0"/>
              </a:spcAft>
              <a:defRPr/>
            </a:pPr>
            <a:r>
              <a:rPr lang="tr-TR" sz="2000" b="1" spc="200" dirty="0">
                <a:solidFill>
                  <a:srgbClr val="C00000"/>
                </a:solidFill>
                <a:latin typeface="+mn-lt"/>
                <a:cs typeface="+mn-cs"/>
              </a:rPr>
              <a:t>4.  </a:t>
            </a:r>
            <a:r>
              <a:rPr lang="tr-TR" sz="2000" b="1" spc="200" dirty="0" err="1">
                <a:solidFill>
                  <a:srgbClr val="C00000"/>
                </a:solidFill>
                <a:latin typeface="+mn-lt"/>
                <a:cs typeface="+mn-cs"/>
              </a:rPr>
              <a:t>Otomandibular</a:t>
            </a:r>
            <a:r>
              <a:rPr lang="tr-TR" sz="2000" b="1" spc="200" dirty="0">
                <a:solidFill>
                  <a:srgbClr val="C00000"/>
                </a:solidFill>
                <a:latin typeface="+mn-lt"/>
                <a:cs typeface="+mn-cs"/>
              </a:rPr>
              <a:t> </a:t>
            </a:r>
            <a:r>
              <a:rPr lang="tr-TR" sz="2000" b="1" spc="200" dirty="0" err="1">
                <a:solidFill>
                  <a:srgbClr val="C00000"/>
                </a:solidFill>
                <a:latin typeface="+mn-lt"/>
                <a:cs typeface="+mn-cs"/>
              </a:rPr>
              <a:t>Dysostosis</a:t>
            </a:r>
            <a:endParaRPr lang="tr-TR" sz="2000" b="1" spc="200" dirty="0">
              <a:solidFill>
                <a:srgbClr val="C00000"/>
              </a:solidFill>
              <a:latin typeface="+mn-lt"/>
              <a:cs typeface="+mn-cs"/>
            </a:endParaRPr>
          </a:p>
        </p:txBody>
      </p:sp>
      <p:sp>
        <p:nvSpPr>
          <p:cNvPr id="13315" name="2 Metin kutusu"/>
          <p:cNvSpPr txBox="1">
            <a:spLocks noChangeArrowheads="1"/>
          </p:cNvSpPr>
          <p:nvPr/>
        </p:nvSpPr>
        <p:spPr bwMode="auto">
          <a:xfrm>
            <a:off x="415925" y="1044575"/>
            <a:ext cx="8188325" cy="1477963"/>
          </a:xfrm>
          <a:prstGeom prst="rect">
            <a:avLst/>
          </a:prstGeom>
          <a:noFill/>
          <a:ln w="9525">
            <a:noFill/>
            <a:miter lim="800000"/>
            <a:headEnd/>
            <a:tailEnd/>
          </a:ln>
        </p:spPr>
        <p:txBody>
          <a:bodyPr>
            <a:spAutoFit/>
          </a:bodyPr>
          <a:lstStyle/>
          <a:p>
            <a:pPr algn="just">
              <a:lnSpc>
                <a:spcPct val="150000"/>
              </a:lnSpc>
              <a:buFont typeface="Wingdings" pitchFamily="2" charset="2"/>
              <a:buChar char="Ø"/>
            </a:pPr>
            <a:r>
              <a:rPr lang="tr-TR" sz="2000" b="1">
                <a:solidFill>
                  <a:srgbClr val="303090"/>
                </a:solidFill>
                <a:latin typeface="Calibri" pitchFamily="34" charset="0"/>
              </a:rPr>
              <a:t> Yüzün sadece alt tarafını etkileyen bir konjenital anomalidir</a:t>
            </a:r>
          </a:p>
          <a:p>
            <a:pPr algn="just">
              <a:lnSpc>
                <a:spcPct val="150000"/>
              </a:lnSpc>
              <a:buFont typeface="Wingdings" pitchFamily="2" charset="2"/>
              <a:buChar char="Ø"/>
            </a:pPr>
            <a:r>
              <a:rPr lang="tr-TR" sz="2000" b="1">
                <a:solidFill>
                  <a:srgbClr val="303090"/>
                </a:solidFill>
                <a:latin typeface="Calibri" pitchFamily="34" charset="0"/>
              </a:rPr>
              <a:t> Tek taraflı veya çift taraflı olabilir!</a:t>
            </a:r>
          </a:p>
          <a:p>
            <a:pPr algn="just">
              <a:lnSpc>
                <a:spcPct val="150000"/>
              </a:lnSpc>
              <a:buFont typeface="Wingdings" pitchFamily="2" charset="2"/>
              <a:buChar char="Ø"/>
            </a:pPr>
            <a:r>
              <a:rPr lang="tr-TR" sz="2000" b="1">
                <a:solidFill>
                  <a:srgbClr val="303090"/>
                </a:solidFill>
                <a:latin typeface="Calibri" pitchFamily="34" charset="0"/>
              </a:rPr>
              <a:t> Diğer isimleri;</a:t>
            </a:r>
            <a:endParaRPr lang="tr-TR" sz="2000" b="1">
              <a:solidFill>
                <a:srgbClr val="C00000"/>
              </a:solidFill>
              <a:latin typeface="Calibri" pitchFamily="34" charset="0"/>
            </a:endParaRPr>
          </a:p>
        </p:txBody>
      </p:sp>
      <p:sp>
        <p:nvSpPr>
          <p:cNvPr id="13316" name="AutoShape 2"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13317" name="AutoShape 4"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13318" name="6 Dikdörtgen"/>
          <p:cNvSpPr>
            <a:spLocks noChangeArrowheads="1"/>
          </p:cNvSpPr>
          <p:nvPr/>
        </p:nvSpPr>
        <p:spPr bwMode="auto">
          <a:xfrm>
            <a:off x="1042988" y="2492375"/>
            <a:ext cx="4572000" cy="2586038"/>
          </a:xfrm>
          <a:prstGeom prst="rect">
            <a:avLst/>
          </a:prstGeom>
          <a:noFill/>
          <a:ln w="9525">
            <a:noFill/>
            <a:miter lim="800000"/>
            <a:headEnd/>
            <a:tailEnd/>
          </a:ln>
        </p:spPr>
        <p:txBody>
          <a:bodyPr>
            <a:spAutoFit/>
          </a:bodyPr>
          <a:lstStyle/>
          <a:p>
            <a:pPr>
              <a:lnSpc>
                <a:spcPct val="150000"/>
              </a:lnSpc>
              <a:buFont typeface="Arial" charset="0"/>
              <a:buChar char="•"/>
            </a:pPr>
            <a:r>
              <a:rPr lang="tr-TR" b="1">
                <a:solidFill>
                  <a:srgbClr val="C00000"/>
                </a:solidFill>
                <a:latin typeface="Calibri" pitchFamily="34" charset="0"/>
              </a:rPr>
              <a:t> Hemifacial Microsomia</a:t>
            </a:r>
          </a:p>
          <a:p>
            <a:pPr>
              <a:lnSpc>
                <a:spcPct val="150000"/>
              </a:lnSpc>
              <a:buFont typeface="Arial" charset="0"/>
              <a:buChar char="•"/>
            </a:pPr>
            <a:r>
              <a:rPr lang="tr-TR" b="1">
                <a:solidFill>
                  <a:srgbClr val="C00000"/>
                </a:solidFill>
                <a:latin typeface="Calibri" pitchFamily="34" charset="0"/>
              </a:rPr>
              <a:t> Lateral facial dysplasia</a:t>
            </a:r>
          </a:p>
          <a:p>
            <a:pPr>
              <a:lnSpc>
                <a:spcPct val="150000"/>
              </a:lnSpc>
              <a:buFont typeface="Arial" charset="0"/>
              <a:buChar char="•"/>
            </a:pPr>
            <a:r>
              <a:rPr lang="tr-TR" b="1">
                <a:solidFill>
                  <a:srgbClr val="C00000"/>
                </a:solidFill>
                <a:latin typeface="Calibri" pitchFamily="34" charset="0"/>
              </a:rPr>
              <a:t> First and second branchial arch syndrome</a:t>
            </a:r>
          </a:p>
          <a:p>
            <a:pPr>
              <a:lnSpc>
                <a:spcPct val="150000"/>
              </a:lnSpc>
              <a:buFont typeface="Arial" charset="0"/>
              <a:buChar char="•"/>
            </a:pPr>
            <a:r>
              <a:rPr lang="tr-TR" b="1">
                <a:solidFill>
                  <a:srgbClr val="C00000"/>
                </a:solidFill>
                <a:latin typeface="Calibri" pitchFamily="34" charset="0"/>
              </a:rPr>
              <a:t> Oral-mandibular-auricular syndrome</a:t>
            </a:r>
          </a:p>
          <a:p>
            <a:pPr>
              <a:lnSpc>
                <a:spcPct val="150000"/>
              </a:lnSpc>
              <a:buFont typeface="Arial" charset="0"/>
              <a:buChar char="•"/>
            </a:pPr>
            <a:r>
              <a:rPr lang="tr-TR" b="1">
                <a:solidFill>
                  <a:srgbClr val="C00000"/>
                </a:solidFill>
                <a:latin typeface="Calibri" pitchFamily="34" charset="0"/>
              </a:rPr>
              <a:t> Otomandibular dysostosis</a:t>
            </a:r>
          </a:p>
          <a:p>
            <a:pPr>
              <a:lnSpc>
                <a:spcPct val="150000"/>
              </a:lnSpc>
              <a:buFont typeface="Arial" charset="0"/>
              <a:buChar char="•"/>
            </a:pPr>
            <a:r>
              <a:rPr lang="tr-TR" b="1">
                <a:solidFill>
                  <a:srgbClr val="C00000"/>
                </a:solidFill>
                <a:latin typeface="Calibri" pitchFamily="34" charset="0"/>
              </a:rPr>
              <a:t> Craniofacial microsomia</a:t>
            </a:r>
          </a:p>
        </p:txBody>
      </p:sp>
      <p:pic>
        <p:nvPicPr>
          <p:cNvPr id="13319" name="Picture 2" descr="http://www.craniofacial.net/Content/gallery/12905/1290577122.jpg"/>
          <p:cNvPicPr>
            <a:picLocks noChangeAspect="1" noChangeArrowheads="1"/>
          </p:cNvPicPr>
          <p:nvPr/>
        </p:nvPicPr>
        <p:blipFill>
          <a:blip r:embed="rId3" cstate="print"/>
          <a:srcRect/>
          <a:stretch>
            <a:fillRect/>
          </a:stretch>
        </p:blipFill>
        <p:spPr bwMode="auto">
          <a:xfrm>
            <a:off x="4787900" y="4005263"/>
            <a:ext cx="4105275" cy="2574925"/>
          </a:xfrm>
          <a:prstGeom prst="rect">
            <a:avLst/>
          </a:prstGeom>
          <a:noFill/>
          <a:ln w="9525">
            <a:noFill/>
            <a:miter lim="800000"/>
            <a:headEnd/>
            <a:tailEnd/>
          </a:ln>
        </p:spPr>
      </p:pic>
      <p:sp>
        <p:nvSpPr>
          <p:cNvPr id="8" name="7 Metin kutusu"/>
          <p:cNvSpPr txBox="1"/>
          <p:nvPr/>
        </p:nvSpPr>
        <p:spPr>
          <a:xfrm>
            <a:off x="5683250" y="6524625"/>
            <a:ext cx="3497263" cy="339725"/>
          </a:xfrm>
          <a:prstGeom prst="rect">
            <a:avLst/>
          </a:prstGeom>
          <a:noFill/>
        </p:spPr>
        <p:txBody>
          <a:bodyPr wrap="none">
            <a:spAutoFit/>
          </a:bodyPr>
          <a:lstStyle/>
          <a:p>
            <a:pPr fontAlgn="auto">
              <a:spcBef>
                <a:spcPts val="0"/>
              </a:spcBef>
              <a:spcAft>
                <a:spcPts val="0"/>
              </a:spcAft>
              <a:defRPr/>
            </a:pPr>
            <a:r>
              <a:rPr lang="tr-TR" sz="1600" b="1" i="1" dirty="0">
                <a:solidFill>
                  <a:schemeClr val="bg1">
                    <a:lumMod val="50000"/>
                  </a:schemeClr>
                </a:solidFill>
                <a:latin typeface="+mn-lt"/>
                <a:cs typeface="+mn-cs"/>
              </a:rPr>
              <a:t>Genel faktörler – Doğumsal Anomaliler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900113" y="476250"/>
            <a:ext cx="7920037" cy="400050"/>
          </a:xfrm>
          <a:prstGeom prst="rect">
            <a:avLst/>
          </a:prstGeom>
          <a:noFill/>
        </p:spPr>
        <p:txBody>
          <a:bodyPr>
            <a:spAutoFit/>
          </a:bodyPr>
          <a:lstStyle/>
          <a:p>
            <a:pPr marL="457200" indent="-457200" algn="just" fontAlgn="auto">
              <a:spcBef>
                <a:spcPts val="0"/>
              </a:spcBef>
              <a:spcAft>
                <a:spcPts val="0"/>
              </a:spcAft>
              <a:defRPr/>
            </a:pPr>
            <a:r>
              <a:rPr lang="tr-TR" sz="2000" b="1" spc="200" dirty="0">
                <a:solidFill>
                  <a:srgbClr val="C00000"/>
                </a:solidFill>
                <a:latin typeface="+mn-lt"/>
                <a:cs typeface="+mn-cs"/>
              </a:rPr>
              <a:t>4.  </a:t>
            </a:r>
            <a:r>
              <a:rPr lang="tr-TR" sz="2000" b="1" spc="200" dirty="0" err="1">
                <a:solidFill>
                  <a:srgbClr val="C00000"/>
                </a:solidFill>
                <a:latin typeface="+mn-lt"/>
                <a:cs typeface="+mn-cs"/>
              </a:rPr>
              <a:t>Macroglossia</a:t>
            </a:r>
            <a:endParaRPr lang="tr-TR" sz="2000" b="1" spc="200" dirty="0">
              <a:solidFill>
                <a:srgbClr val="C00000"/>
              </a:solidFill>
              <a:latin typeface="+mn-lt"/>
              <a:cs typeface="+mn-cs"/>
            </a:endParaRPr>
          </a:p>
        </p:txBody>
      </p:sp>
      <p:sp>
        <p:nvSpPr>
          <p:cNvPr id="14339" name="2 Metin kutusu"/>
          <p:cNvSpPr txBox="1">
            <a:spLocks noChangeArrowheads="1"/>
          </p:cNvSpPr>
          <p:nvPr/>
        </p:nvSpPr>
        <p:spPr bwMode="auto">
          <a:xfrm>
            <a:off x="415925" y="1044575"/>
            <a:ext cx="8188325" cy="1430338"/>
          </a:xfrm>
          <a:prstGeom prst="rect">
            <a:avLst/>
          </a:prstGeom>
          <a:noFill/>
          <a:ln w="9525">
            <a:noFill/>
            <a:miter lim="800000"/>
            <a:headEnd/>
            <a:tailEnd/>
          </a:ln>
        </p:spPr>
        <p:txBody>
          <a:bodyPr>
            <a:spAutoFit/>
          </a:bodyPr>
          <a:lstStyle/>
          <a:p>
            <a:pPr algn="just">
              <a:lnSpc>
                <a:spcPct val="150000"/>
              </a:lnSpc>
            </a:pPr>
            <a:r>
              <a:rPr lang="tr-TR" sz="2000" b="1">
                <a:solidFill>
                  <a:srgbClr val="303090"/>
                </a:solidFill>
                <a:latin typeface="Calibri" pitchFamily="34" charset="0"/>
              </a:rPr>
              <a:t>Dil hacminin normalden büyük olmasının prenatal gelişimle ilgili olduğu düşünülmektedir.</a:t>
            </a:r>
          </a:p>
          <a:p>
            <a:pPr algn="just">
              <a:lnSpc>
                <a:spcPct val="150000"/>
              </a:lnSpc>
            </a:pPr>
            <a:r>
              <a:rPr lang="tr-TR" sz="2000" b="1">
                <a:solidFill>
                  <a:srgbClr val="303090"/>
                </a:solidFill>
                <a:latin typeface="Calibri" pitchFamily="34" charset="0"/>
              </a:rPr>
              <a:t>Polidiastemaya, açık kapanışa, prognati inferior’a sebep olabilmektedir.</a:t>
            </a:r>
          </a:p>
        </p:txBody>
      </p:sp>
      <p:sp>
        <p:nvSpPr>
          <p:cNvPr id="14340" name="AutoShape 2"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14341" name="AutoShape 4"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14342" name="AutoShape 2" descr="data:image/jpeg;base64,/9j/4AAQSkZJRgABAQAAAQABAAD/2wCEAAkGBhQSEBQSEhIVFRUUEBIQFBQVEBUVEhIUFBAVFBUUFBUXGyYeFxkjGRQUHy8gIycpLCwsFR4xNTAqNSYsLCkBCQoKDgwOGA8PGikcHBwpKSkpKSwsKSkpKSkpKSksKSkpKSwsKSkpKSkpLCwpKTUpLCkpLCk1LCkuLCksLCwpKf/AABEIAMkA+wMBIgACEQEDEQH/xAAcAAACAgMBAQAAAAAAAAAAAAAABAMFAQIGBwj/xABAEAABAwIEAQgGCAYCAwEAAAABAAIDBBEFEiExUQYTIkFSYXGSFjIzc4GyFCNCcpGhscEHYmOi0fAkNHSC8RX/xAAZAQEAAwEBAAAAAAAAAAAAAAAAAQIDBAX/xAAhEQEAAgICAwEBAQEAAAAAAAAAAQIDERIxEyFRQSJhBP/aAAwDAQACEQMRAD8A9xQhCAQhCAQhF0AhF0XQCEXRdAIWLrN0AhYus3QCEIugEIui6AQi6xdBlCLoQCEXRdAIWLrN0AhF0IBCEIBCEIBCEIBCFHUzZGOcdmtLjbewF/2QJcoK4w0s0rTZzIZHM+/lOT+6w+K5DDuXM2ZwkDbtpo4cpzWdXRTMiqWAMa5x6VRCAADe3VqRHUfxdoHxjPFM9jy2zXRRuBIIcLgv6iAfEKf0soJ260hcLud0oor3kcHud61wS5rSTxaD1KvKIaRjtPULbB+VEtS9rGQMaWjNUZ5XAs/5U9PaIBl3G9PIellHqjrNlI+WU7o2PbTxXfDUVLWuqXACGmc1jszub9dzntsLWAuSeK8GL0F48tFbmnF0do4hkcX5yW2fp0gHeIvumZsQpJWNjfR5mMuWMMcOVt73AGawBubjY31Uc6/U+G/whiPLySRlQIY8gZTSStfmJmjtHC+N0jC3I0PEpy9I3y+OWzquWErXP5umEjeeqKaICa00k1PG97gWZbBh5t4FiTo3TpaV74Kc1L53xSOziQOiyUrY3iSMMeJC2zpRlA0eT+lmzUUeZzvoXSczmnHJFdzMobYnN2WtHg0cFPOqPFf42k5YSEaRsAdSySMkzyhsk8bZS+FhdD0XMERu2QBw6XRIYVNhvKxz54YcmZsjWMMuZ2Zk30P6SWvHNhhOW+jTpcbXsIIZ6MOBbRatjMTTkh0Y7NmHrded9+Od3ErcVVI2USijAkbazwyEOblZzYsQ7TodHwFtlHOp4r/DGI8o3Rz1DRltDDShrXB31k1VNI1ouxrnnSNoAA1LjfiKmHlrPnfMYhzUdPE6aIykOjc2uqqeR0XQ6ZPNA5XZb5QNyn6qrglc58lO92eNkT2u5oteI5C+MkF27XOcQRtm8FDG6ia5pFC0Fhu20cIynOX6dLtuc7xN9051PFf42k5bSNIvTstIZo4bTnV8VfFRfWkx2Y0umY64zEAHQmy3bywlzuj5iPNCypfMefdkApzFcRdC7i4Sje2UhwN7aySYhTPblNHduWRtiyG2WV4fILZvtOAceJAKzT11NGA1lJlAY+OwbD6j3Znt9bUOIueJ3U84R47fC1Fy1mMrBJTxsY59O1zm1DnOaKmB0rDYxAHLls7XruFFT8sZJpIWZObvVU3SbnLJoJ4alzbc6xrhrDw107wLGOvpyRakFwWEdGHQxtLWH1t2tJA4AqCnp6RnqULW3cx2jYRrG4ujOjvskm3C+ic6njt8QYPyweIKZkjS+WeGndE4utzzpJjHNs3Tm25Xm32XJ7FccdDUy6gtbSUpjY7NYyy1UsQtka5xc6zQABqQNtSIY4YRNFK2BzRCJeajbzDY2PmP1kgAN8xBI3tqdLlM10kExvLSZzkyXcIicucPy3zbZmtd4gFOcI4W+EabltK9pLaYXZTVFRK3nDnvTzywGOJuTpOc6I2vawOoUEPLyVwAbTske4ylhjdO+GSOGOnLnMc2EvN31AZfKGgsdc6WL7H07GOYyk5sOY+I5WQDovJc4WJIILnF1iCCSbg3Vfh+E0zIyx9O6YGTnfrGUwaw822P6tkeVrBlaL2GtzfdOcJ4W+LrEMYmBoubja36RNkkZMXNexv0SWYt6LTZwMeveLddxVycupAGu+jsLZifo/15DiG1sFKedHNnJrO12mbYg6qxrq+GVobLTF4a5r2h3NHK5vquHT0IuduJSrZqUOe8UQzPcHPdkhu5wkEgJ6W+dod94A7pzg8dvhWbl1K1zI/o7OcM0kLhzjyHujqmQkQWZd5DXiQh2Ww69yJ6rl3kjjcIbmVsoaA9x6bK6GkY05WEkEzZjYEjKQAUhjDaaoc083JHZznHm46UOcXPa9zhIQXscXMFy0g/GxDr6ijGcmib9aH859XCc4e4PeHdLYuAcRxF91HOqfFf4ZpeUUzpKXnITFzs9RSua5rgHZKd87Jo87WvDSInCzmj1jwBPULhncpKSIxOEEjRAJDG1rY8rXSCzn2z6usXC/8AO7ir3k5ysirRIYg9vNvDDnABJLc2lidLKYtE9ItS1e4XiEIVlAhCEAhCEAlcU9hL7qT5CmkrinsJfdSfIUIfKVK83a0nQOvbgV3mGz2ZbjZc/j+GiMwyD7bG38d7q3wkXAuufJMTWJh6WGJrbUuloG3N1dQNVXRMVrEsIdNk9lnm1qFsHKWTbYaLaODrK3jbdOMiUwzm2lfXvyMJ4Ksp3l2vFTco5sxEQ4gn9giEZfgjWsTFTkVOVl8RCcw+uaNxvZYrasHaysx3bfSrlmylWtO/O0EcFVzQki9kzgc27DuPzVf1peP52eYCpmi6yWLCvDnYcO5a5e5bFy1JUbIaPCVnam3BLPReFXI1BfcWKlmalnu0VG8KfFTZpPw8U5/Ch3/Z/wDK4/02qpxyW+l7Dj3q1/hMbic8am/9g/wt8TD/AKenqzVlYbssrd54QhCAQhCASuKewl91J8hTSVxT2EvupPkKEPnrHp+co6V3XkaD4htv2T+Cjoj4foqGeovA2PsS2/X/ACr7BjoPh+i5rxqr1Mc7tt09I/b/AHqVjA5VVM7RWdOFhDosZBTMMSjgYmmtsrMLSYjFlMxQsCmjKvDCXKxvzTSOPbNvAGwVbinK2OOcxFjyNOkACNuF7lO1MTop3gtOUuJBGxBW1NhEUj8z2Am/WFSHb67lrBjDS0Frrg7FRVuNsjAc4k8ANSVZei0d+gS1vZ3C0dgUbTr0/HYKY2iLUQcnOVTZ3uiLXN00zWIcBvYjYqyibllaR2v3VbNG2JweBax6gm8Ll52UZbkA3OmgAT9VtWPcw6UrWy3WrleHEhcVGSp8iikaoXhGXKCRSPNkvIVC8QgekKp1gnZHKpxCewKq3q5zGpwTbuK6j+FjLMf3yA/2ricTfd3w1Xf/AMOocrPEMd+Ob/C2x+tOfP7rMvSG7LKw3ZZXQ88IQhAIQhAJXFPYS+6k+QppK4p7CX3UnyFB88Yvh+R7h33VjhY0Cb5WU9pEphp0CwyR6ehg7dBSK1pjZVFGVaw9S5odkrKnKdaElTp6Mq8OayVjVuHWWBsopJFLLsrWsBSsA1RVy3NlpCT1C9lDoiPS2ibYKGriuNOKgjkmPqsvfgiTnhfMz8U2px9lXxg7hWmF2aLAAfBVj721HxW1LLld4ovaNw6EaoAS0UqmD1dyzEsFavC3usOSYNkpglZCn6hV8htdUltUlO/dUmJyK1q3Ln8Rfv3X/RVdERqNueqH3cTxK9T5HQloaDvkj/V681oIbnPa+W1tLi54r0rkk14cc5uSGH7os6zQumse4cmaf4mHdt2WVhuyytnAEIQgEIQgErinsJfdSfIU0lcU9hL7qT5Cg8r5YYaSXPHUSudw1enVeHiTnGHrXntbQ8xLl8f1WNp3V2Ybf0fozqraEqkgerSmd+i5XoyuoCnYnKqgkT0civDntB18iQnmW0kqUnfZFa1RukAuTsNSVTVmJF3XZuthdR41iduj1DV3fwAXP5JXm+bKOA3t3qdOulPq5ZiTm6teW6H7RQcTc4DpkjvcqkYYSLF7rbeqOvgVkYUbWzu49V/ikQ11VeUmIluoPiL6FXccwcA4bH8u5cW2iljGnSA6utWuD4lY5TsT19TlExpnem/cOsp5iFYRyqnglv8A/U2ySyRLjtVaXWpKXgn6kw5SymNF5Sq+Yp2VyQqColrRV1jlQVh6XwN1cV89lQSvuXX2sdVFY3Le3qq2wCnApn5hq/pjw6l0nIycvc4ncZG/gHKjkqGiFoBFwwD8lafw+kvntr02j8iumnbizz/OnozdllYbssrVxBCEIBCEIBK4p7CX3UnyFNJXFPYS+6k+QoKaVtpb8QuI5c02WTMPFd1XaFpXK8tW3YDbqWMNazqYly1PLcBWlLKqKlKsoHrmtGpetS24X0D06x6qKeVNsqFKLQckksqHFsXyg23Vk9+bS9lW43hLW2kBzcQf1QprftU4fSmZ+Z2wcdL/AJldRHgTbCy56nqsrriwI/DwV2zGHOHq997H9rq8S0yRb8PxYCO63giXBmtPUVBFj5AykA950UbuUPVpe2n+hT6YaybOR4Tpey5zlDQiK8g06+F9bKyn5RyhulwOOSw+BKoqvEHyG7zfXb/d1EzDWkX37O4TjGYAE6j810UU1wuewTCA853dG3VbfvVsBkNgbhULxG1jHJqnjJoqaKW5T3O6Kdue1RM9VlVL3pieXdVNdOomWlKq6vluquWO4I46fmnJ3rSgbmlYOLx+oWmKPe1M9tRozhvJSSW1xlb2nX2/lG5Xccn8NbBJkYLDKw67uN3gk/grGggAbfrKG/8AZPu4/mkW0W3LzrS6FuyysN2WVozCEIQCEIQCVxT2EvupPkKaSuKewl91J8hQV9XFdi5vHYc8Th1gX/BdTFICLqnxWmse4rnrPtpDy4HK742Tkcizi9DkebDRKQzW8OpMlP2HdhyfV1BOmmzKojlTDJFzuuFoyWygqqnQiyjZItnaqdilnIB2I71vBXBuzvzIVmcPzcE1T8jy/VzrDuGqmJROTXasGM8XA+Nj+oKz/wDsHqcPhYH8grtnIaPreVK/kLDbQlWU81XLz1mbd35k/qtKZ7QeKtq/kY5urHXHDYpGHCy121lWWsX5dLSOe1rKUyXS+Sy2zKFdH6Y2Ckln00Vd9It1qCatTaujE9ToVV1M91rLUcVXT1Otgpisym1orAmm1srbk1T5p2uA0Ybnx1sqWnpy82GvHvXd8mKdjA2MkZ3uzEfdGg/BdURqHn5L8pdKzQC/BRU771J+5GP7pEPu99hsCsxMtU2/pR/NKq07c0ujbssrDdllbKhCEIBCEIBK4p7CX3UnyFNJXFPYS+6k+QoKuhOikrIMzbKFr8oCYbJcLmntdxeO4WbXttuuRqKQjb8F63JTtcCCFx+N4CWEuAu2+/8AlaVsvEuPjcRt4W4JyKpUnNAHxUFRCWHUXG6i2OJdNM0wdbLopYpVVxSX2PwP7Jhk1t1hNJh1VyRZ0FG7rV1BULlqSsAVpFVaaFRBau15zykEyphVFbCr71bbKaLOVyQqWA3UT69I1GI76qNpiqGfQpOSp1WtRVX60k+VVbb0YfOlpZwFEZFoRra1zwH78FeMe2c5dIpZSdtO/gp6LC3SbaNHrPOisIMNDQHzf+rbbnuClfI6SzbWZfRo2+PEroiNOS1+SajY1vQisdNX21P3V12B4XkZnt0iLAnqHWlMAwLQOcLDh1ldM4gAKlrfjC0/iOGHKEqw/wDJPu4/mkTBkSsDr1J+5H80imnakukbssrDdllbKhCEIBCEIBK4p7CX3UnyFNJXFPYS+6k+QoKkQ5gFG+8Z7lNTSggKSeDM2y59rtIXBwuEPguCCLgixVQ2V0b7K0pq8O33TUjkeUnJ4xnPGCW6kjrbx8QoosDdJHYi2l2O6iD1ErvC0OHUl4IGxjJ9i/R/l/l8Fbknk8sq8PdG7K9titLHxHevVKrC2St6TQ4d+643GeTLoiXM6TL/ABb49ytFoletnMlxG35rdmIuamXQ9y1NJ3KJrWW8ZrQBj5tt+Sw7Hr9RWn0Zb/RVHiqt5paHFSeKikrDZSupUNoiSp8dVZzWKGoJ6lvGCepXdFydc86D/AVxFycDCBu78gmqwzm8y5WGluekco8LqxilYzSJlz2yNfgF0U2Bta3UXJ+Cfw7k21oBdud9FMzCs2hy9Lhb5XXNySuqwvk61mrtTw4K2hpmt2AHwWJmu+yqTbbObJC8NHUFX1Fbd1m6qdtDf1jdTClaBoFVBDKXb6LFGLVBH8kf6yKaVygoXXqD9yP5pFenaJ6dQ3ZZWG7LK2VCEIQCEIQCVxT2EvupPkKaWHC4sg4unrQ0+sPMFcU1exw0c3zBNz4Kxxvlb5QovR5nZb5Qs5ptbaqxqNtswc3zBJRVAI3Fx3i66L0eZ2W+UI9H2dlvlCmKHInQ1QI9YeYBNPe1wILm+YLb0eZ2W+ULHo8zst8oUTjRspR1Ya4sLm8R0hr4Jx72Hct8wR6PM7LfKFj0eZ2W+UJwNq9+CQE3JHmC0dgcPFvmCtPR5nZb5QsejzOy3yhOH+p5Ocm5Nx30cPMFlvJyPrc3zBdH6PM7LfKEej7Oy3yhTxn6cpc87BIWi5c38QsUuFMcb3aB4i66L0fZ2W+UI9HmdlvlCcZ+nIr9XEw5S38RqVBBUsb0iQXnYXCsfR5nZb5Qj0eZ2W+UKPGcikLA453ubfqGYaJznm9pvmCx6Ps7LfKFj0eZ2W+UJNP9Ntufb2m+YI+kN7TfMFr6Os7LfKEejzOy3yhR4/8AUbDqtnbb5gon4g3tN8wUvo8zst8oWfR9nZb5QnjNquWqZ22+YLXCZQ6dxBB6Me3jIrb0fZ2R5Qp6XCGsNwAPgrRXRs+3ZZQEK6AhCEAhCEAhCEAhCEAhCEAhCEAhCEAhCEAhCEAhCEAhCEAhCEAhCEAhCXnr42aPkY0gXILgDYm17b7oiZ0YQqrEeUkML6dj361MnNxEWIJy3BJ6mk5W37UjR1pqtxaGEtEsscZffIHva0vyi7soJubAi9tkSbQlqTEopWc5HKx7NRnY9rmgjcEg2BHWtn10Yj5wyMEdmuzl7QyzrZTmvaxuLcbhBOhRVFUyNpc97WtG7nODWi5tqToNSPxUl0GUIQgEIQgEIQgEIQgEIQgEIQgEIQgEIQgEIQgEIQgEIQgFhZWEGVw2McmJ5q8vGkbWteyQvI6RLQWixuLAOsGgbDW5K7ladaM8mKMkalxUvJZ1ZHVEudE2YvhhD43c7G2GQujlaSWll6gGbbUCPa2itJjUk1Th0s8E8ckUNW2pvST5GSOZGzR4Zlc1zo3EWJ0LV34/38UD9kXiNPP6iCSevqBBFJGyphpY3ufDLFHLHE+V00rnZdHOaWQAHp2cXWygE7Np3x08mGTQPcwVMIgyQSyQPpJKlkhiMgaWt5tvOR2dbotZxXfFZaiXm+KYZVPo5KeZj3iiLWRvyFzqw88wwzAC5Jjhvm/qEn7K9Co6sSsD2hwBLrB8b43aOLdWPAcNusaix61If9/BbIP/2Q=="/>
          <p:cNvSpPr>
            <a:spLocks noChangeAspect="1" noChangeArrowheads="1"/>
          </p:cNvSpPr>
          <p:nvPr/>
        </p:nvSpPr>
        <p:spPr bwMode="auto">
          <a:xfrm>
            <a:off x="0" y="-923925"/>
            <a:ext cx="2390775" cy="1914525"/>
          </a:xfrm>
          <a:prstGeom prst="rect">
            <a:avLst/>
          </a:prstGeom>
          <a:noFill/>
          <a:ln w="9525">
            <a:noFill/>
            <a:miter lim="800000"/>
            <a:headEnd/>
            <a:tailEnd/>
          </a:ln>
        </p:spPr>
        <p:txBody>
          <a:bodyPr/>
          <a:lstStyle/>
          <a:p>
            <a:endParaRPr lang="tr-TR">
              <a:latin typeface="Calibri" pitchFamily="34" charset="0"/>
            </a:endParaRPr>
          </a:p>
        </p:txBody>
      </p:sp>
      <p:pic>
        <p:nvPicPr>
          <p:cNvPr id="14343" name="Picture 4" descr="http://drugline.org/img/ail/2019_2032_1.jpg"/>
          <p:cNvPicPr>
            <a:picLocks noChangeAspect="1" noChangeArrowheads="1"/>
          </p:cNvPicPr>
          <p:nvPr/>
        </p:nvPicPr>
        <p:blipFill>
          <a:blip r:embed="rId3" cstate="print"/>
          <a:srcRect b="12589"/>
          <a:stretch>
            <a:fillRect/>
          </a:stretch>
        </p:blipFill>
        <p:spPr bwMode="auto">
          <a:xfrm>
            <a:off x="2268538" y="2924175"/>
            <a:ext cx="3810000" cy="2665413"/>
          </a:xfrm>
          <a:prstGeom prst="rect">
            <a:avLst/>
          </a:prstGeom>
          <a:noFill/>
          <a:ln w="9525">
            <a:noFill/>
            <a:miter lim="800000"/>
            <a:headEnd/>
            <a:tailEnd/>
          </a:ln>
        </p:spPr>
      </p:pic>
      <p:sp>
        <p:nvSpPr>
          <p:cNvPr id="8" name="7 Metin kutusu"/>
          <p:cNvSpPr txBox="1"/>
          <p:nvPr/>
        </p:nvSpPr>
        <p:spPr>
          <a:xfrm>
            <a:off x="5683250" y="6524625"/>
            <a:ext cx="3497263" cy="339725"/>
          </a:xfrm>
          <a:prstGeom prst="rect">
            <a:avLst/>
          </a:prstGeom>
          <a:noFill/>
        </p:spPr>
        <p:txBody>
          <a:bodyPr wrap="none">
            <a:spAutoFit/>
          </a:bodyPr>
          <a:lstStyle/>
          <a:p>
            <a:pPr fontAlgn="auto">
              <a:spcBef>
                <a:spcPts val="0"/>
              </a:spcBef>
              <a:spcAft>
                <a:spcPts val="0"/>
              </a:spcAft>
              <a:defRPr/>
            </a:pPr>
            <a:r>
              <a:rPr lang="tr-TR" sz="1600" b="1" i="1" dirty="0">
                <a:solidFill>
                  <a:schemeClr val="bg1">
                    <a:lumMod val="50000"/>
                  </a:schemeClr>
                </a:solidFill>
                <a:latin typeface="+mn-lt"/>
                <a:cs typeface="+mn-cs"/>
              </a:rPr>
              <a:t>Genel faktörler – Doğumsal Anomaliler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etin kutusu"/>
          <p:cNvSpPr txBox="1">
            <a:spLocks noChangeArrowheads="1"/>
          </p:cNvSpPr>
          <p:nvPr/>
        </p:nvSpPr>
        <p:spPr bwMode="auto">
          <a:xfrm>
            <a:off x="1258888" y="476250"/>
            <a:ext cx="6661150" cy="646113"/>
          </a:xfrm>
          <a:prstGeom prst="rect">
            <a:avLst/>
          </a:prstGeom>
          <a:noFill/>
          <a:ln w="9525">
            <a:noFill/>
            <a:miter lim="800000"/>
            <a:headEnd/>
            <a:tailEnd/>
          </a:ln>
        </p:spPr>
        <p:txBody>
          <a:bodyPr wrap="none">
            <a:spAutoFit/>
          </a:bodyPr>
          <a:lstStyle/>
          <a:p>
            <a:r>
              <a:rPr lang="tr-TR" sz="3600" b="1">
                <a:solidFill>
                  <a:srgbClr val="C00000"/>
                </a:solidFill>
                <a:latin typeface="Calibri" pitchFamily="34" charset="0"/>
              </a:rPr>
              <a:t>MALOKLÜZYONLARIN ETİYOLOJİSİ</a:t>
            </a:r>
          </a:p>
        </p:txBody>
      </p:sp>
      <p:sp>
        <p:nvSpPr>
          <p:cNvPr id="4099" name="2 Metin kutusu"/>
          <p:cNvSpPr txBox="1">
            <a:spLocks noChangeArrowheads="1"/>
          </p:cNvSpPr>
          <p:nvPr/>
        </p:nvSpPr>
        <p:spPr bwMode="auto">
          <a:xfrm>
            <a:off x="971550" y="1792288"/>
            <a:ext cx="2935288" cy="523875"/>
          </a:xfrm>
          <a:prstGeom prst="rect">
            <a:avLst/>
          </a:prstGeom>
          <a:noFill/>
          <a:ln w="9525">
            <a:noFill/>
            <a:miter lim="800000"/>
            <a:headEnd/>
            <a:tailEnd/>
          </a:ln>
        </p:spPr>
        <p:txBody>
          <a:bodyPr wrap="none">
            <a:spAutoFit/>
          </a:bodyPr>
          <a:lstStyle/>
          <a:p>
            <a:r>
              <a:rPr lang="tr-TR" sz="2800" b="1">
                <a:solidFill>
                  <a:srgbClr val="303090"/>
                </a:solidFill>
                <a:latin typeface="Calibri" pitchFamily="34" charset="0"/>
              </a:rPr>
              <a:t>GENEL FAKTÖRLER</a:t>
            </a:r>
          </a:p>
        </p:txBody>
      </p:sp>
      <p:sp>
        <p:nvSpPr>
          <p:cNvPr id="4100" name="3 Metin kutusu"/>
          <p:cNvSpPr txBox="1">
            <a:spLocks noChangeArrowheads="1"/>
          </p:cNvSpPr>
          <p:nvPr/>
        </p:nvSpPr>
        <p:spPr bwMode="auto">
          <a:xfrm>
            <a:off x="719138" y="2970213"/>
            <a:ext cx="3205162" cy="400050"/>
          </a:xfrm>
          <a:prstGeom prst="rect">
            <a:avLst/>
          </a:prstGeom>
          <a:noFill/>
          <a:ln w="9525">
            <a:noFill/>
            <a:miter lim="800000"/>
            <a:headEnd/>
            <a:tailEnd/>
          </a:ln>
        </p:spPr>
        <p:txBody>
          <a:bodyPr wrap="none">
            <a:spAutoFit/>
          </a:bodyPr>
          <a:lstStyle/>
          <a:p>
            <a:r>
              <a:rPr lang="tr-TR" sz="2000" b="1" dirty="0">
                <a:solidFill>
                  <a:srgbClr val="C00000"/>
                </a:solidFill>
                <a:latin typeface="Calibri" pitchFamily="34" charset="0"/>
              </a:rPr>
              <a:t>2. DOĞUMSAL ANOMALİLER</a:t>
            </a:r>
          </a:p>
        </p:txBody>
      </p:sp>
      <p:sp>
        <p:nvSpPr>
          <p:cNvPr id="4101" name="4 Metin kutusu"/>
          <p:cNvSpPr txBox="1">
            <a:spLocks noChangeArrowheads="1"/>
          </p:cNvSpPr>
          <p:nvPr/>
        </p:nvSpPr>
        <p:spPr bwMode="auto">
          <a:xfrm>
            <a:off x="733425" y="2487613"/>
            <a:ext cx="1359668" cy="400110"/>
          </a:xfrm>
          <a:prstGeom prst="rect">
            <a:avLst/>
          </a:prstGeom>
          <a:noFill/>
          <a:ln w="9525">
            <a:noFill/>
            <a:miter lim="800000"/>
            <a:headEnd/>
            <a:tailEnd/>
          </a:ln>
        </p:spPr>
        <p:txBody>
          <a:bodyPr wrap="none">
            <a:spAutoFit/>
          </a:bodyPr>
          <a:lstStyle/>
          <a:p>
            <a:r>
              <a:rPr lang="tr-TR" sz="2000" b="1" dirty="0">
                <a:solidFill>
                  <a:srgbClr val="C00000"/>
                </a:solidFill>
                <a:latin typeface="Calibri" pitchFamily="34" charset="0"/>
              </a:rPr>
              <a:t>1. </a:t>
            </a:r>
            <a:r>
              <a:rPr lang="tr-TR" sz="2000" b="1" dirty="0" smtClean="0">
                <a:solidFill>
                  <a:srgbClr val="C00000"/>
                </a:solidFill>
                <a:latin typeface="Calibri" pitchFamily="34" charset="0"/>
              </a:rPr>
              <a:t>GENETİK</a:t>
            </a:r>
            <a:endParaRPr lang="tr-TR" sz="2000" b="1" dirty="0">
              <a:solidFill>
                <a:srgbClr val="C00000"/>
              </a:solidFill>
              <a:latin typeface="Calibri" pitchFamily="34" charset="0"/>
            </a:endParaRPr>
          </a:p>
        </p:txBody>
      </p:sp>
      <p:sp>
        <p:nvSpPr>
          <p:cNvPr id="4102" name="5 Metin kutusu"/>
          <p:cNvSpPr txBox="1">
            <a:spLocks noChangeArrowheads="1"/>
          </p:cNvSpPr>
          <p:nvPr/>
        </p:nvSpPr>
        <p:spPr bwMode="auto">
          <a:xfrm>
            <a:off x="733425" y="3517900"/>
            <a:ext cx="2598738" cy="400050"/>
          </a:xfrm>
          <a:prstGeom prst="rect">
            <a:avLst/>
          </a:prstGeom>
          <a:noFill/>
          <a:ln w="9525">
            <a:noFill/>
            <a:miter lim="800000"/>
            <a:headEnd/>
            <a:tailEnd/>
          </a:ln>
        </p:spPr>
        <p:txBody>
          <a:bodyPr wrap="none">
            <a:spAutoFit/>
          </a:bodyPr>
          <a:lstStyle/>
          <a:p>
            <a:r>
              <a:rPr lang="tr-TR" sz="2000" b="1">
                <a:latin typeface="Calibri" pitchFamily="34" charset="0"/>
              </a:rPr>
              <a:t>3. ÇEVRESEL ETKENLER</a:t>
            </a:r>
          </a:p>
        </p:txBody>
      </p:sp>
      <p:sp>
        <p:nvSpPr>
          <p:cNvPr id="4103" name="6 Metin kutusu"/>
          <p:cNvSpPr txBox="1">
            <a:spLocks noChangeArrowheads="1"/>
          </p:cNvSpPr>
          <p:nvPr/>
        </p:nvSpPr>
        <p:spPr bwMode="auto">
          <a:xfrm>
            <a:off x="733425" y="4005263"/>
            <a:ext cx="3173413" cy="400050"/>
          </a:xfrm>
          <a:prstGeom prst="rect">
            <a:avLst/>
          </a:prstGeom>
          <a:noFill/>
          <a:ln w="9525">
            <a:noFill/>
            <a:miter lim="800000"/>
            <a:headEnd/>
            <a:tailEnd/>
          </a:ln>
        </p:spPr>
        <p:txBody>
          <a:bodyPr wrap="none">
            <a:spAutoFit/>
          </a:bodyPr>
          <a:lstStyle/>
          <a:p>
            <a:r>
              <a:rPr lang="tr-TR" sz="2000" b="1" dirty="0">
                <a:solidFill>
                  <a:srgbClr val="C00000"/>
                </a:solidFill>
                <a:latin typeface="Calibri" pitchFamily="34" charset="0"/>
              </a:rPr>
              <a:t>4. METABOLİK HASTALIKLAR</a:t>
            </a:r>
          </a:p>
        </p:txBody>
      </p:sp>
      <p:sp>
        <p:nvSpPr>
          <p:cNvPr id="4104" name="7 Metin kutusu"/>
          <p:cNvSpPr txBox="1">
            <a:spLocks noChangeArrowheads="1"/>
          </p:cNvSpPr>
          <p:nvPr/>
        </p:nvSpPr>
        <p:spPr bwMode="auto">
          <a:xfrm>
            <a:off x="733425" y="4518025"/>
            <a:ext cx="1581150" cy="400050"/>
          </a:xfrm>
          <a:prstGeom prst="rect">
            <a:avLst/>
          </a:prstGeom>
          <a:noFill/>
          <a:ln w="9525">
            <a:noFill/>
            <a:miter lim="800000"/>
            <a:headEnd/>
            <a:tailEnd/>
          </a:ln>
        </p:spPr>
        <p:txBody>
          <a:bodyPr wrap="none">
            <a:spAutoFit/>
          </a:bodyPr>
          <a:lstStyle/>
          <a:p>
            <a:r>
              <a:rPr lang="tr-TR" sz="2000" b="1">
                <a:latin typeface="Calibri" pitchFamily="34" charset="0"/>
              </a:rPr>
              <a:t>5. BESLENME</a:t>
            </a:r>
          </a:p>
        </p:txBody>
      </p:sp>
      <p:sp>
        <p:nvSpPr>
          <p:cNvPr id="4105" name="8 Metin kutusu"/>
          <p:cNvSpPr txBox="1">
            <a:spLocks noChangeArrowheads="1"/>
          </p:cNvSpPr>
          <p:nvPr/>
        </p:nvSpPr>
        <p:spPr bwMode="auto">
          <a:xfrm>
            <a:off x="736600" y="5022850"/>
            <a:ext cx="3021013" cy="708025"/>
          </a:xfrm>
          <a:prstGeom prst="rect">
            <a:avLst/>
          </a:prstGeom>
          <a:noFill/>
          <a:ln w="9525">
            <a:noFill/>
            <a:miter lim="800000"/>
            <a:headEnd/>
            <a:tailEnd/>
          </a:ln>
        </p:spPr>
        <p:txBody>
          <a:bodyPr>
            <a:spAutoFit/>
          </a:bodyPr>
          <a:lstStyle/>
          <a:p>
            <a:r>
              <a:rPr lang="tr-TR" sz="2000" b="1" dirty="0">
                <a:solidFill>
                  <a:srgbClr val="C00000"/>
                </a:solidFill>
                <a:latin typeface="Calibri" pitchFamily="34" charset="0"/>
              </a:rPr>
              <a:t>6. ANORMAL BASINÇ   	ALIŞKANLIKLARI</a:t>
            </a:r>
          </a:p>
        </p:txBody>
      </p:sp>
      <p:sp>
        <p:nvSpPr>
          <p:cNvPr id="4106" name="10 Metin kutusu"/>
          <p:cNvSpPr txBox="1">
            <a:spLocks noChangeArrowheads="1"/>
          </p:cNvSpPr>
          <p:nvPr/>
        </p:nvSpPr>
        <p:spPr bwMode="auto">
          <a:xfrm>
            <a:off x="4932363" y="1808163"/>
            <a:ext cx="2922587" cy="523875"/>
          </a:xfrm>
          <a:prstGeom prst="rect">
            <a:avLst/>
          </a:prstGeom>
          <a:noFill/>
          <a:ln w="9525">
            <a:noFill/>
            <a:miter lim="800000"/>
            <a:headEnd/>
            <a:tailEnd/>
          </a:ln>
        </p:spPr>
        <p:txBody>
          <a:bodyPr wrap="none">
            <a:spAutoFit/>
          </a:bodyPr>
          <a:lstStyle/>
          <a:p>
            <a:r>
              <a:rPr lang="tr-TR" sz="2800" b="1">
                <a:solidFill>
                  <a:srgbClr val="303090"/>
                </a:solidFill>
                <a:latin typeface="Calibri" pitchFamily="34" charset="0"/>
              </a:rPr>
              <a:t>LOKAL FAKTÖRLER</a:t>
            </a:r>
          </a:p>
        </p:txBody>
      </p:sp>
      <p:sp>
        <p:nvSpPr>
          <p:cNvPr id="12" name="11 Aşağı Ok"/>
          <p:cNvSpPr/>
          <p:nvPr/>
        </p:nvSpPr>
        <p:spPr>
          <a:xfrm>
            <a:off x="2195513" y="1196975"/>
            <a:ext cx="360362"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3" name="12 Aşağı Ok"/>
          <p:cNvSpPr/>
          <p:nvPr/>
        </p:nvSpPr>
        <p:spPr>
          <a:xfrm>
            <a:off x="6227763" y="1196975"/>
            <a:ext cx="360362"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110" name="8 Metin kutusu"/>
          <p:cNvSpPr txBox="1">
            <a:spLocks noChangeArrowheads="1"/>
          </p:cNvSpPr>
          <p:nvPr/>
        </p:nvSpPr>
        <p:spPr bwMode="auto">
          <a:xfrm>
            <a:off x="755650" y="5735638"/>
            <a:ext cx="3021013" cy="400050"/>
          </a:xfrm>
          <a:prstGeom prst="rect">
            <a:avLst/>
          </a:prstGeom>
          <a:noFill/>
          <a:ln w="9525">
            <a:noFill/>
            <a:miter lim="800000"/>
            <a:headEnd/>
            <a:tailEnd/>
          </a:ln>
        </p:spPr>
        <p:txBody>
          <a:bodyPr>
            <a:spAutoFit/>
          </a:bodyPr>
          <a:lstStyle/>
          <a:p>
            <a:r>
              <a:rPr lang="tr-TR" sz="2000" b="1">
                <a:latin typeface="Calibri" pitchFamily="34" charset="0"/>
              </a:rPr>
              <a:t>7. SOLUNUM</a:t>
            </a:r>
          </a:p>
        </p:txBody>
      </p:sp>
      <p:sp>
        <p:nvSpPr>
          <p:cNvPr id="14" name="13 Aşağı Ok"/>
          <p:cNvSpPr/>
          <p:nvPr/>
        </p:nvSpPr>
        <p:spPr>
          <a:xfrm>
            <a:off x="3357554" y="3571876"/>
            <a:ext cx="285752"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2 Metin kutusu"/>
          <p:cNvSpPr txBox="1">
            <a:spLocks noChangeArrowheads="1"/>
          </p:cNvSpPr>
          <p:nvPr/>
        </p:nvSpPr>
        <p:spPr bwMode="auto">
          <a:xfrm>
            <a:off x="250825" y="466725"/>
            <a:ext cx="3663950" cy="523875"/>
          </a:xfrm>
          <a:prstGeom prst="rect">
            <a:avLst/>
          </a:prstGeom>
          <a:noFill/>
          <a:ln w="9525">
            <a:noFill/>
            <a:miter lim="800000"/>
            <a:headEnd/>
            <a:tailEnd/>
          </a:ln>
        </p:spPr>
        <p:txBody>
          <a:bodyPr wrap="none">
            <a:spAutoFit/>
          </a:bodyPr>
          <a:lstStyle/>
          <a:p>
            <a:r>
              <a:rPr lang="tr-TR" sz="2800" b="1">
                <a:solidFill>
                  <a:srgbClr val="C00000"/>
                </a:solidFill>
                <a:latin typeface="Calibri" pitchFamily="34" charset="0"/>
              </a:rPr>
              <a:t>3. ÇEVRESEL ETKENLER:</a:t>
            </a:r>
          </a:p>
        </p:txBody>
      </p:sp>
      <p:sp>
        <p:nvSpPr>
          <p:cNvPr id="15363" name="3 Metin kutusu"/>
          <p:cNvSpPr txBox="1">
            <a:spLocks noChangeArrowheads="1"/>
          </p:cNvSpPr>
          <p:nvPr/>
        </p:nvSpPr>
        <p:spPr bwMode="auto">
          <a:xfrm>
            <a:off x="631825" y="1160463"/>
            <a:ext cx="8188325" cy="3276600"/>
          </a:xfrm>
          <a:prstGeom prst="rect">
            <a:avLst/>
          </a:prstGeom>
          <a:noFill/>
          <a:ln w="9525">
            <a:noFill/>
            <a:miter lim="800000"/>
            <a:headEnd/>
            <a:tailEnd/>
          </a:ln>
        </p:spPr>
        <p:txBody>
          <a:bodyPr>
            <a:spAutoFit/>
          </a:bodyPr>
          <a:lstStyle/>
          <a:p>
            <a:pPr algn="just">
              <a:lnSpc>
                <a:spcPct val="150000"/>
              </a:lnSpc>
            </a:pPr>
            <a:r>
              <a:rPr lang="tr-TR" sz="2000" b="1">
                <a:solidFill>
                  <a:srgbClr val="303090"/>
                </a:solidFill>
                <a:latin typeface="Calibri" pitchFamily="34" charset="0"/>
              </a:rPr>
              <a:t>PRENATAL DÖNEMDE;</a:t>
            </a:r>
          </a:p>
          <a:p>
            <a:pPr algn="just">
              <a:lnSpc>
                <a:spcPct val="150000"/>
              </a:lnSpc>
              <a:buFontTx/>
              <a:buChar char="-"/>
            </a:pPr>
            <a:r>
              <a:rPr lang="tr-TR" sz="2000" b="1">
                <a:solidFill>
                  <a:srgbClr val="303090"/>
                </a:solidFill>
                <a:latin typeface="Calibri" pitchFamily="34" charset="0"/>
              </a:rPr>
              <a:t>İlaç kullanımı</a:t>
            </a:r>
          </a:p>
          <a:p>
            <a:pPr algn="just">
              <a:lnSpc>
                <a:spcPct val="150000"/>
              </a:lnSpc>
              <a:buFontTx/>
              <a:buChar char="-"/>
            </a:pPr>
            <a:r>
              <a:rPr lang="tr-TR" sz="2000" b="1">
                <a:solidFill>
                  <a:srgbClr val="303090"/>
                </a:solidFill>
                <a:latin typeface="Calibri" pitchFamily="34" charset="0"/>
              </a:rPr>
              <a:t>Diyet</a:t>
            </a:r>
          </a:p>
          <a:p>
            <a:pPr algn="just">
              <a:lnSpc>
                <a:spcPct val="150000"/>
              </a:lnSpc>
              <a:buFontTx/>
              <a:buChar char="-"/>
            </a:pPr>
            <a:r>
              <a:rPr lang="tr-TR" sz="2000" b="1">
                <a:solidFill>
                  <a:srgbClr val="303090"/>
                </a:solidFill>
                <a:latin typeface="Calibri" pitchFamily="34" charset="0"/>
              </a:rPr>
              <a:t>Alkol kullanımı</a:t>
            </a:r>
          </a:p>
          <a:p>
            <a:pPr algn="just">
              <a:lnSpc>
                <a:spcPct val="150000"/>
              </a:lnSpc>
              <a:buFontTx/>
              <a:buChar char="-"/>
            </a:pPr>
            <a:r>
              <a:rPr lang="tr-TR" sz="2000" b="1">
                <a:solidFill>
                  <a:srgbClr val="303090"/>
                </a:solidFill>
                <a:latin typeface="Calibri" pitchFamily="34" charset="0"/>
              </a:rPr>
              <a:t>Sigara kullanımı</a:t>
            </a:r>
          </a:p>
          <a:p>
            <a:pPr algn="just">
              <a:lnSpc>
                <a:spcPct val="150000"/>
              </a:lnSpc>
              <a:buFontTx/>
              <a:buChar char="-"/>
            </a:pPr>
            <a:r>
              <a:rPr lang="tr-TR" sz="2000" b="1">
                <a:solidFill>
                  <a:srgbClr val="303090"/>
                </a:solidFill>
                <a:latin typeface="Calibri" pitchFamily="34" charset="0"/>
              </a:rPr>
              <a:t>Radyasyon</a:t>
            </a:r>
          </a:p>
          <a:p>
            <a:pPr algn="just">
              <a:lnSpc>
                <a:spcPct val="150000"/>
              </a:lnSpc>
              <a:buFontTx/>
              <a:buChar char="-"/>
            </a:pPr>
            <a:r>
              <a:rPr lang="tr-TR" sz="2000" b="1">
                <a:solidFill>
                  <a:srgbClr val="303090"/>
                </a:solidFill>
                <a:latin typeface="Calibri" pitchFamily="34" charset="0"/>
              </a:rPr>
              <a:t>Viral enfeksiyonlar</a:t>
            </a:r>
          </a:p>
        </p:txBody>
      </p:sp>
      <p:pic>
        <p:nvPicPr>
          <p:cNvPr id="8" name="Picture 2" descr="http://www.gebelikportal.com/icerikresimler/UfZeIgqI/sigara.JPG"/>
          <p:cNvPicPr>
            <a:picLocks noChangeAspect="1" noChangeArrowheads="1"/>
          </p:cNvPicPr>
          <p:nvPr/>
        </p:nvPicPr>
        <p:blipFill>
          <a:blip r:embed="rId3" cstate="print"/>
          <a:srcRect/>
          <a:stretch>
            <a:fillRect/>
          </a:stretch>
        </p:blipFill>
        <p:spPr bwMode="auto">
          <a:xfrm>
            <a:off x="3751684" y="4621886"/>
            <a:ext cx="2620516" cy="1975466"/>
          </a:xfrm>
          <a:prstGeom prst="roundRect">
            <a:avLst/>
          </a:prstGeom>
          <a:noFill/>
        </p:spPr>
      </p:pic>
      <p:pic>
        <p:nvPicPr>
          <p:cNvPr id="15366" name="Picture 2" descr="http://img.tfd.com/dorland/thumbs/delivery_forceps.jpg"/>
          <p:cNvPicPr>
            <a:picLocks noChangeAspect="1" noChangeArrowheads="1"/>
          </p:cNvPicPr>
          <p:nvPr/>
        </p:nvPicPr>
        <p:blipFill>
          <a:blip r:embed="rId4" cstate="print"/>
          <a:srcRect/>
          <a:stretch>
            <a:fillRect/>
          </a:stretch>
        </p:blipFill>
        <p:spPr bwMode="auto">
          <a:xfrm>
            <a:off x="6516216" y="260648"/>
            <a:ext cx="2381250" cy="2381250"/>
          </a:xfrm>
          <a:prstGeom prst="rect">
            <a:avLst/>
          </a:prstGeom>
          <a:noFill/>
          <a:ln w="9525">
            <a:noFill/>
            <a:miter lim="800000"/>
            <a:headEnd/>
            <a:tailEnd/>
          </a:ln>
        </p:spPr>
      </p:pic>
      <p:sp>
        <p:nvSpPr>
          <p:cNvPr id="10" name="9 Metin kutusu"/>
          <p:cNvSpPr txBox="1"/>
          <p:nvPr/>
        </p:nvSpPr>
        <p:spPr>
          <a:xfrm>
            <a:off x="5683250" y="6524625"/>
            <a:ext cx="3105150" cy="339725"/>
          </a:xfrm>
          <a:prstGeom prst="rect">
            <a:avLst/>
          </a:prstGeom>
          <a:noFill/>
        </p:spPr>
        <p:txBody>
          <a:bodyPr wrap="none">
            <a:spAutoFit/>
          </a:bodyPr>
          <a:lstStyle/>
          <a:p>
            <a:pPr fontAlgn="auto">
              <a:spcBef>
                <a:spcPts val="0"/>
              </a:spcBef>
              <a:spcAft>
                <a:spcPts val="0"/>
              </a:spcAft>
              <a:defRPr/>
            </a:pPr>
            <a:r>
              <a:rPr lang="tr-TR" sz="1600" b="1" i="1" dirty="0">
                <a:solidFill>
                  <a:schemeClr val="bg1">
                    <a:lumMod val="50000"/>
                  </a:schemeClr>
                </a:solidFill>
                <a:latin typeface="+mn-lt"/>
                <a:cs typeface="+mn-cs"/>
              </a:rPr>
              <a:t>Genel Faktörler – Çevresel Etkenler</a:t>
            </a:r>
          </a:p>
        </p:txBody>
      </p:sp>
      <p:pic>
        <p:nvPicPr>
          <p:cNvPr id="1026" name="Picture 2" descr="C:\Users\Ayşe\Downloads\20160217_135655_001.jpg"/>
          <p:cNvPicPr>
            <a:picLocks noChangeAspect="1" noChangeArrowheads="1"/>
          </p:cNvPicPr>
          <p:nvPr/>
        </p:nvPicPr>
        <p:blipFill>
          <a:blip r:embed="rId5" cstate="print">
            <a:lum bright="10000"/>
          </a:blip>
          <a:srcRect l="22438" t="17800" r="15350" b="3801"/>
          <a:stretch>
            <a:fillRect/>
          </a:stretch>
        </p:blipFill>
        <p:spPr bwMode="auto">
          <a:xfrm>
            <a:off x="0" y="4407905"/>
            <a:ext cx="3456384" cy="2450095"/>
          </a:xfrm>
          <a:prstGeom prst="rect">
            <a:avLst/>
          </a:prstGeom>
          <a:noFill/>
        </p:spPr>
      </p:pic>
      <p:sp>
        <p:nvSpPr>
          <p:cNvPr id="15364" name="6 Metin kutusu"/>
          <p:cNvSpPr txBox="1">
            <a:spLocks noChangeArrowheads="1"/>
          </p:cNvSpPr>
          <p:nvPr/>
        </p:nvSpPr>
        <p:spPr bwMode="auto">
          <a:xfrm>
            <a:off x="4800798" y="2036812"/>
            <a:ext cx="3803650" cy="2400300"/>
          </a:xfrm>
          <a:prstGeom prst="rect">
            <a:avLst/>
          </a:prstGeom>
          <a:noFill/>
          <a:ln w="9525">
            <a:noFill/>
            <a:miter lim="800000"/>
            <a:headEnd/>
            <a:tailEnd/>
          </a:ln>
        </p:spPr>
        <p:txBody>
          <a:bodyPr>
            <a:spAutoFit/>
          </a:bodyPr>
          <a:lstStyle/>
          <a:p>
            <a:pPr algn="just">
              <a:lnSpc>
                <a:spcPct val="150000"/>
              </a:lnSpc>
            </a:pPr>
            <a:r>
              <a:rPr lang="tr-TR" sz="2000" b="1" dirty="0">
                <a:solidFill>
                  <a:srgbClr val="303090"/>
                </a:solidFill>
                <a:latin typeface="Calibri" pitchFamily="34" charset="0"/>
              </a:rPr>
              <a:t>POSTNATAL DÖNEMDE;</a:t>
            </a:r>
          </a:p>
          <a:p>
            <a:pPr algn="just">
              <a:lnSpc>
                <a:spcPct val="150000"/>
              </a:lnSpc>
              <a:buFontTx/>
              <a:buChar char="-"/>
            </a:pPr>
            <a:r>
              <a:rPr lang="tr-TR" sz="2000" b="1" dirty="0">
                <a:solidFill>
                  <a:srgbClr val="303090"/>
                </a:solidFill>
                <a:latin typeface="Calibri" pitchFamily="34" charset="0"/>
              </a:rPr>
              <a:t>Forseps kullanımı</a:t>
            </a:r>
          </a:p>
          <a:p>
            <a:pPr algn="just">
              <a:lnSpc>
                <a:spcPct val="150000"/>
              </a:lnSpc>
              <a:buFontTx/>
              <a:buChar char="-"/>
            </a:pPr>
            <a:r>
              <a:rPr lang="tr-TR" sz="2000" b="1" dirty="0">
                <a:solidFill>
                  <a:srgbClr val="303090"/>
                </a:solidFill>
                <a:latin typeface="Calibri" pitchFamily="34" charset="0"/>
              </a:rPr>
              <a:t>TME </a:t>
            </a:r>
            <a:r>
              <a:rPr lang="tr-TR" sz="2000" b="1" dirty="0" err="1">
                <a:solidFill>
                  <a:srgbClr val="303090"/>
                </a:solidFill>
                <a:latin typeface="Calibri" pitchFamily="34" charset="0"/>
              </a:rPr>
              <a:t>harabiyeti</a:t>
            </a:r>
            <a:r>
              <a:rPr lang="tr-TR" sz="2000" b="1" dirty="0">
                <a:solidFill>
                  <a:srgbClr val="303090"/>
                </a:solidFill>
                <a:latin typeface="Calibri" pitchFamily="34" charset="0"/>
              </a:rPr>
              <a:t> veya ankilozu</a:t>
            </a:r>
          </a:p>
          <a:p>
            <a:pPr algn="just">
              <a:lnSpc>
                <a:spcPct val="150000"/>
              </a:lnSpc>
              <a:buFontTx/>
              <a:buChar char="-"/>
            </a:pPr>
            <a:r>
              <a:rPr lang="tr-TR" sz="2000" b="1" dirty="0">
                <a:solidFill>
                  <a:srgbClr val="303090"/>
                </a:solidFill>
                <a:latin typeface="Calibri" pitchFamily="34" charset="0"/>
              </a:rPr>
              <a:t>Derin yanıklar ve </a:t>
            </a:r>
            <a:r>
              <a:rPr lang="tr-TR" sz="2000" b="1" dirty="0" err="1">
                <a:solidFill>
                  <a:srgbClr val="303090"/>
                </a:solidFill>
                <a:latin typeface="Calibri" pitchFamily="34" charset="0"/>
              </a:rPr>
              <a:t>skar</a:t>
            </a:r>
            <a:r>
              <a:rPr lang="tr-TR" sz="2000" b="1" dirty="0">
                <a:solidFill>
                  <a:srgbClr val="303090"/>
                </a:solidFill>
                <a:latin typeface="Calibri" pitchFamily="34" charset="0"/>
              </a:rPr>
              <a:t> dokusu</a:t>
            </a:r>
          </a:p>
          <a:p>
            <a:pPr algn="just">
              <a:lnSpc>
                <a:spcPct val="150000"/>
              </a:lnSpc>
              <a:buFontTx/>
              <a:buChar char="-"/>
            </a:pPr>
            <a:r>
              <a:rPr lang="tr-TR" sz="2000" b="1" dirty="0">
                <a:solidFill>
                  <a:srgbClr val="303090"/>
                </a:solidFill>
                <a:latin typeface="Calibri" pitchFamily="34" charset="0"/>
              </a:rPr>
              <a:t>Kazalar ve </a:t>
            </a:r>
            <a:r>
              <a:rPr lang="tr-TR" sz="2000" b="1" dirty="0" err="1">
                <a:solidFill>
                  <a:srgbClr val="303090"/>
                </a:solidFill>
                <a:latin typeface="Calibri" pitchFamily="34" charset="0"/>
              </a:rPr>
              <a:t>skar</a:t>
            </a:r>
            <a:r>
              <a:rPr lang="tr-TR" sz="2000" b="1" dirty="0">
                <a:solidFill>
                  <a:srgbClr val="303090"/>
                </a:solidFill>
                <a:latin typeface="Calibri" pitchFamily="34" charset="0"/>
              </a:rPr>
              <a:t> dokusu</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16387" name="AutoShape 4"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8" name="7 Metin kutusu"/>
          <p:cNvSpPr txBox="1"/>
          <p:nvPr/>
        </p:nvSpPr>
        <p:spPr>
          <a:xfrm>
            <a:off x="5683250" y="6524625"/>
            <a:ext cx="3529013" cy="339725"/>
          </a:xfrm>
          <a:prstGeom prst="rect">
            <a:avLst/>
          </a:prstGeom>
          <a:noFill/>
        </p:spPr>
        <p:txBody>
          <a:bodyPr wrap="none">
            <a:spAutoFit/>
          </a:bodyPr>
          <a:lstStyle/>
          <a:p>
            <a:pPr fontAlgn="auto">
              <a:spcBef>
                <a:spcPts val="0"/>
              </a:spcBef>
              <a:spcAft>
                <a:spcPts val="0"/>
              </a:spcAft>
              <a:defRPr/>
            </a:pPr>
            <a:r>
              <a:rPr lang="tr-TR" sz="1600" b="1" i="1" dirty="0">
                <a:solidFill>
                  <a:schemeClr val="bg1">
                    <a:lumMod val="50000"/>
                  </a:schemeClr>
                </a:solidFill>
                <a:latin typeface="+mn-lt"/>
                <a:cs typeface="+mn-cs"/>
              </a:rPr>
              <a:t>Genel Faktörler – </a:t>
            </a:r>
            <a:r>
              <a:rPr lang="tr-TR" sz="1600" b="1" i="1" dirty="0" err="1">
                <a:solidFill>
                  <a:schemeClr val="bg1">
                    <a:lumMod val="50000"/>
                  </a:schemeClr>
                </a:solidFill>
                <a:latin typeface="+mn-lt"/>
                <a:cs typeface="+mn-cs"/>
              </a:rPr>
              <a:t>Metabolik</a:t>
            </a:r>
            <a:r>
              <a:rPr lang="tr-TR" sz="1600" b="1" i="1" dirty="0">
                <a:solidFill>
                  <a:schemeClr val="bg1">
                    <a:lumMod val="50000"/>
                  </a:schemeClr>
                </a:solidFill>
                <a:latin typeface="+mn-lt"/>
                <a:cs typeface="+mn-cs"/>
              </a:rPr>
              <a:t> Hastalıklar</a:t>
            </a:r>
          </a:p>
        </p:txBody>
      </p:sp>
      <p:sp>
        <p:nvSpPr>
          <p:cNvPr id="16389" name="8 Metin kutusu"/>
          <p:cNvSpPr txBox="1">
            <a:spLocks noChangeArrowheads="1"/>
          </p:cNvSpPr>
          <p:nvPr/>
        </p:nvSpPr>
        <p:spPr bwMode="auto">
          <a:xfrm>
            <a:off x="250825" y="466725"/>
            <a:ext cx="4468813" cy="523875"/>
          </a:xfrm>
          <a:prstGeom prst="rect">
            <a:avLst/>
          </a:prstGeom>
          <a:noFill/>
          <a:ln w="9525">
            <a:noFill/>
            <a:miter lim="800000"/>
            <a:headEnd/>
            <a:tailEnd/>
          </a:ln>
        </p:spPr>
        <p:txBody>
          <a:bodyPr wrap="none">
            <a:spAutoFit/>
          </a:bodyPr>
          <a:lstStyle/>
          <a:p>
            <a:r>
              <a:rPr lang="tr-TR" sz="2800" b="1">
                <a:solidFill>
                  <a:srgbClr val="C00000"/>
                </a:solidFill>
                <a:latin typeface="Calibri" pitchFamily="34" charset="0"/>
              </a:rPr>
              <a:t>4. METABOLİK HASTALIKLAR:</a:t>
            </a:r>
          </a:p>
        </p:txBody>
      </p:sp>
      <p:sp>
        <p:nvSpPr>
          <p:cNvPr id="10" name="9 5-Nokta Yıldız"/>
          <p:cNvSpPr/>
          <p:nvPr/>
        </p:nvSpPr>
        <p:spPr>
          <a:xfrm>
            <a:off x="3348038" y="1700213"/>
            <a:ext cx="2519362" cy="237648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6391" name="2 Metin kutusu"/>
          <p:cNvSpPr txBox="1">
            <a:spLocks noChangeArrowheads="1"/>
          </p:cNvSpPr>
          <p:nvPr/>
        </p:nvSpPr>
        <p:spPr bwMode="auto">
          <a:xfrm>
            <a:off x="560388" y="2414588"/>
            <a:ext cx="8188325" cy="1085850"/>
          </a:xfrm>
          <a:prstGeom prst="rect">
            <a:avLst/>
          </a:prstGeom>
          <a:noFill/>
          <a:ln w="9525">
            <a:noFill/>
            <a:miter lim="800000"/>
            <a:headEnd/>
            <a:tailEnd/>
          </a:ln>
        </p:spPr>
        <p:txBody>
          <a:bodyPr>
            <a:spAutoFit/>
          </a:bodyPr>
          <a:lstStyle/>
          <a:p>
            <a:pPr algn="ctr">
              <a:lnSpc>
                <a:spcPct val="150000"/>
              </a:lnSpc>
            </a:pPr>
            <a:r>
              <a:rPr lang="tr-TR" sz="4800" b="1">
                <a:solidFill>
                  <a:srgbClr val="303090"/>
                </a:solidFill>
                <a:latin typeface="Calibri" pitchFamily="34" charset="0"/>
              </a:rPr>
              <a:t>HORMONLAR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http://www.naturalexplosiveweightloss.com/Image-Files/released-hormone.jpg"/>
          <p:cNvPicPr>
            <a:picLocks noChangeAspect="1" noChangeArrowheads="1"/>
          </p:cNvPicPr>
          <p:nvPr/>
        </p:nvPicPr>
        <p:blipFill>
          <a:blip r:embed="rId3" cstate="print">
            <a:grayscl/>
          </a:blip>
          <a:srcRect l="6015" r="3265" b="25945"/>
          <a:stretch>
            <a:fillRect/>
          </a:stretch>
        </p:blipFill>
        <p:spPr bwMode="auto">
          <a:xfrm>
            <a:off x="0" y="-242888"/>
            <a:ext cx="9144000" cy="7100888"/>
          </a:xfrm>
          <a:prstGeom prst="rect">
            <a:avLst/>
          </a:prstGeom>
          <a:noFill/>
          <a:ln w="9525">
            <a:noFill/>
            <a:miter lim="800000"/>
            <a:headEnd/>
            <a:tailEnd/>
          </a:ln>
        </p:spPr>
      </p:pic>
      <p:sp>
        <p:nvSpPr>
          <p:cNvPr id="17411" name="Text Box 2"/>
          <p:cNvSpPr txBox="1">
            <a:spLocks noChangeArrowheads="1"/>
          </p:cNvSpPr>
          <p:nvPr/>
        </p:nvSpPr>
        <p:spPr bwMode="auto">
          <a:xfrm>
            <a:off x="571500" y="3429000"/>
            <a:ext cx="8001000" cy="2338388"/>
          </a:xfrm>
          <a:prstGeom prst="rect">
            <a:avLst/>
          </a:prstGeom>
          <a:noFill/>
          <a:ln w="9525">
            <a:noFill/>
            <a:miter lim="800000"/>
            <a:headEnd/>
            <a:tailEnd/>
          </a:ln>
        </p:spPr>
        <p:txBody>
          <a:bodyPr>
            <a:spAutoFit/>
          </a:bodyPr>
          <a:lstStyle/>
          <a:p>
            <a:pPr algn="ctr">
              <a:lnSpc>
                <a:spcPts val="4500"/>
              </a:lnSpc>
            </a:pPr>
            <a:r>
              <a:rPr lang="tr-TR" sz="3200" b="1">
                <a:solidFill>
                  <a:srgbClr val="C0504D"/>
                </a:solidFill>
                <a:latin typeface="Calibri" pitchFamily="34" charset="0"/>
              </a:rPr>
              <a:t>	</a:t>
            </a:r>
            <a:r>
              <a:rPr lang="tr-TR" sz="2800" b="1">
                <a:solidFill>
                  <a:schemeClr val="bg1"/>
                </a:solidFill>
                <a:latin typeface="Calibri" pitchFamily="34" charset="0"/>
              </a:rPr>
              <a:t>HORMONLAR; iç salgı bezleri tarafından salgılanan ve kan yolu ile taşınarak etkisini başka doku ve organlarda gösteren kimyasal maddelerdir. </a:t>
            </a:r>
          </a:p>
        </p:txBody>
      </p:sp>
      <p:sp>
        <p:nvSpPr>
          <p:cNvPr id="17412" name="3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2 Metin kutusu"/>
          <p:cNvSpPr txBox="1">
            <a:spLocks noChangeArrowheads="1"/>
          </p:cNvSpPr>
          <p:nvPr/>
        </p:nvSpPr>
        <p:spPr bwMode="auto">
          <a:xfrm>
            <a:off x="250825" y="466725"/>
            <a:ext cx="5861669" cy="523220"/>
          </a:xfrm>
          <a:prstGeom prst="rect">
            <a:avLst/>
          </a:prstGeom>
          <a:noFill/>
          <a:ln w="9525">
            <a:noFill/>
            <a:miter lim="800000"/>
            <a:headEnd/>
            <a:tailEnd/>
          </a:ln>
        </p:spPr>
        <p:txBody>
          <a:bodyPr wrap="none">
            <a:spAutoFit/>
          </a:bodyPr>
          <a:lstStyle/>
          <a:p>
            <a:r>
              <a:rPr lang="tr-TR" sz="2800" b="1" dirty="0">
                <a:solidFill>
                  <a:srgbClr val="C00000"/>
                </a:solidFill>
                <a:latin typeface="Calibri" pitchFamily="34" charset="0"/>
              </a:rPr>
              <a:t>1. </a:t>
            </a:r>
            <a:r>
              <a:rPr lang="tr-TR" sz="2800" b="1" dirty="0" smtClean="0">
                <a:solidFill>
                  <a:srgbClr val="C00000"/>
                </a:solidFill>
                <a:latin typeface="Calibri" pitchFamily="34" charset="0"/>
              </a:rPr>
              <a:t>HEREDİTER </a:t>
            </a:r>
            <a:r>
              <a:rPr lang="tr-TR" sz="2800" b="1" dirty="0">
                <a:solidFill>
                  <a:srgbClr val="C00000"/>
                </a:solidFill>
                <a:latin typeface="Calibri" pitchFamily="34" charset="0"/>
              </a:rPr>
              <a:t>(Genetik) ANOMALİLER:</a:t>
            </a:r>
          </a:p>
        </p:txBody>
      </p:sp>
      <p:sp>
        <p:nvSpPr>
          <p:cNvPr id="6148" name="3 Metin kutusu"/>
          <p:cNvSpPr txBox="1">
            <a:spLocks noChangeArrowheads="1"/>
          </p:cNvSpPr>
          <p:nvPr/>
        </p:nvSpPr>
        <p:spPr bwMode="auto">
          <a:xfrm>
            <a:off x="415925" y="1044575"/>
            <a:ext cx="8188325" cy="1016000"/>
          </a:xfrm>
          <a:prstGeom prst="rect">
            <a:avLst/>
          </a:prstGeom>
          <a:noFill/>
          <a:ln w="9525">
            <a:noFill/>
            <a:miter lim="800000"/>
            <a:headEnd/>
            <a:tailEnd/>
          </a:ln>
        </p:spPr>
        <p:txBody>
          <a:bodyPr>
            <a:spAutoFit/>
          </a:bodyPr>
          <a:lstStyle/>
          <a:p>
            <a:pPr algn="just"/>
            <a:r>
              <a:rPr lang="tr-TR" sz="2000" b="1">
                <a:solidFill>
                  <a:srgbClr val="303090"/>
                </a:solidFill>
                <a:latin typeface="Calibri" pitchFamily="34" charset="0"/>
              </a:rPr>
              <a:t>Bireyin pek çok fiziksel özelliğini anne babasından aktarılır. Çocuğa genler yoluyla aktarılan anomaliler de, çocuk doğduğunda henüz kendini göstermemiş olsa bile genlerinde kodludur ve zamanla ortaya çıkacaktır.</a:t>
            </a:r>
          </a:p>
        </p:txBody>
      </p:sp>
      <p:pic>
        <p:nvPicPr>
          <p:cNvPr id="4" name="Picture 4" descr="Animation of the structure of a section of DNA..."/>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4744" y="2500306"/>
            <a:ext cx="2109472" cy="3469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karmabilgi.net/images/mutasyon-1.jpg"/>
          <p:cNvPicPr>
            <a:picLocks noChangeAspect="1" noChangeArrowheads="1"/>
          </p:cNvPicPr>
          <p:nvPr/>
        </p:nvPicPr>
        <p:blipFill>
          <a:blip r:embed="rId4" cstate="print"/>
          <a:srcRect/>
          <a:stretch>
            <a:fillRect/>
          </a:stretch>
        </p:blipFill>
        <p:spPr bwMode="auto">
          <a:xfrm>
            <a:off x="785786" y="2500306"/>
            <a:ext cx="2071702" cy="1603898"/>
          </a:xfrm>
          <a:prstGeom prst="rect">
            <a:avLst/>
          </a:prstGeom>
          <a:noFill/>
          <a:ln w="9525">
            <a:noFill/>
            <a:miter lim="800000"/>
            <a:headEnd/>
            <a:tailEnd/>
          </a:ln>
        </p:spPr>
      </p:pic>
      <p:pic>
        <p:nvPicPr>
          <p:cNvPr id="6" name="Picture 4" descr="http://img.sabah.com.tr/im/2007/09/28/F27D32A74AFA93489130283Cr.jpg"/>
          <p:cNvPicPr>
            <a:picLocks noChangeAspect="1" noChangeArrowheads="1"/>
          </p:cNvPicPr>
          <p:nvPr/>
        </p:nvPicPr>
        <p:blipFill>
          <a:blip r:embed="rId5" cstate="print"/>
          <a:srcRect/>
          <a:stretch>
            <a:fillRect/>
          </a:stretch>
        </p:blipFill>
        <p:spPr bwMode="auto">
          <a:xfrm>
            <a:off x="1071538" y="4714884"/>
            <a:ext cx="2318375" cy="1397138"/>
          </a:xfrm>
          <a:prstGeom prst="roundRect">
            <a:avLst>
              <a:gd name="adj" fmla="val 11826"/>
            </a:avLst>
          </a:prstGeom>
          <a:noFill/>
        </p:spPr>
      </p:pic>
      <p:pic>
        <p:nvPicPr>
          <p:cNvPr id="7" name="Picture 20" descr="http://img0.bloggum.com/upload/lib/img/32803/500/r_qucfip6x6smt3fvsss8x.jpg"/>
          <p:cNvPicPr>
            <a:picLocks noChangeAspect="1" noChangeArrowheads="1"/>
          </p:cNvPicPr>
          <p:nvPr/>
        </p:nvPicPr>
        <p:blipFill>
          <a:blip r:embed="rId6" cstate="print"/>
          <a:srcRect/>
          <a:stretch>
            <a:fillRect/>
          </a:stretch>
        </p:blipFill>
        <p:spPr bwMode="auto">
          <a:xfrm>
            <a:off x="6786578" y="2401093"/>
            <a:ext cx="1873250" cy="2055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love hormones ile ilgili görsel sonucu"/>
          <p:cNvPicPr>
            <a:picLocks noChangeAspect="1" noChangeArrowheads="1"/>
          </p:cNvPicPr>
          <p:nvPr/>
        </p:nvPicPr>
        <p:blipFill>
          <a:blip r:embed="rId2" cstate="print"/>
          <a:srcRect t="24085"/>
          <a:stretch>
            <a:fillRect/>
          </a:stretch>
        </p:blipFill>
        <p:spPr bwMode="auto">
          <a:xfrm>
            <a:off x="1190625" y="1628800"/>
            <a:ext cx="6762750" cy="5133951"/>
          </a:xfrm>
          <a:prstGeom prst="rect">
            <a:avLst/>
          </a:prstGeom>
          <a:noFill/>
        </p:spPr>
      </p:pic>
      <p:sp>
        <p:nvSpPr>
          <p:cNvPr id="3" name="2 Metin kutusu"/>
          <p:cNvSpPr txBox="1"/>
          <p:nvPr/>
        </p:nvSpPr>
        <p:spPr>
          <a:xfrm>
            <a:off x="3902586" y="404664"/>
            <a:ext cx="1338828" cy="923330"/>
          </a:xfrm>
          <a:prstGeom prst="rect">
            <a:avLst/>
          </a:prstGeom>
          <a:noFill/>
        </p:spPr>
        <p:txBody>
          <a:bodyPr wrap="none" rtlCol="0">
            <a:spAutoFit/>
          </a:bodyPr>
          <a:lstStyle/>
          <a:p>
            <a:r>
              <a:rPr lang="tr-TR" sz="5400" b="1" i="1" dirty="0" smtClean="0">
                <a:solidFill>
                  <a:srgbClr val="FF0000"/>
                </a:solidFill>
              </a:rPr>
              <a:t>aşk</a:t>
            </a:r>
            <a:endParaRPr lang="tr-TR" sz="5400" b="1" i="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st love movies ile ilgili görsel sonucu"/>
          <p:cNvPicPr>
            <a:picLocks noChangeAspect="1" noChangeArrowheads="1"/>
          </p:cNvPicPr>
          <p:nvPr/>
        </p:nvPicPr>
        <p:blipFill>
          <a:blip r:embed="rId2" cstate="print"/>
          <a:srcRect b="12355"/>
          <a:stretch>
            <a:fillRect/>
          </a:stretch>
        </p:blipFill>
        <p:spPr bwMode="auto">
          <a:xfrm>
            <a:off x="5898654" y="2636912"/>
            <a:ext cx="3245346" cy="4221088"/>
          </a:xfrm>
          <a:prstGeom prst="rect">
            <a:avLst/>
          </a:prstGeom>
          <a:noFill/>
        </p:spPr>
      </p:pic>
      <p:pic>
        <p:nvPicPr>
          <p:cNvPr id="1030" name="Picture 6" descr="pretty woman ile ilgili görsel sonucu"/>
          <p:cNvPicPr>
            <a:picLocks noChangeAspect="1" noChangeArrowheads="1"/>
          </p:cNvPicPr>
          <p:nvPr/>
        </p:nvPicPr>
        <p:blipFill>
          <a:blip r:embed="rId3" cstate="print"/>
          <a:srcRect l="19355" r="19355"/>
          <a:stretch>
            <a:fillRect/>
          </a:stretch>
        </p:blipFill>
        <p:spPr bwMode="auto">
          <a:xfrm>
            <a:off x="0" y="0"/>
            <a:ext cx="4104456" cy="3763571"/>
          </a:xfrm>
          <a:prstGeom prst="rect">
            <a:avLst/>
          </a:prstGeom>
          <a:noFill/>
        </p:spPr>
      </p:pic>
      <p:sp>
        <p:nvSpPr>
          <p:cNvPr id="5" name="4 Dikdörtgen"/>
          <p:cNvSpPr/>
          <p:nvPr/>
        </p:nvSpPr>
        <p:spPr>
          <a:xfrm>
            <a:off x="395536" y="4293096"/>
            <a:ext cx="5184576" cy="1815882"/>
          </a:xfrm>
          <a:prstGeom prst="rect">
            <a:avLst/>
          </a:prstGeom>
        </p:spPr>
        <p:txBody>
          <a:bodyPr wrap="square">
            <a:spAutoFit/>
          </a:bodyPr>
          <a:lstStyle/>
          <a:p>
            <a:r>
              <a:rPr lang="tr-TR" sz="2800" b="1" i="1" dirty="0" smtClean="0">
                <a:solidFill>
                  <a:srgbClr val="FF0000"/>
                </a:solidFill>
              </a:rPr>
              <a:t>Bilimsel olarak aşk son derece kimyevi bir durum. Çünkü aşkın ana belirleyicisi hormonlardır..</a:t>
            </a:r>
            <a:endParaRPr lang="tr-TR" sz="2800" b="1" i="1" dirty="0">
              <a:solidFill>
                <a:srgbClr val="FF0000"/>
              </a:solidFill>
            </a:endParaRPr>
          </a:p>
        </p:txBody>
      </p:sp>
      <p:pic>
        <p:nvPicPr>
          <p:cNvPr id="1032" name="Picture 8" descr="İlgili resim"/>
          <p:cNvPicPr>
            <a:picLocks noChangeAspect="1" noChangeArrowheads="1"/>
          </p:cNvPicPr>
          <p:nvPr/>
        </p:nvPicPr>
        <p:blipFill>
          <a:blip r:embed="rId4" cstate="print"/>
          <a:srcRect/>
          <a:stretch>
            <a:fillRect/>
          </a:stretch>
        </p:blipFill>
        <p:spPr bwMode="auto">
          <a:xfrm>
            <a:off x="4355976" y="0"/>
            <a:ext cx="4464496" cy="2500118"/>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Hayatın Kimyası"/>
          <p:cNvPicPr>
            <a:picLocks noChangeAspect="1" noChangeArrowheads="1"/>
          </p:cNvPicPr>
          <p:nvPr/>
        </p:nvPicPr>
        <p:blipFill>
          <a:blip r:embed="rId2" cstate="print"/>
          <a:srcRect/>
          <a:stretch>
            <a:fillRect/>
          </a:stretch>
        </p:blipFill>
        <p:spPr bwMode="auto">
          <a:xfrm>
            <a:off x="2123728" y="109480"/>
            <a:ext cx="4536504" cy="674852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2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pic>
        <p:nvPicPr>
          <p:cNvPr id="137218" name="Picture 2" descr="hormones ile ilgili görsel sonucu"/>
          <p:cNvPicPr>
            <a:picLocks noChangeAspect="1" noChangeArrowheads="1"/>
          </p:cNvPicPr>
          <p:nvPr/>
        </p:nvPicPr>
        <p:blipFill>
          <a:blip r:embed="rId3" cstate="print"/>
          <a:srcRect t="36749" b="13376"/>
          <a:stretch>
            <a:fillRect/>
          </a:stretch>
        </p:blipFill>
        <p:spPr bwMode="auto">
          <a:xfrm>
            <a:off x="0" y="0"/>
            <a:ext cx="9144000" cy="2565285"/>
          </a:xfrm>
          <a:prstGeom prst="rect">
            <a:avLst/>
          </a:prstGeom>
          <a:noFill/>
        </p:spPr>
      </p:pic>
      <p:sp>
        <p:nvSpPr>
          <p:cNvPr id="18434" name="1 Dikdörtgen"/>
          <p:cNvSpPr>
            <a:spLocks noChangeArrowheads="1"/>
          </p:cNvSpPr>
          <p:nvPr/>
        </p:nvSpPr>
        <p:spPr bwMode="auto">
          <a:xfrm>
            <a:off x="493464" y="2708920"/>
            <a:ext cx="8255000" cy="3785652"/>
          </a:xfrm>
          <a:prstGeom prst="rect">
            <a:avLst/>
          </a:prstGeom>
          <a:noFill/>
          <a:ln w="9525">
            <a:noFill/>
            <a:miter lim="800000"/>
            <a:headEnd/>
            <a:tailEnd/>
          </a:ln>
        </p:spPr>
        <p:txBody>
          <a:bodyPr wrap="square">
            <a:spAutoFit/>
          </a:bodyPr>
          <a:lstStyle/>
          <a:p>
            <a:pPr algn="just"/>
            <a:r>
              <a:rPr lang="tr-TR" sz="2400" b="1" dirty="0">
                <a:solidFill>
                  <a:srgbClr val="1F497D"/>
                </a:solidFill>
                <a:latin typeface="Calibri" pitchFamily="34" charset="0"/>
              </a:rPr>
              <a:t>Hormonlar, hücrelerin fonksiyonlarını ayarlarlar ve bu görevlerini hücrelerdeki özel reseptörlerine bağlanarak yürütürler. </a:t>
            </a:r>
            <a:endParaRPr lang="tr-TR" sz="2400" b="1" dirty="0" smtClean="0">
              <a:solidFill>
                <a:srgbClr val="1F497D"/>
              </a:solidFill>
              <a:latin typeface="Calibri" pitchFamily="34" charset="0"/>
            </a:endParaRPr>
          </a:p>
          <a:p>
            <a:pPr algn="just"/>
            <a:r>
              <a:rPr lang="tr-TR" sz="2400" b="1" dirty="0" smtClean="0">
                <a:solidFill>
                  <a:srgbClr val="1F497D"/>
                </a:solidFill>
                <a:latin typeface="Calibri" pitchFamily="34" charset="0"/>
              </a:rPr>
              <a:t>Hormonlar</a:t>
            </a:r>
            <a:r>
              <a:rPr lang="tr-TR" sz="2400" b="1" dirty="0">
                <a:solidFill>
                  <a:srgbClr val="1F497D"/>
                </a:solidFill>
                <a:latin typeface="Calibri" pitchFamily="34" charset="0"/>
              </a:rPr>
              <a:t>;</a:t>
            </a:r>
          </a:p>
          <a:p>
            <a:pPr>
              <a:buFontTx/>
              <a:buChar char="-"/>
            </a:pPr>
            <a:r>
              <a:rPr lang="tr-TR" sz="2400" b="1" dirty="0">
                <a:solidFill>
                  <a:srgbClr val="1F497D"/>
                </a:solidFill>
                <a:latin typeface="Calibri" pitchFamily="34" charset="0"/>
              </a:rPr>
              <a:t> Metabolizmayı,</a:t>
            </a:r>
            <a:endParaRPr lang="tr-TR" sz="2400" dirty="0">
              <a:latin typeface="Calibri" pitchFamily="34" charset="0"/>
            </a:endParaRPr>
          </a:p>
          <a:p>
            <a:pPr>
              <a:buFontTx/>
              <a:buChar char="-"/>
            </a:pPr>
            <a:r>
              <a:rPr lang="tr-TR" sz="2400" b="1" dirty="0">
                <a:solidFill>
                  <a:srgbClr val="1F497D"/>
                </a:solidFill>
                <a:latin typeface="Calibri" pitchFamily="34" charset="0"/>
              </a:rPr>
              <a:t> Kan basıncını,</a:t>
            </a:r>
          </a:p>
          <a:p>
            <a:pPr>
              <a:buFontTx/>
              <a:buChar char="-"/>
            </a:pPr>
            <a:r>
              <a:rPr lang="tr-TR" sz="2400" b="1" dirty="0">
                <a:solidFill>
                  <a:srgbClr val="1F497D"/>
                </a:solidFill>
                <a:latin typeface="Calibri" pitchFamily="34" charset="0"/>
              </a:rPr>
              <a:t> Kas </a:t>
            </a:r>
            <a:r>
              <a:rPr lang="tr-TR" sz="2400" b="1" dirty="0" err="1">
                <a:solidFill>
                  <a:srgbClr val="1F497D"/>
                </a:solidFill>
                <a:latin typeface="Calibri" pitchFamily="34" charset="0"/>
              </a:rPr>
              <a:t>tonusunu</a:t>
            </a:r>
            <a:r>
              <a:rPr lang="tr-TR" sz="2400" b="1" dirty="0">
                <a:solidFill>
                  <a:srgbClr val="1F497D"/>
                </a:solidFill>
                <a:latin typeface="Calibri" pitchFamily="34" charset="0"/>
              </a:rPr>
              <a:t>,</a:t>
            </a:r>
          </a:p>
          <a:p>
            <a:pPr>
              <a:buFontTx/>
              <a:buChar char="-"/>
            </a:pPr>
            <a:r>
              <a:rPr lang="tr-TR" sz="2400" b="1" dirty="0">
                <a:solidFill>
                  <a:srgbClr val="1F497D"/>
                </a:solidFill>
                <a:latin typeface="Calibri" pitchFamily="34" charset="0"/>
              </a:rPr>
              <a:t> </a:t>
            </a:r>
            <a:r>
              <a:rPr lang="tr-TR" sz="2400" b="1" u="sng" dirty="0">
                <a:solidFill>
                  <a:srgbClr val="1F497D"/>
                </a:solidFill>
                <a:latin typeface="Calibri" pitchFamily="34" charset="0"/>
              </a:rPr>
              <a:t>Dişlerin sürmesini </a:t>
            </a:r>
          </a:p>
          <a:p>
            <a:pPr>
              <a:buFontTx/>
              <a:buChar char="-"/>
            </a:pPr>
            <a:r>
              <a:rPr lang="tr-TR" sz="2400" b="1" dirty="0">
                <a:solidFill>
                  <a:srgbClr val="1F497D"/>
                </a:solidFill>
                <a:latin typeface="Calibri" pitchFamily="34" charset="0"/>
              </a:rPr>
              <a:t> </a:t>
            </a:r>
            <a:r>
              <a:rPr lang="tr-TR" sz="2400" b="1" u="sng" dirty="0">
                <a:solidFill>
                  <a:srgbClr val="1F497D"/>
                </a:solidFill>
                <a:latin typeface="Calibri" pitchFamily="34" charset="0"/>
              </a:rPr>
              <a:t>Kemiklerin büyümesini </a:t>
            </a:r>
            <a:r>
              <a:rPr lang="tr-TR" sz="2400" b="1" dirty="0">
                <a:solidFill>
                  <a:srgbClr val="1F497D"/>
                </a:solidFill>
                <a:latin typeface="Calibri" pitchFamily="34" charset="0"/>
              </a:rPr>
              <a:t>etkiler.</a:t>
            </a:r>
          </a:p>
          <a:p>
            <a:r>
              <a:rPr lang="tr-TR" sz="2400" b="1" dirty="0">
                <a:solidFill>
                  <a:srgbClr val="1F497D"/>
                </a:solidFill>
                <a:latin typeface="Calibri" pitchFamily="34" charset="0"/>
              </a:rPr>
              <a:t>                    </a:t>
            </a:r>
            <a:r>
              <a:rPr lang="tr-TR" sz="2400" b="1" dirty="0" smtClean="0">
                <a:solidFill>
                  <a:srgbClr val="1F497D"/>
                </a:solidFill>
                <a:latin typeface="Calibri" pitchFamily="34" charset="0"/>
              </a:rPr>
              <a:t>           </a:t>
            </a:r>
            <a:r>
              <a:rPr lang="tr-TR" sz="2400" b="1" dirty="0">
                <a:solidFill>
                  <a:srgbClr val="FF0000"/>
                </a:solidFill>
                <a:latin typeface="Calibri" pitchFamily="34" charset="0"/>
              </a:rPr>
              <a:t>DİŞ BOYUTLARINI ETKİLEMEZ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535781" y="2276872"/>
            <a:ext cx="8072437" cy="1446550"/>
          </a:xfrm>
          <a:prstGeom prst="rect">
            <a:avLst/>
          </a:prstGeom>
          <a:noFill/>
          <a:ln w="9525">
            <a:noFill/>
            <a:miter lim="800000"/>
            <a:headEnd/>
            <a:tailEnd/>
          </a:ln>
        </p:spPr>
        <p:txBody>
          <a:bodyPr>
            <a:spAutoFit/>
          </a:bodyPr>
          <a:lstStyle/>
          <a:p>
            <a:r>
              <a:rPr lang="tr-TR" sz="3200" b="1" dirty="0">
                <a:solidFill>
                  <a:schemeClr val="tx2"/>
                </a:solidFill>
                <a:latin typeface="Calibri" pitchFamily="34" charset="0"/>
              </a:rPr>
              <a:t>	</a:t>
            </a:r>
            <a:r>
              <a:rPr lang="tr-TR" sz="2800" b="1" dirty="0">
                <a:solidFill>
                  <a:schemeClr val="tx2"/>
                </a:solidFill>
                <a:latin typeface="Calibri" pitchFamily="34" charset="0"/>
              </a:rPr>
              <a:t>Bazı hormonların az veya fazla salgılanması baş-yüz bölgesini ve </a:t>
            </a:r>
            <a:r>
              <a:rPr lang="tr-TR" sz="2800" b="1" dirty="0" err="1">
                <a:solidFill>
                  <a:schemeClr val="tx2"/>
                </a:solidFill>
                <a:latin typeface="Calibri" pitchFamily="34" charset="0"/>
              </a:rPr>
              <a:t>dental</a:t>
            </a:r>
            <a:r>
              <a:rPr lang="tr-TR" sz="2800" b="1" dirty="0">
                <a:solidFill>
                  <a:schemeClr val="tx2"/>
                </a:solidFill>
                <a:latin typeface="Calibri" pitchFamily="34" charset="0"/>
              </a:rPr>
              <a:t> bölgeyi de etkilemektedir.</a:t>
            </a:r>
          </a:p>
          <a:p>
            <a:endParaRPr lang="tr-TR" sz="2800" dirty="0">
              <a:solidFill>
                <a:schemeClr val="tx2"/>
              </a:solidFill>
              <a:latin typeface="Calibri" pitchFamily="34" charset="0"/>
            </a:endParaRPr>
          </a:p>
        </p:txBody>
      </p:sp>
      <p:sp>
        <p:nvSpPr>
          <p:cNvPr id="19459" name="Text Box 2"/>
          <p:cNvSpPr txBox="1">
            <a:spLocks noChangeArrowheads="1"/>
          </p:cNvSpPr>
          <p:nvPr/>
        </p:nvSpPr>
        <p:spPr bwMode="auto">
          <a:xfrm>
            <a:off x="800100" y="3429000"/>
            <a:ext cx="7543800" cy="3257174"/>
          </a:xfrm>
          <a:prstGeom prst="rect">
            <a:avLst/>
          </a:prstGeom>
          <a:noFill/>
          <a:ln w="9525">
            <a:noFill/>
            <a:miter lim="800000"/>
            <a:headEnd/>
            <a:tailEnd/>
          </a:ln>
        </p:spPr>
        <p:txBody>
          <a:bodyPr>
            <a:spAutoFit/>
          </a:bodyPr>
          <a:lstStyle/>
          <a:p>
            <a:pPr>
              <a:lnSpc>
                <a:spcPct val="150000"/>
              </a:lnSpc>
              <a:buClr>
                <a:srgbClr val="C0504D"/>
              </a:buClr>
              <a:buFont typeface="Wingdings" pitchFamily="2" charset="2"/>
              <a:buChar char="Ø"/>
            </a:pPr>
            <a:r>
              <a:rPr lang="tr-TR" sz="2800" b="1" dirty="0">
                <a:solidFill>
                  <a:schemeClr val="tx2"/>
                </a:solidFill>
                <a:latin typeface="Calibri" pitchFamily="34" charset="0"/>
              </a:rPr>
              <a:t>TİROİD BEZİ HORMONLARI</a:t>
            </a:r>
          </a:p>
          <a:p>
            <a:pPr>
              <a:lnSpc>
                <a:spcPct val="150000"/>
              </a:lnSpc>
              <a:buClr>
                <a:srgbClr val="C0504D"/>
              </a:buClr>
              <a:buFont typeface="Wingdings" pitchFamily="2" charset="2"/>
              <a:buChar char="Ø"/>
            </a:pPr>
            <a:r>
              <a:rPr lang="tr-TR" sz="2800" b="1" dirty="0">
                <a:solidFill>
                  <a:schemeClr val="tx2"/>
                </a:solidFill>
                <a:latin typeface="Calibri" pitchFamily="34" charset="0"/>
              </a:rPr>
              <a:t>HİPOFİZ BEZİ HORMONLARI</a:t>
            </a:r>
          </a:p>
          <a:p>
            <a:pPr>
              <a:lnSpc>
                <a:spcPct val="150000"/>
              </a:lnSpc>
              <a:buClr>
                <a:srgbClr val="C0504D"/>
              </a:buClr>
              <a:buFont typeface="Wingdings" pitchFamily="2" charset="2"/>
              <a:buChar char="Ø"/>
            </a:pPr>
            <a:r>
              <a:rPr lang="tr-TR" sz="2800" b="1" dirty="0">
                <a:solidFill>
                  <a:schemeClr val="tx2"/>
                </a:solidFill>
                <a:latin typeface="Calibri" pitchFamily="34" charset="0"/>
              </a:rPr>
              <a:t>BÖBREK ÜSTÜ BEZİ HORMONLARI</a:t>
            </a:r>
          </a:p>
          <a:p>
            <a:pPr>
              <a:lnSpc>
                <a:spcPct val="150000"/>
              </a:lnSpc>
              <a:buClr>
                <a:srgbClr val="C0504D"/>
              </a:buClr>
              <a:buFont typeface="Wingdings" pitchFamily="2" charset="2"/>
              <a:buChar char="Ø"/>
            </a:pPr>
            <a:r>
              <a:rPr lang="tr-TR" sz="2800" b="1" dirty="0">
                <a:solidFill>
                  <a:schemeClr val="tx2"/>
                </a:solidFill>
                <a:latin typeface="Calibri" pitchFamily="34" charset="0"/>
              </a:rPr>
              <a:t>PARATİROİD BEZİ HORMONLARI</a:t>
            </a:r>
          </a:p>
          <a:p>
            <a:pPr>
              <a:lnSpc>
                <a:spcPct val="150000"/>
              </a:lnSpc>
            </a:pPr>
            <a:endParaRPr lang="tr-TR" sz="2800" dirty="0">
              <a:solidFill>
                <a:schemeClr val="tx2"/>
              </a:solidFill>
              <a:latin typeface="Calibri" pitchFamily="34" charset="0"/>
            </a:endParaRPr>
          </a:p>
        </p:txBody>
      </p:sp>
      <p:sp>
        <p:nvSpPr>
          <p:cNvPr id="19460" name="3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pic>
        <p:nvPicPr>
          <p:cNvPr id="135170" name="Picture 2" descr="hormones ile ilgili görsel sonucu"/>
          <p:cNvPicPr>
            <a:picLocks noChangeAspect="1" noChangeArrowheads="1"/>
          </p:cNvPicPr>
          <p:nvPr/>
        </p:nvPicPr>
        <p:blipFill>
          <a:blip r:embed="rId3" cstate="print"/>
          <a:srcRect/>
          <a:stretch>
            <a:fillRect/>
          </a:stretch>
        </p:blipFill>
        <p:spPr bwMode="auto">
          <a:xfrm>
            <a:off x="2555776" y="260648"/>
            <a:ext cx="4032448" cy="2016224"/>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bp1.blogger.com/_BYMqE46KceM/SEbqc3xiKGI/AAAAAAAAACo/EKWLX1nUwqo/s400/tiroid.jpg">
            <a:hlinkClick r:id="rId3"/>
          </p:cNvPr>
          <p:cNvPicPr>
            <a:picLocks noChangeAspect="1" noChangeArrowheads="1"/>
          </p:cNvPicPr>
          <p:nvPr/>
        </p:nvPicPr>
        <p:blipFill>
          <a:blip r:embed="rId4" cstate="print"/>
          <a:srcRect b="9015"/>
          <a:stretch>
            <a:fillRect/>
          </a:stretch>
        </p:blipFill>
        <p:spPr bwMode="auto">
          <a:xfrm>
            <a:off x="2574925" y="1900238"/>
            <a:ext cx="3387725" cy="2600325"/>
          </a:xfrm>
          <a:prstGeom prst="rect">
            <a:avLst/>
          </a:prstGeom>
          <a:noFill/>
          <a:ln w="38100">
            <a:solidFill>
              <a:schemeClr val="tx2"/>
            </a:solidFill>
            <a:miter lim="800000"/>
            <a:headEnd/>
            <a:tailEnd/>
          </a:ln>
        </p:spPr>
      </p:pic>
      <p:sp>
        <p:nvSpPr>
          <p:cNvPr id="20483" name="2 Metin kutusu"/>
          <p:cNvSpPr txBox="1">
            <a:spLocks noChangeArrowheads="1"/>
          </p:cNvSpPr>
          <p:nvPr/>
        </p:nvSpPr>
        <p:spPr bwMode="auto">
          <a:xfrm>
            <a:off x="254000" y="4911725"/>
            <a:ext cx="8699500" cy="830263"/>
          </a:xfrm>
          <a:prstGeom prst="rect">
            <a:avLst/>
          </a:prstGeom>
          <a:noFill/>
          <a:ln w="9525">
            <a:noFill/>
            <a:miter lim="800000"/>
            <a:headEnd/>
            <a:tailEnd/>
          </a:ln>
        </p:spPr>
        <p:txBody>
          <a:bodyPr>
            <a:spAutoFit/>
          </a:bodyPr>
          <a:lstStyle/>
          <a:p>
            <a:pPr algn="ctr"/>
            <a:r>
              <a:rPr lang="tr-TR" sz="2400" b="1" dirty="0" err="1">
                <a:solidFill>
                  <a:schemeClr val="tx2"/>
                </a:solidFill>
                <a:latin typeface="Calibri" pitchFamily="34" charset="0"/>
              </a:rPr>
              <a:t>Prenatal</a:t>
            </a:r>
            <a:r>
              <a:rPr lang="tr-TR" sz="2400" b="1" dirty="0">
                <a:solidFill>
                  <a:schemeClr val="tx2"/>
                </a:solidFill>
                <a:latin typeface="Calibri" pitchFamily="34" charset="0"/>
              </a:rPr>
              <a:t> dönemde ve </a:t>
            </a:r>
            <a:r>
              <a:rPr lang="tr-TR" sz="2400" b="1" dirty="0" err="1">
                <a:solidFill>
                  <a:schemeClr val="tx2"/>
                </a:solidFill>
                <a:latin typeface="Calibri" pitchFamily="34" charset="0"/>
              </a:rPr>
              <a:t>postnatal</a:t>
            </a:r>
            <a:r>
              <a:rPr lang="tr-TR" sz="2400" b="1" dirty="0">
                <a:solidFill>
                  <a:schemeClr val="tx2"/>
                </a:solidFill>
                <a:latin typeface="Calibri" pitchFamily="34" charset="0"/>
              </a:rPr>
              <a:t> dönemin ilk yıllarında DİŞ ve KEMİK GELİŞİMİNİ TİROİD BEZİ KONTROL EDER!</a:t>
            </a:r>
          </a:p>
        </p:txBody>
      </p:sp>
      <p:sp>
        <p:nvSpPr>
          <p:cNvPr id="20484" name="3 Metin kutusu"/>
          <p:cNvSpPr txBox="1">
            <a:spLocks noChangeArrowheads="1"/>
          </p:cNvSpPr>
          <p:nvPr/>
        </p:nvSpPr>
        <p:spPr bwMode="auto">
          <a:xfrm>
            <a:off x="3175000" y="1079500"/>
            <a:ext cx="2622550" cy="1077913"/>
          </a:xfrm>
          <a:prstGeom prst="rect">
            <a:avLst/>
          </a:prstGeom>
          <a:noFill/>
          <a:ln w="9525">
            <a:noFill/>
            <a:miter lim="800000"/>
            <a:headEnd/>
            <a:tailEnd/>
          </a:ln>
        </p:spPr>
        <p:txBody>
          <a:bodyPr wrap="none">
            <a:spAutoFit/>
          </a:bodyPr>
          <a:lstStyle/>
          <a:p>
            <a:r>
              <a:rPr lang="tr-TR" sz="3200" b="1">
                <a:solidFill>
                  <a:srgbClr val="C0504D"/>
                </a:solidFill>
                <a:latin typeface="Calibri" pitchFamily="34" charset="0"/>
              </a:rPr>
              <a:t>TİROİD BEZİ</a:t>
            </a:r>
          </a:p>
          <a:p>
            <a:endParaRPr lang="tr-TR" sz="3200">
              <a:latin typeface="Calibri" pitchFamily="34" charset="0"/>
            </a:endParaRPr>
          </a:p>
        </p:txBody>
      </p:sp>
      <p:sp>
        <p:nvSpPr>
          <p:cNvPr id="5" name="4 Aşağı Ok"/>
          <p:cNvSpPr/>
          <p:nvPr/>
        </p:nvSpPr>
        <p:spPr>
          <a:xfrm>
            <a:off x="3983038" y="5876925"/>
            <a:ext cx="1008062" cy="98107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0486" name="5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2 Metin kutusu"/>
          <p:cNvSpPr txBox="1">
            <a:spLocks noChangeArrowheads="1"/>
          </p:cNvSpPr>
          <p:nvPr/>
        </p:nvSpPr>
        <p:spPr bwMode="auto">
          <a:xfrm>
            <a:off x="250825" y="2492375"/>
            <a:ext cx="8699500" cy="1200329"/>
          </a:xfrm>
          <a:prstGeom prst="rect">
            <a:avLst/>
          </a:prstGeom>
          <a:noFill/>
          <a:ln w="9525">
            <a:noFill/>
            <a:miter lim="800000"/>
            <a:headEnd/>
            <a:tailEnd/>
          </a:ln>
        </p:spPr>
        <p:txBody>
          <a:bodyPr>
            <a:spAutoFit/>
          </a:bodyPr>
          <a:lstStyle/>
          <a:p>
            <a:pPr algn="ctr">
              <a:lnSpc>
                <a:spcPct val="150000"/>
              </a:lnSpc>
            </a:pPr>
            <a:r>
              <a:rPr lang="tr-TR" sz="2400" b="1" dirty="0">
                <a:solidFill>
                  <a:schemeClr val="tx2"/>
                </a:solidFill>
                <a:latin typeface="Calibri" pitchFamily="34" charset="0"/>
              </a:rPr>
              <a:t>Kemik büyüme ve gelişimi 3-4 yaşlarından sonra </a:t>
            </a:r>
          </a:p>
          <a:p>
            <a:pPr algn="ctr">
              <a:lnSpc>
                <a:spcPct val="150000"/>
              </a:lnSpc>
            </a:pPr>
            <a:r>
              <a:rPr lang="tr-TR" sz="2400" b="1" dirty="0">
                <a:solidFill>
                  <a:schemeClr val="tx2"/>
                </a:solidFill>
                <a:latin typeface="Calibri" pitchFamily="34" charset="0"/>
              </a:rPr>
              <a:t>HİPOFİZ </a:t>
            </a:r>
            <a:r>
              <a:rPr lang="tr-TR" sz="2400" b="1" dirty="0" err="1">
                <a:solidFill>
                  <a:schemeClr val="tx2"/>
                </a:solidFill>
                <a:latin typeface="Calibri" pitchFamily="34" charset="0"/>
              </a:rPr>
              <a:t>BEZİ’nin</a:t>
            </a:r>
            <a:r>
              <a:rPr lang="tr-TR" sz="2400" b="1" dirty="0">
                <a:solidFill>
                  <a:schemeClr val="tx2"/>
                </a:solidFill>
                <a:latin typeface="Calibri" pitchFamily="34" charset="0"/>
              </a:rPr>
              <a:t> kontrolü altına girer.</a:t>
            </a:r>
          </a:p>
        </p:txBody>
      </p:sp>
      <p:sp>
        <p:nvSpPr>
          <p:cNvPr id="21507" name="3 Metin kutusu"/>
          <p:cNvSpPr txBox="1">
            <a:spLocks noChangeArrowheads="1"/>
          </p:cNvSpPr>
          <p:nvPr/>
        </p:nvSpPr>
        <p:spPr bwMode="auto">
          <a:xfrm>
            <a:off x="3132138" y="1631950"/>
            <a:ext cx="2849562" cy="1076325"/>
          </a:xfrm>
          <a:prstGeom prst="rect">
            <a:avLst/>
          </a:prstGeom>
          <a:noFill/>
          <a:ln w="9525">
            <a:noFill/>
            <a:miter lim="800000"/>
            <a:headEnd/>
            <a:tailEnd/>
          </a:ln>
        </p:spPr>
        <p:txBody>
          <a:bodyPr wrap="none">
            <a:spAutoFit/>
          </a:bodyPr>
          <a:lstStyle/>
          <a:p>
            <a:r>
              <a:rPr lang="tr-TR" sz="3200" b="1">
                <a:solidFill>
                  <a:srgbClr val="C0504D"/>
                </a:solidFill>
                <a:latin typeface="Calibri" pitchFamily="34" charset="0"/>
              </a:rPr>
              <a:t>HİPOFİZ BEZİ</a:t>
            </a:r>
          </a:p>
          <a:p>
            <a:endParaRPr lang="tr-TR" sz="3200">
              <a:latin typeface="Calibri" pitchFamily="34" charset="0"/>
            </a:endParaRPr>
          </a:p>
        </p:txBody>
      </p:sp>
      <p:sp>
        <p:nvSpPr>
          <p:cNvPr id="5" name="4 Aşağı Ok"/>
          <p:cNvSpPr/>
          <p:nvPr/>
        </p:nvSpPr>
        <p:spPr>
          <a:xfrm>
            <a:off x="3924300" y="0"/>
            <a:ext cx="1008063" cy="141287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6" name="5 Aşağı Ok"/>
          <p:cNvSpPr/>
          <p:nvPr/>
        </p:nvSpPr>
        <p:spPr>
          <a:xfrm>
            <a:off x="3924300" y="3933825"/>
            <a:ext cx="1008063" cy="292417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1510" name="6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2 Metin kutusu"/>
          <p:cNvSpPr txBox="1">
            <a:spLocks noChangeArrowheads="1"/>
          </p:cNvSpPr>
          <p:nvPr/>
        </p:nvSpPr>
        <p:spPr bwMode="auto">
          <a:xfrm>
            <a:off x="481012" y="2492375"/>
            <a:ext cx="8699500" cy="1200150"/>
          </a:xfrm>
          <a:prstGeom prst="rect">
            <a:avLst/>
          </a:prstGeom>
          <a:noFill/>
          <a:ln w="9525">
            <a:noFill/>
            <a:miter lim="800000"/>
            <a:headEnd/>
            <a:tailEnd/>
          </a:ln>
        </p:spPr>
        <p:txBody>
          <a:bodyPr>
            <a:spAutoFit/>
          </a:bodyPr>
          <a:lstStyle/>
          <a:p>
            <a:pPr>
              <a:lnSpc>
                <a:spcPct val="150000"/>
              </a:lnSpc>
            </a:pPr>
            <a:r>
              <a:rPr lang="tr-TR" sz="2400" b="1" dirty="0">
                <a:solidFill>
                  <a:schemeClr val="tx2"/>
                </a:solidFill>
                <a:latin typeface="Calibri" pitchFamily="34" charset="0"/>
              </a:rPr>
              <a:t>Ergenlikte kemik gelişimini GONAD HORMONLARI etkilemeye başlar</a:t>
            </a:r>
          </a:p>
        </p:txBody>
      </p:sp>
      <p:sp>
        <p:nvSpPr>
          <p:cNvPr id="22531" name="3 Metin kutusu"/>
          <p:cNvSpPr txBox="1">
            <a:spLocks noChangeArrowheads="1"/>
          </p:cNvSpPr>
          <p:nvPr/>
        </p:nvSpPr>
        <p:spPr bwMode="auto">
          <a:xfrm>
            <a:off x="2109788" y="1631950"/>
            <a:ext cx="4652962" cy="1076325"/>
          </a:xfrm>
          <a:prstGeom prst="rect">
            <a:avLst/>
          </a:prstGeom>
          <a:noFill/>
          <a:ln w="9525">
            <a:noFill/>
            <a:miter lim="800000"/>
            <a:headEnd/>
            <a:tailEnd/>
          </a:ln>
        </p:spPr>
        <p:txBody>
          <a:bodyPr wrap="none">
            <a:spAutoFit/>
          </a:bodyPr>
          <a:lstStyle/>
          <a:p>
            <a:r>
              <a:rPr lang="tr-TR" sz="3200" b="1">
                <a:solidFill>
                  <a:srgbClr val="C0504D"/>
                </a:solidFill>
                <a:latin typeface="Calibri" pitchFamily="34" charset="0"/>
              </a:rPr>
              <a:t>GONAD HORMONLARI</a:t>
            </a:r>
          </a:p>
          <a:p>
            <a:endParaRPr lang="tr-TR" sz="3200">
              <a:latin typeface="Calibri" pitchFamily="34" charset="0"/>
            </a:endParaRPr>
          </a:p>
        </p:txBody>
      </p:sp>
      <p:sp>
        <p:nvSpPr>
          <p:cNvPr id="5" name="4 Aşağı Ok"/>
          <p:cNvSpPr/>
          <p:nvPr/>
        </p:nvSpPr>
        <p:spPr>
          <a:xfrm>
            <a:off x="3924300" y="0"/>
            <a:ext cx="1008063" cy="141287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22533" name="6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pic>
        <p:nvPicPr>
          <p:cNvPr id="129026" name="Picture 2" descr="İlgili resim"/>
          <p:cNvPicPr>
            <a:picLocks noChangeAspect="1" noChangeArrowheads="1"/>
          </p:cNvPicPr>
          <p:nvPr/>
        </p:nvPicPr>
        <p:blipFill>
          <a:blip r:embed="rId3" cstate="print"/>
          <a:srcRect/>
          <a:stretch>
            <a:fillRect/>
          </a:stretch>
        </p:blipFill>
        <p:spPr bwMode="auto">
          <a:xfrm>
            <a:off x="1485900" y="3429000"/>
            <a:ext cx="6172200" cy="254317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bp1.blogger.com/_BYMqE46KceM/SEbqc3xiKGI/AAAAAAAAACo/EKWLX1nUwqo/s400/tiroid.jpg">
            <a:hlinkClick r:id="rId3"/>
          </p:cNvPr>
          <p:cNvPicPr>
            <a:picLocks noChangeAspect="1" noChangeArrowheads="1"/>
          </p:cNvPicPr>
          <p:nvPr/>
        </p:nvPicPr>
        <p:blipFill>
          <a:blip r:embed="rId4" cstate="print"/>
          <a:srcRect b="9015"/>
          <a:stretch>
            <a:fillRect/>
          </a:stretch>
        </p:blipFill>
        <p:spPr bwMode="auto">
          <a:xfrm>
            <a:off x="2574925" y="1900238"/>
            <a:ext cx="3387725" cy="2600325"/>
          </a:xfrm>
          <a:prstGeom prst="rect">
            <a:avLst/>
          </a:prstGeom>
          <a:noFill/>
          <a:ln w="38100">
            <a:solidFill>
              <a:schemeClr val="tx2"/>
            </a:solidFill>
            <a:miter lim="800000"/>
            <a:headEnd/>
            <a:tailEnd/>
          </a:ln>
        </p:spPr>
      </p:pic>
      <p:sp>
        <p:nvSpPr>
          <p:cNvPr id="23555" name="2 Metin kutusu"/>
          <p:cNvSpPr txBox="1">
            <a:spLocks noChangeArrowheads="1"/>
          </p:cNvSpPr>
          <p:nvPr/>
        </p:nvSpPr>
        <p:spPr bwMode="auto">
          <a:xfrm>
            <a:off x="254000" y="4911725"/>
            <a:ext cx="8699500" cy="1570038"/>
          </a:xfrm>
          <a:prstGeom prst="rect">
            <a:avLst/>
          </a:prstGeom>
          <a:noFill/>
          <a:ln w="9525">
            <a:noFill/>
            <a:miter lim="800000"/>
            <a:headEnd/>
            <a:tailEnd/>
          </a:ln>
        </p:spPr>
        <p:txBody>
          <a:bodyPr>
            <a:spAutoFit/>
          </a:bodyPr>
          <a:lstStyle/>
          <a:p>
            <a:r>
              <a:rPr lang="tr-TR" sz="2400" b="1">
                <a:solidFill>
                  <a:schemeClr val="tx2"/>
                </a:solidFill>
                <a:latin typeface="Calibri" pitchFamily="34" charset="0"/>
              </a:rPr>
              <a:t>Tiroid bezi boyun ön bölgesinde nefes borusunun hemen önünde yer alan, kelebek benzeri iki kanadı ve bir de birleştirici bölgesi olan 20-25 g ağırlığında bir iç salgı bezidir.</a:t>
            </a:r>
          </a:p>
        </p:txBody>
      </p:sp>
      <p:sp>
        <p:nvSpPr>
          <p:cNvPr id="23556" name="3 Metin kutusu"/>
          <p:cNvSpPr txBox="1">
            <a:spLocks noChangeArrowheads="1"/>
          </p:cNvSpPr>
          <p:nvPr/>
        </p:nvSpPr>
        <p:spPr bwMode="auto">
          <a:xfrm>
            <a:off x="3175000" y="1079500"/>
            <a:ext cx="2622550" cy="1077913"/>
          </a:xfrm>
          <a:prstGeom prst="rect">
            <a:avLst/>
          </a:prstGeom>
          <a:noFill/>
          <a:ln w="9525">
            <a:noFill/>
            <a:miter lim="800000"/>
            <a:headEnd/>
            <a:tailEnd/>
          </a:ln>
        </p:spPr>
        <p:txBody>
          <a:bodyPr wrap="none">
            <a:spAutoFit/>
          </a:bodyPr>
          <a:lstStyle/>
          <a:p>
            <a:r>
              <a:rPr lang="tr-TR" sz="3200" b="1">
                <a:solidFill>
                  <a:srgbClr val="C0504D"/>
                </a:solidFill>
                <a:latin typeface="Calibri" pitchFamily="34" charset="0"/>
              </a:rPr>
              <a:t>TİROİD BEZİ</a:t>
            </a:r>
          </a:p>
          <a:p>
            <a:endParaRPr lang="tr-TR" sz="3200">
              <a:latin typeface="Calibri" pitchFamily="34" charset="0"/>
            </a:endParaRPr>
          </a:p>
        </p:txBody>
      </p:sp>
      <p:sp>
        <p:nvSpPr>
          <p:cNvPr id="23557" name="4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81000" y="809625"/>
            <a:ext cx="8509000" cy="5908675"/>
          </a:xfrm>
          <a:prstGeom prst="rect">
            <a:avLst/>
          </a:prstGeom>
          <a:noFill/>
          <a:ln w="9525">
            <a:noFill/>
            <a:miter lim="800000"/>
            <a:headEnd/>
            <a:tailEnd/>
          </a:ln>
        </p:spPr>
        <p:txBody>
          <a:bodyPr>
            <a:spAutoFit/>
          </a:bodyPr>
          <a:lstStyle/>
          <a:p>
            <a:pPr algn="ctr"/>
            <a:r>
              <a:rPr lang="tr-TR" sz="3200" b="1">
                <a:solidFill>
                  <a:srgbClr val="C0504D"/>
                </a:solidFill>
                <a:latin typeface="Calibri" pitchFamily="34" charset="0"/>
              </a:rPr>
              <a:t>TİROİD BEZİ HORMONLARI</a:t>
            </a:r>
          </a:p>
          <a:p>
            <a:pPr algn="ctr"/>
            <a:endParaRPr lang="tr-TR" sz="1200" b="1">
              <a:solidFill>
                <a:srgbClr val="C0504D"/>
              </a:solidFill>
              <a:latin typeface="Calibri" pitchFamily="34" charset="0"/>
            </a:endParaRPr>
          </a:p>
          <a:p>
            <a:r>
              <a:rPr lang="tr-TR" sz="2400" b="1">
                <a:solidFill>
                  <a:schemeClr val="tx2"/>
                </a:solidFill>
                <a:latin typeface="Calibri" pitchFamily="34" charset="0"/>
              </a:rPr>
              <a:t>Tiroid bezi yaşam için son derece önemlidir. Tüm hücrelerin enerjisini sağlamada önemli görevleri olan tiroid hormonlarının salgılandığı yerdir. Normal zeka gelişimi ve fiziksel aktivite için bu hormonların yeterli miktarda salgılanmaları gerekmektedir. Tiroid bezi bu görevini yapabilmek için içerisinde iyot maddesini biriktirir.</a:t>
            </a:r>
          </a:p>
          <a:p>
            <a:endParaRPr lang="tr-TR" sz="2400" b="1">
              <a:latin typeface="Calibri" pitchFamily="34" charset="0"/>
            </a:endParaRPr>
          </a:p>
          <a:p>
            <a:r>
              <a:rPr lang="tr-TR" sz="2400" b="1">
                <a:solidFill>
                  <a:schemeClr val="tx2"/>
                </a:solidFill>
                <a:latin typeface="Calibri" pitchFamily="34" charset="0"/>
              </a:rPr>
              <a:t>İyot kullanılarak Tiroid bezinden 3 hormon salgılanır;</a:t>
            </a:r>
            <a:endParaRPr lang="tr-TR" sz="2400" b="1">
              <a:latin typeface="Calibri" pitchFamily="34" charset="0"/>
            </a:endParaRPr>
          </a:p>
          <a:p>
            <a:pPr>
              <a:buClr>
                <a:schemeClr val="tx2"/>
              </a:buClr>
            </a:pPr>
            <a:r>
              <a:rPr lang="tr-TR" sz="2400" b="1">
                <a:solidFill>
                  <a:srgbClr val="C0504D"/>
                </a:solidFill>
                <a:latin typeface="Calibri" pitchFamily="34" charset="0"/>
              </a:rPr>
              <a:t> Tiroksin (T4) </a:t>
            </a:r>
          </a:p>
          <a:p>
            <a:pPr>
              <a:buClr>
                <a:schemeClr val="tx2"/>
              </a:buClr>
            </a:pPr>
            <a:r>
              <a:rPr lang="tr-TR" sz="2400" b="1">
                <a:solidFill>
                  <a:srgbClr val="C0504D"/>
                </a:solidFill>
                <a:latin typeface="Calibri" pitchFamily="34" charset="0"/>
              </a:rPr>
              <a:t> Triiyodotronin (T3)</a:t>
            </a:r>
            <a:endParaRPr lang="tr-TR" sz="2400" b="1">
              <a:solidFill>
                <a:schemeClr val="tx2"/>
              </a:solidFill>
              <a:latin typeface="Calibri" pitchFamily="34" charset="0"/>
            </a:endParaRPr>
          </a:p>
          <a:p>
            <a:pPr>
              <a:buClr>
                <a:schemeClr val="tx2"/>
              </a:buClr>
            </a:pPr>
            <a:r>
              <a:rPr lang="tr-TR" sz="2400" b="1">
                <a:solidFill>
                  <a:srgbClr val="C0504D"/>
                </a:solidFill>
                <a:latin typeface="Calibri" pitchFamily="34" charset="0"/>
              </a:rPr>
              <a:t> Kalsitonin</a:t>
            </a:r>
            <a:endParaRPr lang="tr-TR" sz="2400" b="1">
              <a:solidFill>
                <a:schemeClr val="tx2"/>
              </a:solidFill>
              <a:latin typeface="Calibri" pitchFamily="34" charset="0"/>
            </a:endParaRPr>
          </a:p>
          <a:p>
            <a:endParaRPr lang="tr-TR" b="1">
              <a:latin typeface="Calibri" pitchFamily="34" charset="0"/>
            </a:endParaRPr>
          </a:p>
          <a:p>
            <a:endParaRPr lang="tr-TR" sz="2800">
              <a:latin typeface="Calibri" pitchFamily="34" charset="0"/>
            </a:endParaRPr>
          </a:p>
        </p:txBody>
      </p:sp>
      <p:sp>
        <p:nvSpPr>
          <p:cNvPr id="24579" name="2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95000"/>
                <a:lumOff val="5000"/>
              </a:schemeClr>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5216" t="42141" r="15052" b="15719"/>
          <a:stretch>
            <a:fillRect/>
          </a:stretch>
        </p:blipFill>
        <p:spPr bwMode="auto">
          <a:xfrm>
            <a:off x="70992" y="3059668"/>
            <a:ext cx="9073008" cy="3082652"/>
          </a:xfrm>
          <a:prstGeom prst="rect">
            <a:avLst/>
          </a:prstGeom>
          <a:noFill/>
          <a:ln w="9525">
            <a:noFill/>
            <a:miter lim="800000"/>
            <a:headEnd/>
            <a:tailEnd/>
          </a:ln>
        </p:spPr>
      </p:pic>
      <p:sp>
        <p:nvSpPr>
          <p:cNvPr id="3" name="2 Metin kutusu"/>
          <p:cNvSpPr txBox="1"/>
          <p:nvPr/>
        </p:nvSpPr>
        <p:spPr>
          <a:xfrm>
            <a:off x="4572000" y="2000240"/>
            <a:ext cx="3600666" cy="461665"/>
          </a:xfrm>
          <a:prstGeom prst="rect">
            <a:avLst/>
          </a:prstGeom>
          <a:noFill/>
        </p:spPr>
        <p:txBody>
          <a:bodyPr wrap="none" rtlCol="0">
            <a:spAutoFit/>
          </a:bodyPr>
          <a:lstStyle/>
          <a:p>
            <a:r>
              <a:rPr lang="tr-TR" sz="2400" b="1" spc="210" dirty="0" smtClean="0">
                <a:solidFill>
                  <a:srgbClr val="C00000"/>
                </a:solidFill>
              </a:rPr>
              <a:t>HABSBURG ÇENESİ</a:t>
            </a:r>
            <a:endParaRPr lang="tr-TR" sz="2400" b="1" spc="210" dirty="0">
              <a:solidFill>
                <a:srgbClr val="C00000"/>
              </a:solidFill>
            </a:endParaRPr>
          </a:p>
        </p:txBody>
      </p:sp>
      <p:pic>
        <p:nvPicPr>
          <p:cNvPr id="1028" name="Picture 4" descr="https://encrypted-tbn0.gstatic.com/images?q=tbn:ANd9GcQPB0sRFcmjdc4okJmLE2YiPWLZRmrev8It5GPxnzgqrirVKQnE"/>
          <p:cNvPicPr>
            <a:picLocks noChangeAspect="1" noChangeArrowheads="1"/>
          </p:cNvPicPr>
          <p:nvPr/>
        </p:nvPicPr>
        <p:blipFill>
          <a:blip r:embed="rId4" cstate="print"/>
          <a:srcRect/>
          <a:stretch>
            <a:fillRect/>
          </a:stretch>
        </p:blipFill>
        <p:spPr bwMode="auto">
          <a:xfrm>
            <a:off x="467544" y="467380"/>
            <a:ext cx="1838325" cy="2486026"/>
          </a:xfrm>
          <a:prstGeom prst="rect">
            <a:avLst/>
          </a:prstGeom>
          <a:noFill/>
        </p:spPr>
      </p:pic>
      <p:sp>
        <p:nvSpPr>
          <p:cNvPr id="5" name="4 Metin kutusu"/>
          <p:cNvSpPr txBox="1"/>
          <p:nvPr/>
        </p:nvSpPr>
        <p:spPr>
          <a:xfrm>
            <a:off x="4788024" y="5795972"/>
            <a:ext cx="1736373" cy="369332"/>
          </a:xfrm>
          <a:prstGeom prst="rect">
            <a:avLst/>
          </a:prstGeom>
          <a:noFill/>
        </p:spPr>
        <p:txBody>
          <a:bodyPr wrap="none" rtlCol="0">
            <a:spAutoFit/>
          </a:bodyPr>
          <a:lstStyle/>
          <a:p>
            <a:r>
              <a:rPr lang="tr-TR" b="1" dirty="0" smtClean="0">
                <a:solidFill>
                  <a:schemeClr val="bg1"/>
                </a:solidFill>
              </a:rPr>
              <a:t>Kral Charles II</a:t>
            </a:r>
            <a:endParaRPr lang="tr-TR" b="1"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825500" y="785813"/>
            <a:ext cx="7488238" cy="5275262"/>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tr-TR" sz="3200" b="1" dirty="0">
                <a:solidFill>
                  <a:srgbClr val="C0504D"/>
                </a:solidFill>
                <a:latin typeface="+mn-lt"/>
                <a:cs typeface="+mn-cs"/>
              </a:rPr>
              <a:t>TİROİD BEZİ HORMONLARI</a:t>
            </a:r>
          </a:p>
          <a:p>
            <a:pPr marL="290513" indent="-290513" algn="ctr" fontAlgn="auto">
              <a:spcBef>
                <a:spcPts val="0"/>
              </a:spcBef>
              <a:spcAft>
                <a:spcPts val="0"/>
              </a:spcAft>
              <a:defRPr/>
            </a:pPr>
            <a:endParaRPr lang="tr-TR" sz="2800" b="1" dirty="0">
              <a:solidFill>
                <a:srgbClr val="FFFF00"/>
              </a:solidFill>
              <a:latin typeface="+mn-lt"/>
              <a:cs typeface="+mn-cs"/>
            </a:endParaRPr>
          </a:p>
          <a:p>
            <a:pPr marL="290513" indent="-290513" fontAlgn="auto">
              <a:spcBef>
                <a:spcPts val="0"/>
              </a:spcBef>
              <a:spcAft>
                <a:spcPts val="0"/>
              </a:spcAft>
              <a:defRPr/>
            </a:pPr>
            <a:r>
              <a:rPr lang="tr-TR" sz="3200" b="1" dirty="0">
                <a:solidFill>
                  <a:srgbClr val="C0504D"/>
                </a:solidFill>
                <a:latin typeface="+mn-lt"/>
                <a:cs typeface="+mn-cs"/>
              </a:rPr>
              <a:t>Tiroidin aşırı salgılanması (</a:t>
            </a:r>
            <a:r>
              <a:rPr lang="tr-TR" sz="3200" b="1" dirty="0" err="1">
                <a:solidFill>
                  <a:srgbClr val="C0504D"/>
                </a:solidFill>
                <a:latin typeface="+mn-lt"/>
                <a:cs typeface="+mn-cs"/>
              </a:rPr>
              <a:t>Hipertiroidizm</a:t>
            </a:r>
            <a:r>
              <a:rPr lang="tr-TR" sz="3200" b="1" dirty="0">
                <a:solidFill>
                  <a:srgbClr val="C0504D"/>
                </a:solidFill>
                <a:latin typeface="+mn-lt"/>
                <a:cs typeface="+mn-cs"/>
              </a:rPr>
              <a:t>):</a:t>
            </a:r>
          </a:p>
          <a:p>
            <a:pPr marL="290513" indent="-290513" fontAlgn="auto">
              <a:lnSpc>
                <a:spcPct val="40000"/>
              </a:lnSpc>
              <a:spcBef>
                <a:spcPts val="0"/>
              </a:spcBef>
              <a:spcAft>
                <a:spcPts val="0"/>
              </a:spcAft>
              <a:defRPr/>
            </a:pPr>
            <a:endParaRPr lang="tr-TR" sz="3200" b="1" dirty="0">
              <a:latin typeface="+mn-lt"/>
              <a:cs typeface="+mn-cs"/>
            </a:endParaRPr>
          </a:p>
          <a:p>
            <a:pPr marL="290513" indent="-290513" fontAlgn="auto">
              <a:lnSpc>
                <a:spcPct val="140000"/>
              </a:lnSpc>
              <a:spcBef>
                <a:spcPts val="0"/>
              </a:spcBef>
              <a:spcAft>
                <a:spcPts val="0"/>
              </a:spcAft>
              <a:buClr>
                <a:srgbClr val="C0504D"/>
              </a:buClr>
              <a:buSzPct val="150000"/>
              <a:defRPr/>
            </a:pPr>
            <a:r>
              <a:rPr lang="tr-TR" sz="2400" b="1" dirty="0" err="1">
                <a:solidFill>
                  <a:schemeClr val="tx2"/>
                </a:solidFill>
                <a:latin typeface="+mn-lt"/>
                <a:cs typeface="+mn-cs"/>
              </a:rPr>
              <a:t>Ekzoftalmi</a:t>
            </a:r>
            <a:r>
              <a:rPr lang="tr-TR" sz="2400" b="1" dirty="0">
                <a:solidFill>
                  <a:schemeClr val="tx2"/>
                </a:solidFill>
                <a:latin typeface="+mn-lt"/>
                <a:cs typeface="+mn-cs"/>
              </a:rPr>
              <a:t> tipik bulgusudur. </a:t>
            </a:r>
          </a:p>
          <a:p>
            <a:pPr marL="290513" indent="-290513" fontAlgn="auto">
              <a:lnSpc>
                <a:spcPct val="140000"/>
              </a:lnSpc>
              <a:spcBef>
                <a:spcPts val="0"/>
              </a:spcBef>
              <a:spcAft>
                <a:spcPts val="0"/>
              </a:spcAft>
              <a:buClr>
                <a:srgbClr val="C0504D"/>
              </a:buClr>
              <a:buSzPct val="150000"/>
              <a:defRPr/>
            </a:pPr>
            <a:r>
              <a:rPr lang="tr-TR" sz="2400" b="1" dirty="0" err="1">
                <a:solidFill>
                  <a:schemeClr val="accent1">
                    <a:lumMod val="60000"/>
                    <a:lumOff val="40000"/>
                  </a:schemeClr>
                </a:solidFill>
                <a:latin typeface="+mn-lt"/>
                <a:cs typeface="+mn-cs"/>
              </a:rPr>
              <a:t>Tükrük</a:t>
            </a:r>
            <a:r>
              <a:rPr lang="tr-TR" sz="2400" b="1" dirty="0">
                <a:solidFill>
                  <a:schemeClr val="accent1">
                    <a:lumMod val="60000"/>
                    <a:lumOff val="40000"/>
                  </a:schemeClr>
                </a:solidFill>
                <a:latin typeface="+mn-lt"/>
                <a:cs typeface="+mn-cs"/>
              </a:rPr>
              <a:t> miktarı azalır ve bu sebepten </a:t>
            </a:r>
            <a:r>
              <a:rPr lang="tr-TR" sz="2400" b="1" dirty="0" err="1">
                <a:solidFill>
                  <a:schemeClr val="accent1">
                    <a:lumMod val="60000"/>
                    <a:lumOff val="40000"/>
                  </a:schemeClr>
                </a:solidFill>
                <a:latin typeface="+mn-lt"/>
                <a:cs typeface="+mn-cs"/>
              </a:rPr>
              <a:t>periodontal</a:t>
            </a:r>
            <a:r>
              <a:rPr lang="tr-TR" sz="2400" b="1" dirty="0">
                <a:solidFill>
                  <a:schemeClr val="accent1">
                    <a:lumMod val="60000"/>
                    <a:lumOff val="40000"/>
                  </a:schemeClr>
                </a:solidFill>
                <a:latin typeface="+mn-lt"/>
                <a:cs typeface="+mn-cs"/>
              </a:rPr>
              <a:t> sorun ve çürük görülür. </a:t>
            </a:r>
          </a:p>
          <a:p>
            <a:pPr marL="290513" indent="-290513" fontAlgn="auto">
              <a:lnSpc>
                <a:spcPct val="140000"/>
              </a:lnSpc>
              <a:spcBef>
                <a:spcPts val="0"/>
              </a:spcBef>
              <a:spcAft>
                <a:spcPts val="0"/>
              </a:spcAft>
              <a:buClr>
                <a:srgbClr val="C0504D"/>
              </a:buClr>
              <a:buSzPct val="150000"/>
              <a:defRPr/>
            </a:pPr>
            <a:r>
              <a:rPr lang="tr-TR" sz="2400" b="1" dirty="0">
                <a:solidFill>
                  <a:schemeClr val="accent1">
                    <a:lumMod val="60000"/>
                    <a:lumOff val="40000"/>
                  </a:schemeClr>
                </a:solidFill>
                <a:latin typeface="+mn-lt"/>
                <a:cs typeface="+mn-cs"/>
              </a:rPr>
              <a:t>Süt ve daimi diş sürmesi hızlanmıştır. </a:t>
            </a:r>
          </a:p>
          <a:p>
            <a:pPr marL="290513" indent="-290513" fontAlgn="auto">
              <a:lnSpc>
                <a:spcPct val="140000"/>
              </a:lnSpc>
              <a:spcBef>
                <a:spcPts val="0"/>
              </a:spcBef>
              <a:spcAft>
                <a:spcPts val="0"/>
              </a:spcAft>
              <a:buClr>
                <a:srgbClr val="C0504D"/>
              </a:buClr>
              <a:buSzPct val="150000"/>
              <a:defRPr/>
            </a:pPr>
            <a:r>
              <a:rPr lang="tr-TR" sz="2400" b="1" dirty="0">
                <a:solidFill>
                  <a:schemeClr val="accent1">
                    <a:lumMod val="60000"/>
                    <a:lumOff val="40000"/>
                  </a:schemeClr>
                </a:solidFill>
                <a:latin typeface="+mn-lt"/>
                <a:cs typeface="+mn-cs"/>
              </a:rPr>
              <a:t>Dişlerin rengi maviye kayar. </a:t>
            </a:r>
          </a:p>
          <a:p>
            <a:pPr marL="290513" indent="-290513" fontAlgn="auto">
              <a:spcBef>
                <a:spcPts val="0"/>
              </a:spcBef>
              <a:spcAft>
                <a:spcPts val="0"/>
              </a:spcAft>
              <a:defRPr/>
            </a:pPr>
            <a:endParaRPr lang="tr-TR" sz="3200" b="1" dirty="0">
              <a:latin typeface="+mn-lt"/>
              <a:cs typeface="+mn-cs"/>
            </a:endParaRPr>
          </a:p>
        </p:txBody>
      </p:sp>
      <p:sp>
        <p:nvSpPr>
          <p:cNvPr id="5123" name="Infopage"/>
          <p:cNvSpPr>
            <a:spLocks noEditPoints="1" noChangeArrowheads="1"/>
          </p:cNvSpPr>
          <p:nvPr/>
        </p:nvSpPr>
        <p:spPr bwMode="auto">
          <a:xfrm>
            <a:off x="5580112" y="2276872"/>
            <a:ext cx="407988" cy="642937"/>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99 w 21600"/>
              <a:gd name="T17" fmla="*/ 12174 h 21600"/>
              <a:gd name="T18" fmla="*/ 20813 w 21600"/>
              <a:gd name="T19" fmla="*/ 1714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extrusionOk="0">
                <a:moveTo>
                  <a:pt x="85" y="17509"/>
                </a:moveTo>
                <a:lnTo>
                  <a:pt x="5187" y="17509"/>
                </a:lnTo>
                <a:lnTo>
                  <a:pt x="5187" y="21632"/>
                </a:lnTo>
                <a:lnTo>
                  <a:pt x="85" y="17509"/>
                </a:lnTo>
                <a:close/>
              </a:path>
              <a:path w="21600" h="21600" extrusionOk="0">
                <a:moveTo>
                  <a:pt x="8333" y="4025"/>
                </a:moveTo>
                <a:lnTo>
                  <a:pt x="12500" y="4025"/>
                </a:lnTo>
                <a:lnTo>
                  <a:pt x="12500" y="11094"/>
                </a:lnTo>
                <a:lnTo>
                  <a:pt x="13903" y="11094"/>
                </a:lnTo>
                <a:lnTo>
                  <a:pt x="13903" y="11618"/>
                </a:lnTo>
                <a:lnTo>
                  <a:pt x="7908" y="11618"/>
                </a:lnTo>
                <a:lnTo>
                  <a:pt x="7908" y="11078"/>
                </a:lnTo>
                <a:lnTo>
                  <a:pt x="9418" y="11078"/>
                </a:lnTo>
                <a:lnTo>
                  <a:pt x="9418" y="4549"/>
                </a:lnTo>
                <a:lnTo>
                  <a:pt x="8333" y="4549"/>
                </a:lnTo>
                <a:lnTo>
                  <a:pt x="8333" y="4025"/>
                </a:lnTo>
                <a:close/>
              </a:path>
              <a:path w="21600" h="21600" extrusionOk="0">
                <a:moveTo>
                  <a:pt x="9120" y="2127"/>
                </a:moveTo>
                <a:lnTo>
                  <a:pt x="9120" y="1783"/>
                </a:lnTo>
                <a:lnTo>
                  <a:pt x="9269" y="1538"/>
                </a:lnTo>
                <a:lnTo>
                  <a:pt x="9588" y="1194"/>
                </a:lnTo>
                <a:lnTo>
                  <a:pt x="10013" y="998"/>
                </a:lnTo>
                <a:lnTo>
                  <a:pt x="10396" y="850"/>
                </a:lnTo>
                <a:lnTo>
                  <a:pt x="10906" y="801"/>
                </a:lnTo>
                <a:lnTo>
                  <a:pt x="11480" y="900"/>
                </a:lnTo>
                <a:lnTo>
                  <a:pt x="11926" y="1047"/>
                </a:lnTo>
                <a:lnTo>
                  <a:pt x="12266" y="1292"/>
                </a:lnTo>
                <a:lnTo>
                  <a:pt x="12500" y="1587"/>
                </a:lnTo>
                <a:lnTo>
                  <a:pt x="12649" y="1832"/>
                </a:lnTo>
                <a:lnTo>
                  <a:pt x="12692" y="2143"/>
                </a:lnTo>
                <a:lnTo>
                  <a:pt x="12649" y="2421"/>
                </a:lnTo>
                <a:lnTo>
                  <a:pt x="12500" y="2781"/>
                </a:lnTo>
                <a:lnTo>
                  <a:pt x="12330" y="3060"/>
                </a:lnTo>
                <a:lnTo>
                  <a:pt x="11884" y="3305"/>
                </a:lnTo>
                <a:lnTo>
                  <a:pt x="11501" y="3452"/>
                </a:lnTo>
                <a:lnTo>
                  <a:pt x="10863" y="3550"/>
                </a:lnTo>
                <a:lnTo>
                  <a:pt x="10396" y="3518"/>
                </a:lnTo>
                <a:lnTo>
                  <a:pt x="9949" y="3321"/>
                </a:lnTo>
                <a:lnTo>
                  <a:pt x="9524" y="3125"/>
                </a:lnTo>
                <a:lnTo>
                  <a:pt x="9311" y="2765"/>
                </a:lnTo>
                <a:lnTo>
                  <a:pt x="9184" y="2438"/>
                </a:lnTo>
                <a:lnTo>
                  <a:pt x="9120" y="2127"/>
                </a:lnTo>
                <a:close/>
              </a:path>
            </a:pathLst>
          </a:custGeom>
          <a:solidFill>
            <a:schemeClr val="accent2">
              <a:lumMod val="40000"/>
              <a:lumOff val="60000"/>
            </a:schemeClr>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endParaRPr lang="tr-TR">
              <a:latin typeface="+mn-lt"/>
              <a:cs typeface="+mn-cs"/>
            </a:endParaRPr>
          </a:p>
        </p:txBody>
      </p:sp>
      <p:sp>
        <p:nvSpPr>
          <p:cNvPr id="25604" name="3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guatr5_200"/>
          <p:cNvPicPr>
            <a:picLocks noChangeAspect="1" noChangeArrowheads="1"/>
          </p:cNvPicPr>
          <p:nvPr/>
        </p:nvPicPr>
        <p:blipFill>
          <a:blip r:embed="rId3" cstate="print"/>
          <a:srcRect/>
          <a:stretch>
            <a:fillRect/>
          </a:stretch>
        </p:blipFill>
        <p:spPr bwMode="auto">
          <a:xfrm>
            <a:off x="698500" y="1285875"/>
            <a:ext cx="2832100" cy="3455988"/>
          </a:xfrm>
          <a:prstGeom prst="rect">
            <a:avLst/>
          </a:prstGeom>
          <a:noFill/>
          <a:ln w="9525">
            <a:noFill/>
            <a:miter lim="800000"/>
            <a:headEnd/>
            <a:tailEnd/>
          </a:ln>
        </p:spPr>
      </p:pic>
      <p:pic>
        <p:nvPicPr>
          <p:cNvPr id="26627" name="Picture 7" descr="art-nf0903"/>
          <p:cNvPicPr>
            <a:picLocks noChangeAspect="1" noChangeArrowheads="1"/>
          </p:cNvPicPr>
          <p:nvPr/>
        </p:nvPicPr>
        <p:blipFill>
          <a:blip r:embed="rId4" cstate="print"/>
          <a:srcRect/>
          <a:stretch>
            <a:fillRect/>
          </a:stretch>
        </p:blipFill>
        <p:spPr bwMode="auto">
          <a:xfrm>
            <a:off x="4826000" y="785813"/>
            <a:ext cx="3386138" cy="5457825"/>
          </a:xfrm>
          <a:prstGeom prst="rect">
            <a:avLst/>
          </a:prstGeom>
          <a:noFill/>
          <a:ln w="9525">
            <a:noFill/>
            <a:miter lim="800000"/>
            <a:headEnd/>
            <a:tailEnd/>
          </a:ln>
        </p:spPr>
      </p:pic>
      <p:sp>
        <p:nvSpPr>
          <p:cNvPr id="26628" name="3 Metin kutusu"/>
          <p:cNvSpPr txBox="1">
            <a:spLocks noChangeArrowheads="1"/>
          </p:cNvSpPr>
          <p:nvPr/>
        </p:nvSpPr>
        <p:spPr bwMode="auto">
          <a:xfrm>
            <a:off x="5646738" y="6191250"/>
            <a:ext cx="2439987" cy="369888"/>
          </a:xfrm>
          <a:prstGeom prst="rect">
            <a:avLst/>
          </a:prstGeom>
          <a:noFill/>
          <a:ln w="9525">
            <a:noFill/>
            <a:miter lim="800000"/>
            <a:headEnd/>
            <a:tailEnd/>
          </a:ln>
        </p:spPr>
        <p:txBody>
          <a:bodyPr>
            <a:spAutoFit/>
          </a:bodyPr>
          <a:lstStyle/>
          <a:p>
            <a:r>
              <a:rPr lang="tr-TR" b="1">
                <a:solidFill>
                  <a:srgbClr val="C0504D"/>
                </a:solidFill>
                <a:latin typeface="Calibri" pitchFamily="34" charset="0"/>
              </a:rPr>
              <a:t>Ekzoftalmi</a:t>
            </a:r>
            <a:r>
              <a:rPr lang="tr-TR">
                <a:latin typeface="Calibri" pitchFamily="34" charset="0"/>
              </a:rPr>
              <a:t>İ</a:t>
            </a:r>
          </a:p>
        </p:txBody>
      </p:sp>
      <p:sp>
        <p:nvSpPr>
          <p:cNvPr id="26629" name="4 Metin kutusu"/>
          <p:cNvSpPr txBox="1">
            <a:spLocks noChangeArrowheads="1"/>
          </p:cNvSpPr>
          <p:nvPr/>
        </p:nvSpPr>
        <p:spPr bwMode="auto">
          <a:xfrm>
            <a:off x="1016000" y="4786313"/>
            <a:ext cx="2794000" cy="369887"/>
          </a:xfrm>
          <a:prstGeom prst="rect">
            <a:avLst/>
          </a:prstGeom>
          <a:noFill/>
          <a:ln w="9525">
            <a:noFill/>
            <a:miter lim="800000"/>
            <a:headEnd/>
            <a:tailEnd/>
          </a:ln>
        </p:spPr>
        <p:txBody>
          <a:bodyPr>
            <a:spAutoFit/>
          </a:bodyPr>
          <a:lstStyle/>
          <a:p>
            <a:r>
              <a:rPr lang="tr-TR" b="1">
                <a:solidFill>
                  <a:srgbClr val="C0504D"/>
                </a:solidFill>
                <a:latin typeface="Calibri" pitchFamily="34" charset="0"/>
              </a:rPr>
              <a:t>Hipertiroidizm</a:t>
            </a:r>
          </a:p>
        </p:txBody>
      </p:sp>
      <p:sp>
        <p:nvSpPr>
          <p:cNvPr id="26630" name="5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825500" y="785813"/>
            <a:ext cx="7488238" cy="5275262"/>
          </a:xfrm>
          <a:prstGeom prst="rect">
            <a:avLst/>
          </a:prstGeom>
          <a:noFill/>
          <a:ln w="9525">
            <a:noFill/>
            <a:miter lim="800000"/>
            <a:headEnd/>
            <a:tailEnd/>
          </a:ln>
          <a:effectLst/>
        </p:spPr>
        <p:txBody>
          <a:bodyPr>
            <a:spAutoFit/>
          </a:bodyPr>
          <a:lstStyle/>
          <a:p>
            <a:pPr marL="290513" indent="-290513" algn="ctr" fontAlgn="auto">
              <a:spcBef>
                <a:spcPts val="0"/>
              </a:spcBef>
              <a:spcAft>
                <a:spcPts val="0"/>
              </a:spcAft>
              <a:defRPr/>
            </a:pPr>
            <a:r>
              <a:rPr lang="tr-TR" sz="3200" b="1" dirty="0" err="1">
                <a:solidFill>
                  <a:srgbClr val="C0504D"/>
                </a:solidFill>
                <a:effectLst>
                  <a:outerShdw blurRad="38100" dist="38100" dir="2700000" algn="tl">
                    <a:srgbClr val="FFFFFF"/>
                  </a:outerShdw>
                </a:effectLst>
                <a:latin typeface="+mn-lt"/>
                <a:cs typeface="+mn-cs"/>
              </a:rPr>
              <a:t>Tiroid</a:t>
            </a:r>
            <a:r>
              <a:rPr lang="tr-TR" sz="3200" b="1" dirty="0">
                <a:solidFill>
                  <a:srgbClr val="C0504D"/>
                </a:solidFill>
                <a:effectLst>
                  <a:outerShdw blurRad="38100" dist="38100" dir="2700000" algn="tl">
                    <a:srgbClr val="FFFFFF"/>
                  </a:outerShdw>
                </a:effectLst>
                <a:latin typeface="+mn-lt"/>
                <a:cs typeface="+mn-cs"/>
              </a:rPr>
              <a:t> Bezi Hormonları</a:t>
            </a:r>
          </a:p>
          <a:p>
            <a:pPr marL="290513" indent="-290513" algn="ctr" fontAlgn="auto">
              <a:spcBef>
                <a:spcPts val="0"/>
              </a:spcBef>
              <a:spcAft>
                <a:spcPts val="0"/>
              </a:spcAft>
              <a:defRPr/>
            </a:pPr>
            <a:endParaRPr lang="tr-TR" sz="2800" b="1" dirty="0">
              <a:solidFill>
                <a:srgbClr val="FFFF00"/>
              </a:solidFill>
              <a:latin typeface="+mn-lt"/>
              <a:cs typeface="+mn-cs"/>
            </a:endParaRPr>
          </a:p>
          <a:p>
            <a:pPr marL="290513" indent="-290513" fontAlgn="auto">
              <a:spcBef>
                <a:spcPts val="0"/>
              </a:spcBef>
              <a:spcAft>
                <a:spcPts val="0"/>
              </a:spcAft>
              <a:defRPr/>
            </a:pPr>
            <a:r>
              <a:rPr lang="tr-TR" sz="3200" b="1" dirty="0">
                <a:solidFill>
                  <a:srgbClr val="C0504D"/>
                </a:solidFill>
                <a:latin typeface="+mn-lt"/>
                <a:cs typeface="+mn-cs"/>
              </a:rPr>
              <a:t>Tiroidin aşırı salgılanması (</a:t>
            </a:r>
            <a:r>
              <a:rPr lang="tr-TR" sz="3200" b="1" dirty="0" err="1">
                <a:solidFill>
                  <a:srgbClr val="C0504D"/>
                </a:solidFill>
                <a:latin typeface="+mn-lt"/>
                <a:cs typeface="+mn-cs"/>
              </a:rPr>
              <a:t>Hipertiroidizm</a:t>
            </a:r>
            <a:r>
              <a:rPr lang="tr-TR" sz="3200" b="1" dirty="0">
                <a:solidFill>
                  <a:srgbClr val="C0504D"/>
                </a:solidFill>
                <a:latin typeface="+mn-lt"/>
                <a:cs typeface="+mn-cs"/>
              </a:rPr>
              <a:t>):</a:t>
            </a:r>
          </a:p>
          <a:p>
            <a:pPr marL="290513" indent="-290513" fontAlgn="auto">
              <a:lnSpc>
                <a:spcPct val="40000"/>
              </a:lnSpc>
              <a:spcBef>
                <a:spcPts val="0"/>
              </a:spcBef>
              <a:spcAft>
                <a:spcPts val="0"/>
              </a:spcAft>
              <a:defRPr/>
            </a:pPr>
            <a:endParaRPr lang="tr-TR" sz="3200" b="1" dirty="0">
              <a:latin typeface="+mn-lt"/>
              <a:cs typeface="+mn-cs"/>
            </a:endParaRPr>
          </a:p>
          <a:p>
            <a:pPr marL="290513" indent="-290513" fontAlgn="auto">
              <a:lnSpc>
                <a:spcPct val="140000"/>
              </a:lnSpc>
              <a:spcBef>
                <a:spcPts val="0"/>
              </a:spcBef>
              <a:spcAft>
                <a:spcPts val="0"/>
              </a:spcAft>
              <a:buClr>
                <a:srgbClr val="C0504D"/>
              </a:buClr>
              <a:buSzPct val="150000"/>
              <a:defRPr/>
            </a:pPr>
            <a:r>
              <a:rPr lang="tr-TR" sz="2400" b="1" dirty="0" err="1">
                <a:solidFill>
                  <a:schemeClr val="accent1">
                    <a:lumMod val="60000"/>
                    <a:lumOff val="40000"/>
                  </a:schemeClr>
                </a:solidFill>
                <a:latin typeface="+mn-lt"/>
                <a:cs typeface="+mn-cs"/>
              </a:rPr>
              <a:t>Ekzoftalmi</a:t>
            </a:r>
            <a:r>
              <a:rPr lang="tr-TR" sz="2400" b="1" dirty="0">
                <a:solidFill>
                  <a:schemeClr val="accent1">
                    <a:lumMod val="60000"/>
                    <a:lumOff val="40000"/>
                  </a:schemeClr>
                </a:solidFill>
                <a:latin typeface="+mn-lt"/>
                <a:cs typeface="+mn-cs"/>
              </a:rPr>
              <a:t> tipik bulgusudur. </a:t>
            </a:r>
          </a:p>
          <a:p>
            <a:pPr marL="290513" indent="-290513" fontAlgn="auto">
              <a:lnSpc>
                <a:spcPct val="140000"/>
              </a:lnSpc>
              <a:spcBef>
                <a:spcPts val="0"/>
              </a:spcBef>
              <a:spcAft>
                <a:spcPts val="0"/>
              </a:spcAft>
              <a:buClr>
                <a:srgbClr val="C0504D"/>
              </a:buClr>
              <a:buSzPct val="150000"/>
              <a:defRPr/>
            </a:pPr>
            <a:r>
              <a:rPr lang="tr-TR" sz="2400" b="1" dirty="0">
                <a:solidFill>
                  <a:schemeClr val="tx2"/>
                </a:solidFill>
                <a:latin typeface="+mn-lt"/>
                <a:cs typeface="+mn-cs"/>
              </a:rPr>
              <a:t>Tükürük miktarı azalır ve bu sebepten </a:t>
            </a:r>
            <a:r>
              <a:rPr lang="tr-TR" sz="2400" b="1" dirty="0" err="1">
                <a:solidFill>
                  <a:schemeClr val="tx2"/>
                </a:solidFill>
                <a:latin typeface="+mn-lt"/>
                <a:cs typeface="+mn-cs"/>
              </a:rPr>
              <a:t>periodontal</a:t>
            </a:r>
            <a:r>
              <a:rPr lang="tr-TR" sz="2400" b="1" dirty="0">
                <a:solidFill>
                  <a:schemeClr val="tx2"/>
                </a:solidFill>
                <a:latin typeface="+mn-lt"/>
                <a:cs typeface="+mn-cs"/>
              </a:rPr>
              <a:t> sorun ve çürük görülür. </a:t>
            </a:r>
          </a:p>
          <a:p>
            <a:pPr marL="290513" indent="-290513" fontAlgn="auto">
              <a:lnSpc>
                <a:spcPct val="140000"/>
              </a:lnSpc>
              <a:spcBef>
                <a:spcPts val="0"/>
              </a:spcBef>
              <a:spcAft>
                <a:spcPts val="0"/>
              </a:spcAft>
              <a:buClr>
                <a:srgbClr val="C0504D"/>
              </a:buClr>
              <a:buSzPct val="150000"/>
              <a:defRPr/>
            </a:pPr>
            <a:r>
              <a:rPr lang="tr-TR" sz="2400" b="1" dirty="0">
                <a:solidFill>
                  <a:schemeClr val="tx2"/>
                </a:solidFill>
                <a:latin typeface="+mn-lt"/>
                <a:cs typeface="+mn-cs"/>
              </a:rPr>
              <a:t>Süt ve daimi diş sürmesi hızlanmıştır. </a:t>
            </a:r>
          </a:p>
          <a:p>
            <a:pPr marL="290513" indent="-290513" fontAlgn="auto">
              <a:lnSpc>
                <a:spcPct val="140000"/>
              </a:lnSpc>
              <a:spcBef>
                <a:spcPts val="0"/>
              </a:spcBef>
              <a:spcAft>
                <a:spcPts val="0"/>
              </a:spcAft>
              <a:buClr>
                <a:srgbClr val="C0504D"/>
              </a:buClr>
              <a:buSzPct val="150000"/>
              <a:defRPr/>
            </a:pPr>
            <a:r>
              <a:rPr lang="tr-TR" sz="2400" b="1" dirty="0">
                <a:solidFill>
                  <a:schemeClr val="tx2"/>
                </a:solidFill>
                <a:latin typeface="+mn-lt"/>
                <a:cs typeface="+mn-cs"/>
              </a:rPr>
              <a:t>Dişlerin rengi mavimsidir. </a:t>
            </a:r>
          </a:p>
          <a:p>
            <a:pPr marL="290513" indent="-290513" fontAlgn="auto">
              <a:spcBef>
                <a:spcPts val="0"/>
              </a:spcBef>
              <a:spcAft>
                <a:spcPts val="0"/>
              </a:spcAft>
              <a:defRPr/>
            </a:pPr>
            <a:endParaRPr lang="tr-TR" sz="3200" b="1" dirty="0">
              <a:latin typeface="+mn-lt"/>
              <a:cs typeface="+mn-cs"/>
            </a:endParaRPr>
          </a:p>
        </p:txBody>
      </p:sp>
      <p:sp>
        <p:nvSpPr>
          <p:cNvPr id="27651" name="2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08000" y="771525"/>
            <a:ext cx="8191500" cy="5681663"/>
          </a:xfrm>
          <a:prstGeom prst="rect">
            <a:avLst/>
          </a:prstGeom>
          <a:noFill/>
          <a:ln w="9525">
            <a:noFill/>
            <a:miter lim="800000"/>
            <a:headEnd/>
            <a:tailEnd/>
          </a:ln>
        </p:spPr>
        <p:txBody>
          <a:bodyPr>
            <a:spAutoFit/>
          </a:bodyPr>
          <a:lstStyle/>
          <a:p>
            <a:pPr marL="290513" indent="-290513" algn="ctr"/>
            <a:r>
              <a:rPr lang="tr-TR" sz="3200" b="1" dirty="0">
                <a:solidFill>
                  <a:srgbClr val="C0504D"/>
                </a:solidFill>
                <a:latin typeface="Calibri" pitchFamily="34" charset="0"/>
              </a:rPr>
              <a:t>Tiroidin az salgılanması (</a:t>
            </a:r>
            <a:r>
              <a:rPr lang="tr-TR" sz="3200" b="1" dirty="0" err="1">
                <a:solidFill>
                  <a:srgbClr val="C0504D"/>
                </a:solidFill>
                <a:latin typeface="Calibri" pitchFamily="34" charset="0"/>
              </a:rPr>
              <a:t>Hipotiroidizm</a:t>
            </a:r>
            <a:r>
              <a:rPr lang="tr-TR" sz="3200" b="1" dirty="0">
                <a:solidFill>
                  <a:srgbClr val="C0504D"/>
                </a:solidFill>
                <a:latin typeface="Calibri" pitchFamily="34" charset="0"/>
              </a:rPr>
              <a:t>)</a:t>
            </a:r>
          </a:p>
          <a:p>
            <a:pPr marL="290513" indent="-290513">
              <a:lnSpc>
                <a:spcPct val="40000"/>
              </a:lnSpc>
            </a:pPr>
            <a:endParaRPr lang="tr-TR" sz="2800" b="1" dirty="0">
              <a:latin typeface="Calibri" pitchFamily="34" charset="0"/>
            </a:endParaRPr>
          </a:p>
          <a:p>
            <a:pPr marL="290513" indent="-290513">
              <a:buClr>
                <a:srgbClr val="C0504D"/>
              </a:buClr>
              <a:buSzPct val="150000"/>
            </a:pPr>
            <a:r>
              <a:rPr lang="tr-TR" sz="2400" b="1" dirty="0">
                <a:solidFill>
                  <a:schemeClr val="tx2"/>
                </a:solidFill>
                <a:latin typeface="Calibri" pitchFamily="34" charset="0"/>
              </a:rPr>
              <a:t>Büyüme döneminde meydana geldiğinde </a:t>
            </a:r>
            <a:r>
              <a:rPr lang="tr-TR" sz="2400" b="1" dirty="0">
                <a:solidFill>
                  <a:srgbClr val="C0504D"/>
                </a:solidFill>
                <a:latin typeface="Calibri" pitchFamily="34" charset="0"/>
              </a:rPr>
              <a:t>cücelik</a:t>
            </a:r>
            <a:r>
              <a:rPr lang="tr-TR" sz="2400" b="1" dirty="0">
                <a:solidFill>
                  <a:schemeClr val="tx2"/>
                </a:solidFill>
                <a:latin typeface="Calibri" pitchFamily="34" charset="0"/>
              </a:rPr>
              <a:t>, </a:t>
            </a:r>
            <a:r>
              <a:rPr lang="tr-TR" sz="2400" b="1" dirty="0">
                <a:solidFill>
                  <a:srgbClr val="C0504D"/>
                </a:solidFill>
                <a:latin typeface="Calibri" pitchFamily="34" charset="0"/>
              </a:rPr>
              <a:t>zeka geriliği </a:t>
            </a:r>
            <a:r>
              <a:rPr lang="tr-TR" sz="2400" b="1" dirty="0">
                <a:solidFill>
                  <a:schemeClr val="tx2"/>
                </a:solidFill>
                <a:latin typeface="Calibri" pitchFamily="34" charset="0"/>
              </a:rPr>
              <a:t>görülebilir.</a:t>
            </a:r>
          </a:p>
          <a:p>
            <a:pPr marL="290513" indent="-290513">
              <a:buClr>
                <a:srgbClr val="C0504D"/>
              </a:buClr>
              <a:buSzPct val="150000"/>
            </a:pPr>
            <a:r>
              <a:rPr lang="tr-TR" sz="2400" b="1" dirty="0" err="1">
                <a:solidFill>
                  <a:schemeClr val="tx2"/>
                </a:solidFill>
                <a:latin typeface="Calibri" pitchFamily="34" charset="0"/>
              </a:rPr>
              <a:t>Mandibuler</a:t>
            </a:r>
            <a:r>
              <a:rPr lang="tr-TR" sz="2400" b="1" dirty="0">
                <a:solidFill>
                  <a:schemeClr val="tx2"/>
                </a:solidFill>
                <a:latin typeface="Calibri" pitchFamily="34" charset="0"/>
              </a:rPr>
              <a:t> ve </a:t>
            </a:r>
            <a:r>
              <a:rPr lang="tr-TR" sz="2400" b="1" dirty="0" err="1">
                <a:solidFill>
                  <a:schemeClr val="tx2"/>
                </a:solidFill>
                <a:latin typeface="Calibri" pitchFamily="34" charset="0"/>
              </a:rPr>
              <a:t>maksiller</a:t>
            </a:r>
            <a:r>
              <a:rPr lang="tr-TR" sz="2400" b="1" dirty="0">
                <a:solidFill>
                  <a:schemeClr val="tx2"/>
                </a:solidFill>
                <a:latin typeface="Calibri" pitchFamily="34" charset="0"/>
              </a:rPr>
              <a:t> </a:t>
            </a:r>
            <a:r>
              <a:rPr lang="tr-TR" sz="2400" b="1" dirty="0" err="1">
                <a:solidFill>
                  <a:schemeClr val="tx2"/>
                </a:solidFill>
                <a:latin typeface="Calibri" pitchFamily="34" charset="0"/>
              </a:rPr>
              <a:t>retardasyon</a:t>
            </a:r>
            <a:r>
              <a:rPr lang="tr-TR" sz="2400" b="1" dirty="0">
                <a:solidFill>
                  <a:schemeClr val="tx2"/>
                </a:solidFill>
                <a:latin typeface="Calibri" pitchFamily="34" charset="0"/>
              </a:rPr>
              <a:t> olabilir. Burun kısa, burun tabanı çöküktür. </a:t>
            </a:r>
          </a:p>
          <a:p>
            <a:pPr marL="290513" indent="-290513">
              <a:buClr>
                <a:srgbClr val="C0504D"/>
              </a:buClr>
              <a:buSzPct val="150000"/>
            </a:pPr>
            <a:r>
              <a:rPr lang="tr-TR" sz="2400" b="1" dirty="0">
                <a:solidFill>
                  <a:schemeClr val="tx2"/>
                </a:solidFill>
                <a:latin typeface="Calibri" pitchFamily="34" charset="0"/>
              </a:rPr>
              <a:t>Kök </a:t>
            </a:r>
            <a:r>
              <a:rPr lang="tr-TR" sz="2400" b="1" dirty="0" err="1">
                <a:solidFill>
                  <a:schemeClr val="tx2"/>
                </a:solidFill>
                <a:latin typeface="Calibri" pitchFamily="34" charset="0"/>
              </a:rPr>
              <a:t>rezorpsiyonlarına</a:t>
            </a:r>
            <a:r>
              <a:rPr lang="tr-TR" sz="2400" b="1" dirty="0">
                <a:solidFill>
                  <a:schemeClr val="tx2"/>
                </a:solidFill>
                <a:latin typeface="Calibri" pitchFamily="34" charset="0"/>
              </a:rPr>
              <a:t> rastlanır. </a:t>
            </a:r>
          </a:p>
          <a:p>
            <a:pPr marL="290513" indent="-290513">
              <a:buClr>
                <a:srgbClr val="C0504D"/>
              </a:buClr>
              <a:buSzPct val="150000"/>
            </a:pPr>
            <a:r>
              <a:rPr lang="tr-TR" sz="2400" b="1" dirty="0">
                <a:solidFill>
                  <a:schemeClr val="tx2"/>
                </a:solidFill>
                <a:latin typeface="Calibri" pitchFamily="34" charset="0"/>
              </a:rPr>
              <a:t>Dudaklar kalın, yassı ve dışa devriktir. </a:t>
            </a:r>
          </a:p>
          <a:p>
            <a:pPr marL="290513" indent="-290513">
              <a:buClr>
                <a:srgbClr val="C0504D"/>
              </a:buClr>
              <a:buSzPct val="150000"/>
            </a:pPr>
            <a:r>
              <a:rPr lang="tr-TR" sz="2400" b="1" dirty="0" err="1">
                <a:solidFill>
                  <a:schemeClr val="tx2"/>
                </a:solidFill>
                <a:latin typeface="Calibri" pitchFamily="34" charset="0"/>
              </a:rPr>
              <a:t>Tükrük</a:t>
            </a:r>
            <a:r>
              <a:rPr lang="tr-TR" sz="2400" b="1" dirty="0">
                <a:solidFill>
                  <a:schemeClr val="tx2"/>
                </a:solidFill>
                <a:latin typeface="Calibri" pitchFamily="34" charset="0"/>
              </a:rPr>
              <a:t> salgısı artmıştır. </a:t>
            </a:r>
          </a:p>
          <a:p>
            <a:pPr marL="290513" indent="-290513">
              <a:buClr>
                <a:srgbClr val="C0504D"/>
              </a:buClr>
              <a:buSzPct val="150000"/>
            </a:pPr>
            <a:r>
              <a:rPr lang="tr-TR" sz="2400" b="1" dirty="0">
                <a:solidFill>
                  <a:schemeClr val="tx2"/>
                </a:solidFill>
                <a:latin typeface="Calibri" pitchFamily="34" charset="0"/>
              </a:rPr>
              <a:t>Diş sürmesi gecikir. Dişlerde çapraşıklık ve rotasyonlara rastlanır. </a:t>
            </a:r>
          </a:p>
          <a:p>
            <a:pPr marL="290513" indent="-290513">
              <a:buClr>
                <a:srgbClr val="C0504D"/>
              </a:buClr>
              <a:buSzPct val="150000"/>
            </a:pPr>
            <a:r>
              <a:rPr lang="tr-TR" sz="2400" b="1" dirty="0">
                <a:solidFill>
                  <a:schemeClr val="tx2"/>
                </a:solidFill>
                <a:latin typeface="Calibri" pitchFamily="34" charset="0"/>
              </a:rPr>
              <a:t>Hastada diş eti problemleri mevcuttur. </a:t>
            </a:r>
          </a:p>
          <a:p>
            <a:pPr marL="290513" indent="-290513">
              <a:buClr>
                <a:srgbClr val="C0504D"/>
              </a:buClr>
              <a:buSzPct val="150000"/>
            </a:pPr>
            <a:r>
              <a:rPr lang="tr-TR" sz="2400" b="1" dirty="0">
                <a:solidFill>
                  <a:schemeClr val="tx2"/>
                </a:solidFill>
                <a:latin typeface="Calibri" pitchFamily="34" charset="0"/>
              </a:rPr>
              <a:t>Dil büyüktür (</a:t>
            </a:r>
            <a:r>
              <a:rPr lang="tr-TR" sz="2400" b="1" dirty="0" err="1">
                <a:solidFill>
                  <a:srgbClr val="FF0000"/>
                </a:solidFill>
                <a:latin typeface="Calibri" pitchFamily="34" charset="0"/>
              </a:rPr>
              <a:t>makroglossi</a:t>
            </a:r>
            <a:r>
              <a:rPr lang="tr-TR" sz="2400" b="1" dirty="0">
                <a:solidFill>
                  <a:schemeClr val="tx2"/>
                </a:solidFill>
                <a:latin typeface="Calibri" pitchFamily="34" charset="0"/>
              </a:rPr>
              <a:t>) ve bunun sonucunda dişler </a:t>
            </a:r>
            <a:r>
              <a:rPr lang="tr-TR" sz="2400" b="1" dirty="0" err="1">
                <a:solidFill>
                  <a:schemeClr val="tx2"/>
                </a:solidFill>
                <a:latin typeface="Calibri" pitchFamily="34" charset="0"/>
              </a:rPr>
              <a:t>vestibüle</a:t>
            </a:r>
            <a:r>
              <a:rPr lang="tr-TR" sz="2400" b="1" dirty="0">
                <a:solidFill>
                  <a:schemeClr val="tx2"/>
                </a:solidFill>
                <a:latin typeface="Calibri" pitchFamily="34" charset="0"/>
              </a:rPr>
              <a:t> itilmiştir, </a:t>
            </a:r>
            <a:r>
              <a:rPr lang="tr-TR" sz="2400" b="1" dirty="0" err="1">
                <a:solidFill>
                  <a:schemeClr val="tx2"/>
                </a:solidFill>
                <a:latin typeface="Calibri" pitchFamily="34" charset="0"/>
              </a:rPr>
              <a:t>openbite</a:t>
            </a:r>
            <a:r>
              <a:rPr lang="tr-TR" sz="2400" b="1" dirty="0">
                <a:solidFill>
                  <a:schemeClr val="tx2"/>
                </a:solidFill>
                <a:latin typeface="Calibri" pitchFamily="34" charset="0"/>
              </a:rPr>
              <a:t> görülür. </a:t>
            </a:r>
          </a:p>
          <a:p>
            <a:pPr marL="290513" indent="-290513"/>
            <a:endParaRPr lang="tr-TR" sz="3200" b="1" dirty="0">
              <a:latin typeface="Calibri" pitchFamily="34" charset="0"/>
            </a:endParaRPr>
          </a:p>
        </p:txBody>
      </p:sp>
      <p:sp>
        <p:nvSpPr>
          <p:cNvPr id="28675" name="2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dec-127"/>
          <p:cNvPicPr>
            <a:picLocks noChangeAspect="1" noChangeArrowheads="1"/>
          </p:cNvPicPr>
          <p:nvPr/>
        </p:nvPicPr>
        <p:blipFill>
          <a:blip r:embed="rId3" cstate="print"/>
          <a:srcRect t="6693" b="30807"/>
          <a:stretch>
            <a:fillRect/>
          </a:stretch>
        </p:blipFill>
        <p:spPr bwMode="auto">
          <a:xfrm>
            <a:off x="4572000" y="3429000"/>
            <a:ext cx="2687638" cy="2868613"/>
          </a:xfrm>
          <a:prstGeom prst="rect">
            <a:avLst/>
          </a:prstGeom>
          <a:noFill/>
          <a:ln w="9525">
            <a:noFill/>
            <a:miter lim="800000"/>
            <a:headEnd/>
            <a:tailEnd/>
          </a:ln>
        </p:spPr>
      </p:pic>
      <p:pic>
        <p:nvPicPr>
          <p:cNvPr id="29699" name="Picture 7" descr="9606"/>
          <p:cNvPicPr>
            <a:picLocks noChangeAspect="1" noChangeArrowheads="1"/>
          </p:cNvPicPr>
          <p:nvPr/>
        </p:nvPicPr>
        <p:blipFill>
          <a:blip r:embed="rId4" cstate="print"/>
          <a:srcRect l="4625" t="5104" r="17876" b="5104"/>
          <a:stretch>
            <a:fillRect/>
          </a:stretch>
        </p:blipFill>
        <p:spPr bwMode="auto">
          <a:xfrm>
            <a:off x="1308100" y="1196975"/>
            <a:ext cx="2624138" cy="2736850"/>
          </a:xfrm>
          <a:prstGeom prst="rect">
            <a:avLst/>
          </a:prstGeom>
          <a:noFill/>
          <a:ln w="9525">
            <a:noFill/>
            <a:miter lim="800000"/>
            <a:headEnd/>
            <a:tailEnd/>
          </a:ln>
        </p:spPr>
      </p:pic>
      <p:sp>
        <p:nvSpPr>
          <p:cNvPr id="29700" name="3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3 Metin kutusu"/>
          <p:cNvSpPr txBox="1">
            <a:spLocks noChangeArrowheads="1"/>
          </p:cNvSpPr>
          <p:nvPr/>
        </p:nvSpPr>
        <p:spPr bwMode="auto">
          <a:xfrm>
            <a:off x="3132138" y="908050"/>
            <a:ext cx="2849562" cy="1077913"/>
          </a:xfrm>
          <a:prstGeom prst="rect">
            <a:avLst/>
          </a:prstGeom>
          <a:noFill/>
          <a:ln w="9525">
            <a:noFill/>
            <a:miter lim="800000"/>
            <a:headEnd/>
            <a:tailEnd/>
          </a:ln>
        </p:spPr>
        <p:txBody>
          <a:bodyPr wrap="none">
            <a:spAutoFit/>
          </a:bodyPr>
          <a:lstStyle/>
          <a:p>
            <a:r>
              <a:rPr lang="tr-TR" sz="3200" b="1">
                <a:solidFill>
                  <a:srgbClr val="C0504D"/>
                </a:solidFill>
                <a:latin typeface="Calibri" pitchFamily="34" charset="0"/>
              </a:rPr>
              <a:t>HİPOFİZ BEZİ</a:t>
            </a:r>
          </a:p>
          <a:p>
            <a:endParaRPr lang="tr-TR" sz="3200">
              <a:latin typeface="Calibri" pitchFamily="34" charset="0"/>
            </a:endParaRPr>
          </a:p>
        </p:txBody>
      </p:sp>
      <p:pic>
        <p:nvPicPr>
          <p:cNvPr id="30723" name="Picture 2" descr="http://www.hormonlar.com/hipofiz1.jpg"/>
          <p:cNvPicPr>
            <a:picLocks noChangeAspect="1" noChangeArrowheads="1"/>
          </p:cNvPicPr>
          <p:nvPr/>
        </p:nvPicPr>
        <p:blipFill>
          <a:blip r:embed="rId3" cstate="print"/>
          <a:srcRect/>
          <a:stretch>
            <a:fillRect/>
          </a:stretch>
        </p:blipFill>
        <p:spPr bwMode="auto">
          <a:xfrm>
            <a:off x="381000" y="1785938"/>
            <a:ext cx="2481263" cy="2857500"/>
          </a:xfrm>
          <a:prstGeom prst="rect">
            <a:avLst/>
          </a:prstGeom>
          <a:noFill/>
          <a:ln w="9525">
            <a:noFill/>
            <a:miter lim="800000"/>
            <a:headEnd/>
            <a:tailEnd/>
          </a:ln>
        </p:spPr>
      </p:pic>
      <p:pic>
        <p:nvPicPr>
          <p:cNvPr id="30724" name="Picture 4" descr="http://www.gulaypinarbasi.com/imanhakikatleri/res/hipofizbezi.jpg"/>
          <p:cNvPicPr>
            <a:picLocks noChangeAspect="1" noChangeArrowheads="1"/>
          </p:cNvPicPr>
          <p:nvPr/>
        </p:nvPicPr>
        <p:blipFill>
          <a:blip r:embed="rId4" cstate="print"/>
          <a:srcRect/>
          <a:stretch>
            <a:fillRect/>
          </a:stretch>
        </p:blipFill>
        <p:spPr bwMode="auto">
          <a:xfrm>
            <a:off x="3068638" y="1857375"/>
            <a:ext cx="2392362" cy="2143125"/>
          </a:xfrm>
          <a:prstGeom prst="rect">
            <a:avLst/>
          </a:prstGeom>
          <a:noFill/>
          <a:ln w="9525">
            <a:noFill/>
            <a:miter lim="800000"/>
            <a:headEnd/>
            <a:tailEnd/>
          </a:ln>
        </p:spPr>
      </p:pic>
      <p:pic>
        <p:nvPicPr>
          <p:cNvPr id="30725" name="6 Resim" descr="combination[1].JPG"/>
          <p:cNvPicPr>
            <a:picLocks noChangeAspect="1"/>
          </p:cNvPicPr>
          <p:nvPr/>
        </p:nvPicPr>
        <p:blipFill>
          <a:blip r:embed="rId5" cstate="print"/>
          <a:srcRect t="25378" b="14825"/>
          <a:stretch>
            <a:fillRect/>
          </a:stretch>
        </p:blipFill>
        <p:spPr bwMode="auto">
          <a:xfrm>
            <a:off x="5842000" y="1857375"/>
            <a:ext cx="2540000" cy="2409825"/>
          </a:xfrm>
          <a:prstGeom prst="rect">
            <a:avLst/>
          </a:prstGeom>
          <a:noFill/>
          <a:ln w="9525">
            <a:noFill/>
            <a:miter lim="800000"/>
            <a:headEnd/>
            <a:tailEnd/>
          </a:ln>
        </p:spPr>
      </p:pic>
      <p:sp>
        <p:nvSpPr>
          <p:cNvPr id="30726" name="7 Metin kutusu"/>
          <p:cNvSpPr txBox="1">
            <a:spLocks noChangeArrowheads="1"/>
          </p:cNvSpPr>
          <p:nvPr/>
        </p:nvSpPr>
        <p:spPr bwMode="auto">
          <a:xfrm>
            <a:off x="3048000" y="2376488"/>
            <a:ext cx="908050" cy="184150"/>
          </a:xfrm>
          <a:prstGeom prst="rect">
            <a:avLst/>
          </a:prstGeom>
          <a:solidFill>
            <a:schemeClr val="bg1"/>
          </a:solidFill>
          <a:ln w="9525">
            <a:noFill/>
            <a:miter lim="800000"/>
            <a:headEnd/>
            <a:tailEnd/>
          </a:ln>
        </p:spPr>
        <p:txBody>
          <a:bodyPr wrap="none" lIns="0" tIns="0" rIns="0" bIns="0">
            <a:spAutoFit/>
          </a:bodyPr>
          <a:lstStyle/>
          <a:p>
            <a:r>
              <a:rPr lang="tr-TR" sz="1200" b="1">
                <a:solidFill>
                  <a:schemeClr val="tx2"/>
                </a:solidFill>
                <a:latin typeface="Calibri" pitchFamily="34" charset="0"/>
              </a:rPr>
              <a:t>hipotalamus</a:t>
            </a:r>
          </a:p>
        </p:txBody>
      </p:sp>
      <p:sp>
        <p:nvSpPr>
          <p:cNvPr id="30727" name="8 Metin kutusu"/>
          <p:cNvSpPr txBox="1">
            <a:spLocks noChangeArrowheads="1"/>
          </p:cNvSpPr>
          <p:nvPr/>
        </p:nvSpPr>
        <p:spPr bwMode="auto">
          <a:xfrm>
            <a:off x="3933825" y="3395663"/>
            <a:ext cx="731838" cy="184150"/>
          </a:xfrm>
          <a:prstGeom prst="rect">
            <a:avLst/>
          </a:prstGeom>
          <a:solidFill>
            <a:schemeClr val="bg1"/>
          </a:solidFill>
          <a:ln w="9525">
            <a:noFill/>
            <a:miter lim="800000"/>
            <a:headEnd/>
            <a:tailEnd/>
          </a:ln>
        </p:spPr>
        <p:txBody>
          <a:bodyPr wrap="none" lIns="0" tIns="0" rIns="0" bIns="0">
            <a:spAutoFit/>
          </a:bodyPr>
          <a:lstStyle/>
          <a:p>
            <a:r>
              <a:rPr lang="tr-TR" sz="1200" b="1">
                <a:solidFill>
                  <a:schemeClr val="tx2"/>
                </a:solidFill>
                <a:latin typeface="Calibri" pitchFamily="34" charset="0"/>
              </a:rPr>
              <a:t>ön hipofiz</a:t>
            </a:r>
          </a:p>
        </p:txBody>
      </p:sp>
      <p:sp>
        <p:nvSpPr>
          <p:cNvPr id="30728" name="9 Metin kutusu"/>
          <p:cNvSpPr txBox="1">
            <a:spLocks noChangeArrowheads="1"/>
          </p:cNvSpPr>
          <p:nvPr/>
        </p:nvSpPr>
        <p:spPr bwMode="auto">
          <a:xfrm>
            <a:off x="4281488" y="3600450"/>
            <a:ext cx="855662" cy="184150"/>
          </a:xfrm>
          <a:prstGeom prst="rect">
            <a:avLst/>
          </a:prstGeom>
          <a:solidFill>
            <a:schemeClr val="bg1"/>
          </a:solidFill>
          <a:ln w="9525">
            <a:noFill/>
            <a:miter lim="800000"/>
            <a:headEnd/>
            <a:tailEnd/>
          </a:ln>
        </p:spPr>
        <p:txBody>
          <a:bodyPr wrap="none" lIns="0" tIns="0" rIns="0" bIns="0">
            <a:spAutoFit/>
          </a:bodyPr>
          <a:lstStyle/>
          <a:p>
            <a:r>
              <a:rPr lang="tr-TR" sz="1200" b="1">
                <a:solidFill>
                  <a:schemeClr val="tx2"/>
                </a:solidFill>
                <a:latin typeface="Calibri" pitchFamily="34" charset="0"/>
              </a:rPr>
              <a:t>arka hipofiz</a:t>
            </a:r>
          </a:p>
        </p:txBody>
      </p:sp>
      <p:sp>
        <p:nvSpPr>
          <p:cNvPr id="30729" name="10 Metin kutusu"/>
          <p:cNvSpPr txBox="1">
            <a:spLocks noChangeArrowheads="1"/>
          </p:cNvSpPr>
          <p:nvPr/>
        </p:nvSpPr>
        <p:spPr bwMode="auto">
          <a:xfrm>
            <a:off x="6223000" y="1558925"/>
            <a:ext cx="1947863" cy="257175"/>
          </a:xfrm>
          <a:prstGeom prst="rect">
            <a:avLst/>
          </a:prstGeom>
          <a:solidFill>
            <a:schemeClr val="bg1"/>
          </a:solidFill>
          <a:ln w="22225">
            <a:solidFill>
              <a:srgbClr val="FF3300"/>
            </a:solidFill>
            <a:miter lim="800000"/>
            <a:headEnd/>
            <a:tailEnd/>
          </a:ln>
        </p:spPr>
        <p:txBody>
          <a:bodyPr wrap="none" lIns="36000" tIns="36000" rIns="36000" bIns="36000">
            <a:spAutoFit/>
          </a:bodyPr>
          <a:lstStyle/>
          <a:p>
            <a:r>
              <a:rPr lang="tr-TR" sz="1200" b="1">
                <a:solidFill>
                  <a:schemeClr val="tx2"/>
                </a:solidFill>
                <a:latin typeface="Calibri" pitchFamily="34" charset="0"/>
              </a:rPr>
              <a:t>Sella Turcica = Türk Eğeri</a:t>
            </a:r>
          </a:p>
        </p:txBody>
      </p:sp>
      <p:cxnSp>
        <p:nvCxnSpPr>
          <p:cNvPr id="13" name="12 Düz Ok Bağlayıcısı"/>
          <p:cNvCxnSpPr/>
          <p:nvPr/>
        </p:nvCxnSpPr>
        <p:spPr>
          <a:xfrm rot="5400000">
            <a:off x="6549231" y="2318544"/>
            <a:ext cx="1030288" cy="635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731" name="Text Box 3"/>
          <p:cNvSpPr txBox="1">
            <a:spLocks noChangeArrowheads="1"/>
          </p:cNvSpPr>
          <p:nvPr/>
        </p:nvSpPr>
        <p:spPr bwMode="auto">
          <a:xfrm>
            <a:off x="254000" y="4799013"/>
            <a:ext cx="8636000" cy="2416175"/>
          </a:xfrm>
          <a:prstGeom prst="rect">
            <a:avLst/>
          </a:prstGeom>
          <a:noFill/>
          <a:ln w="9525">
            <a:noFill/>
            <a:miter lim="800000"/>
            <a:headEnd/>
            <a:tailEnd/>
          </a:ln>
        </p:spPr>
        <p:txBody>
          <a:bodyPr>
            <a:spAutoFit/>
          </a:bodyPr>
          <a:lstStyle/>
          <a:p>
            <a:r>
              <a:rPr lang="tr-TR" sz="2400" b="1">
                <a:solidFill>
                  <a:schemeClr val="tx2"/>
                </a:solidFill>
                <a:latin typeface="Calibri" pitchFamily="34" charset="0"/>
              </a:rPr>
              <a:t>Hipofiz bezi, beyin tabanında sfenoid kemikler tarafından yapılan ve </a:t>
            </a:r>
            <a:r>
              <a:rPr lang="tr-TR" sz="2400" b="1">
                <a:solidFill>
                  <a:srgbClr val="C0504D"/>
                </a:solidFill>
                <a:latin typeface="Calibri" pitchFamily="34" charset="0"/>
              </a:rPr>
              <a:t>Sella Turcica </a:t>
            </a:r>
            <a:r>
              <a:rPr lang="tr-TR" sz="2400" b="1">
                <a:solidFill>
                  <a:schemeClr val="tx2"/>
                </a:solidFill>
                <a:latin typeface="Calibri" pitchFamily="34" charset="0"/>
              </a:rPr>
              <a:t>adı verilen bir boşluk içerisinde oturur. </a:t>
            </a:r>
          </a:p>
          <a:p>
            <a:endParaRPr lang="tr-TR" sz="1000" b="1">
              <a:latin typeface="Calibri" pitchFamily="34" charset="0"/>
            </a:endParaRPr>
          </a:p>
          <a:p>
            <a:r>
              <a:rPr lang="tr-TR" sz="2400" b="1">
                <a:solidFill>
                  <a:schemeClr val="tx2"/>
                </a:solidFill>
                <a:latin typeface="Calibri" pitchFamily="34" charset="0"/>
              </a:rPr>
              <a:t>Hipofiz bezi </a:t>
            </a:r>
            <a:r>
              <a:rPr lang="tr-TR" sz="2400" b="1">
                <a:solidFill>
                  <a:srgbClr val="C0504D"/>
                </a:solidFill>
                <a:latin typeface="Calibri" pitchFamily="34" charset="0"/>
              </a:rPr>
              <a:t>adenohipofiz</a:t>
            </a:r>
            <a:r>
              <a:rPr lang="tr-TR" sz="2400" b="1">
                <a:latin typeface="Calibri" pitchFamily="34" charset="0"/>
              </a:rPr>
              <a:t> </a:t>
            </a:r>
            <a:r>
              <a:rPr lang="tr-TR" sz="2400" b="1">
                <a:solidFill>
                  <a:schemeClr val="tx2"/>
                </a:solidFill>
                <a:latin typeface="Calibri" pitchFamily="34" charset="0"/>
              </a:rPr>
              <a:t>(ön lop) ve </a:t>
            </a:r>
            <a:r>
              <a:rPr lang="tr-TR" sz="2400" b="1">
                <a:solidFill>
                  <a:srgbClr val="C0504D"/>
                </a:solidFill>
                <a:latin typeface="Calibri" pitchFamily="34" charset="0"/>
              </a:rPr>
              <a:t>nörohipofiz</a:t>
            </a:r>
            <a:r>
              <a:rPr lang="tr-TR" sz="2400" b="1">
                <a:solidFill>
                  <a:schemeClr val="tx2"/>
                </a:solidFill>
                <a:latin typeface="Calibri" pitchFamily="34" charset="0"/>
              </a:rPr>
              <a:t> (arka lop) olmak üzere iki kısımdan oluşur. </a:t>
            </a:r>
          </a:p>
          <a:p>
            <a:endParaRPr lang="tr-TR" b="1">
              <a:latin typeface="Calibri" pitchFamily="34" charset="0"/>
            </a:endParaRPr>
          </a:p>
        </p:txBody>
      </p:sp>
      <p:sp>
        <p:nvSpPr>
          <p:cNvPr id="30732" name="11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17500" y="903288"/>
            <a:ext cx="8699500" cy="2400300"/>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tr-TR" sz="3200" b="1" dirty="0" err="1">
                <a:solidFill>
                  <a:srgbClr val="C0504D"/>
                </a:solidFill>
                <a:effectLst>
                  <a:outerShdw blurRad="38100" dist="38100" dir="2700000" algn="tl">
                    <a:srgbClr val="FFFFFF"/>
                  </a:outerShdw>
                </a:effectLst>
                <a:latin typeface="+mn-lt"/>
                <a:cs typeface="+mn-cs"/>
              </a:rPr>
              <a:t>Adenohipofiz’den</a:t>
            </a:r>
            <a:r>
              <a:rPr lang="tr-TR" sz="3200" b="1" dirty="0">
                <a:solidFill>
                  <a:srgbClr val="C0504D"/>
                </a:solidFill>
                <a:effectLst>
                  <a:outerShdw blurRad="38100" dist="38100" dir="2700000" algn="tl">
                    <a:srgbClr val="FFFFFF"/>
                  </a:outerShdw>
                </a:effectLst>
                <a:latin typeface="+mn-lt"/>
                <a:cs typeface="+mn-cs"/>
              </a:rPr>
              <a:t> (Ön Lob) Salgılanan Hormonlar </a:t>
            </a:r>
          </a:p>
          <a:p>
            <a:pPr fontAlgn="auto">
              <a:spcBef>
                <a:spcPts val="0"/>
              </a:spcBef>
              <a:spcAft>
                <a:spcPts val="0"/>
              </a:spcAft>
              <a:defRPr/>
            </a:pPr>
            <a:endParaRPr lang="tr-TR" sz="800" b="1" dirty="0">
              <a:solidFill>
                <a:srgbClr val="00FFFF"/>
              </a:solidFill>
              <a:latin typeface="+mn-lt"/>
              <a:cs typeface="+mn-cs"/>
            </a:endParaRPr>
          </a:p>
          <a:p>
            <a:pPr fontAlgn="auto">
              <a:spcBef>
                <a:spcPts val="0"/>
              </a:spcBef>
              <a:spcAft>
                <a:spcPts val="0"/>
              </a:spcAft>
              <a:defRPr/>
            </a:pPr>
            <a:r>
              <a:rPr lang="tr-TR" sz="3200" b="1" dirty="0" err="1">
                <a:solidFill>
                  <a:srgbClr val="C0504D"/>
                </a:solidFill>
                <a:latin typeface="+mn-lt"/>
                <a:cs typeface="+mn-cs"/>
              </a:rPr>
              <a:t>Somatotrop</a:t>
            </a:r>
            <a:r>
              <a:rPr lang="tr-TR" sz="3200" b="1" dirty="0">
                <a:solidFill>
                  <a:srgbClr val="C0504D"/>
                </a:solidFill>
                <a:latin typeface="+mn-lt"/>
                <a:cs typeface="+mn-cs"/>
              </a:rPr>
              <a:t> Hormon (STH):</a:t>
            </a:r>
            <a:r>
              <a:rPr lang="tr-TR" b="1" dirty="0">
                <a:solidFill>
                  <a:schemeClr val="tx2"/>
                </a:solidFill>
                <a:latin typeface="+mn-lt"/>
                <a:cs typeface="+mn-cs"/>
              </a:rPr>
              <a:t> </a:t>
            </a:r>
            <a:r>
              <a:rPr lang="tr-TR" sz="2800" b="1" dirty="0">
                <a:solidFill>
                  <a:schemeClr val="tx2"/>
                </a:solidFill>
                <a:latin typeface="+mn-lt"/>
                <a:cs typeface="+mn-cs"/>
              </a:rPr>
              <a:t>Büyüme hormonudur. </a:t>
            </a:r>
          </a:p>
          <a:p>
            <a:pPr fontAlgn="auto">
              <a:spcBef>
                <a:spcPts val="0"/>
              </a:spcBef>
              <a:spcAft>
                <a:spcPts val="0"/>
              </a:spcAft>
              <a:defRPr/>
            </a:pPr>
            <a:endParaRPr lang="tr-TR" b="1" dirty="0">
              <a:solidFill>
                <a:schemeClr val="tx2"/>
              </a:solidFill>
              <a:latin typeface="+mn-lt"/>
              <a:cs typeface="+mn-cs"/>
            </a:endParaRPr>
          </a:p>
        </p:txBody>
      </p:sp>
      <p:sp>
        <p:nvSpPr>
          <p:cNvPr id="31747" name="Text Box 2"/>
          <p:cNvSpPr txBox="1">
            <a:spLocks noChangeArrowheads="1"/>
          </p:cNvSpPr>
          <p:nvPr/>
        </p:nvSpPr>
        <p:spPr bwMode="auto">
          <a:xfrm>
            <a:off x="611188" y="3429000"/>
            <a:ext cx="8255000" cy="3416300"/>
          </a:xfrm>
          <a:prstGeom prst="rect">
            <a:avLst/>
          </a:prstGeom>
          <a:noFill/>
          <a:ln w="9525">
            <a:noFill/>
            <a:miter lim="800000"/>
            <a:headEnd/>
            <a:tailEnd/>
          </a:ln>
        </p:spPr>
        <p:txBody>
          <a:bodyPr>
            <a:spAutoFit/>
          </a:bodyPr>
          <a:lstStyle/>
          <a:p>
            <a:pPr>
              <a:buClr>
                <a:srgbClr val="C0504D"/>
              </a:buClr>
              <a:buFont typeface="Wingdings" pitchFamily="2" charset="2"/>
              <a:buChar char="§"/>
            </a:pPr>
            <a:r>
              <a:rPr lang="tr-TR" sz="2400" b="1">
                <a:solidFill>
                  <a:schemeClr val="tx2"/>
                </a:solidFill>
                <a:latin typeface="Calibri" pitchFamily="34" charset="0"/>
              </a:rPr>
              <a:t> Arttığı durumlarda </a:t>
            </a:r>
            <a:r>
              <a:rPr lang="tr-TR" sz="2400" b="1" u="sng">
                <a:solidFill>
                  <a:schemeClr val="tx2"/>
                </a:solidFill>
                <a:latin typeface="Calibri" pitchFamily="34" charset="0"/>
              </a:rPr>
              <a:t>erken dönemde</a:t>
            </a:r>
            <a:r>
              <a:rPr lang="tr-TR" sz="2400" b="1">
                <a:solidFill>
                  <a:schemeClr val="tx2"/>
                </a:solidFill>
                <a:latin typeface="Calibri" pitchFamily="34" charset="0"/>
              </a:rPr>
              <a:t> </a:t>
            </a:r>
          </a:p>
          <a:p>
            <a:r>
              <a:rPr lang="tr-TR" sz="2400" b="1">
                <a:solidFill>
                  <a:schemeClr val="tx2"/>
                </a:solidFill>
                <a:latin typeface="Calibri" pitchFamily="34" charset="0"/>
              </a:rPr>
              <a:t>(Hipofiziel gigantizm = Hipofiz devliği)</a:t>
            </a:r>
          </a:p>
          <a:p>
            <a:endParaRPr lang="tr-TR" sz="2400" b="1">
              <a:solidFill>
                <a:schemeClr val="tx2"/>
              </a:solidFill>
              <a:latin typeface="Calibri" pitchFamily="34" charset="0"/>
            </a:endParaRPr>
          </a:p>
          <a:p>
            <a:r>
              <a:rPr lang="tr-TR" sz="2400" b="1">
                <a:solidFill>
                  <a:schemeClr val="tx2"/>
                </a:solidFill>
                <a:latin typeface="Calibri" pitchFamily="34" charset="0"/>
              </a:rPr>
              <a:t>Boy, ağırlık ve tüm yapılarda büyüme. Baş ve yüz büyüktür. Diş hacimleri etkilenebilir. Aşırı büyük çenelerde dişler diastemalı sıralanır. Süt ve daimi diş sürmeleri hızlanır. Kafa kemikleri kalınlaşır. Sella turcica büyür.</a:t>
            </a:r>
          </a:p>
          <a:p>
            <a:endParaRPr lang="tr-TR" sz="2400" b="1">
              <a:latin typeface="Calibri" pitchFamily="34" charset="0"/>
            </a:endParaRPr>
          </a:p>
        </p:txBody>
      </p:sp>
      <p:sp>
        <p:nvSpPr>
          <p:cNvPr id="31748" name="3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robert-wadlow"/>
          <p:cNvPicPr>
            <a:picLocks noChangeAspect="1" noChangeArrowheads="1"/>
          </p:cNvPicPr>
          <p:nvPr/>
        </p:nvPicPr>
        <p:blipFill>
          <a:blip r:embed="rId3" cstate="print"/>
          <a:srcRect/>
          <a:stretch>
            <a:fillRect/>
          </a:stretch>
        </p:blipFill>
        <p:spPr bwMode="auto">
          <a:xfrm>
            <a:off x="1043608" y="836711"/>
            <a:ext cx="2736304" cy="5354569"/>
          </a:xfrm>
          <a:prstGeom prst="rect">
            <a:avLst/>
          </a:prstGeom>
          <a:noFill/>
          <a:ln w="9525">
            <a:noFill/>
            <a:miter lim="800000"/>
            <a:headEnd/>
            <a:tailEnd/>
          </a:ln>
        </p:spPr>
      </p:pic>
      <p:pic>
        <p:nvPicPr>
          <p:cNvPr id="32772" name="Picture 9" descr="yaodefenchinashanghaiwoman"/>
          <p:cNvPicPr>
            <a:picLocks noChangeAspect="1" noChangeArrowheads="1"/>
          </p:cNvPicPr>
          <p:nvPr/>
        </p:nvPicPr>
        <p:blipFill>
          <a:blip r:embed="rId4" cstate="print"/>
          <a:srcRect/>
          <a:stretch>
            <a:fillRect/>
          </a:stretch>
        </p:blipFill>
        <p:spPr bwMode="auto">
          <a:xfrm>
            <a:off x="4535477" y="836710"/>
            <a:ext cx="2988851" cy="5354569"/>
          </a:xfrm>
          <a:prstGeom prst="rect">
            <a:avLst/>
          </a:prstGeom>
          <a:noFill/>
          <a:ln w="9525">
            <a:noFill/>
            <a:miter lim="800000"/>
            <a:headEnd/>
            <a:tailEnd/>
          </a:ln>
        </p:spPr>
      </p:pic>
      <p:sp>
        <p:nvSpPr>
          <p:cNvPr id="32773" name="4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368300" y="2673350"/>
            <a:ext cx="8572500" cy="3416300"/>
          </a:xfrm>
          <a:prstGeom prst="rect">
            <a:avLst/>
          </a:prstGeom>
          <a:noFill/>
          <a:ln w="9525">
            <a:noFill/>
            <a:miter lim="800000"/>
            <a:headEnd/>
            <a:tailEnd/>
          </a:ln>
        </p:spPr>
        <p:txBody>
          <a:bodyPr>
            <a:spAutoFit/>
          </a:bodyPr>
          <a:lstStyle/>
          <a:p>
            <a:pPr>
              <a:buClr>
                <a:srgbClr val="C0504D"/>
              </a:buClr>
              <a:buFont typeface="Wingdings" pitchFamily="2" charset="2"/>
              <a:buChar char="§"/>
            </a:pPr>
            <a:r>
              <a:rPr lang="tr-TR" sz="2400" b="1">
                <a:solidFill>
                  <a:schemeClr val="tx2"/>
                </a:solidFill>
                <a:latin typeface="Calibri" pitchFamily="34" charset="0"/>
              </a:rPr>
              <a:t> Arttığı durumlarda </a:t>
            </a:r>
            <a:r>
              <a:rPr lang="tr-TR" sz="2400" b="1" u="sng">
                <a:solidFill>
                  <a:schemeClr val="tx2"/>
                </a:solidFill>
                <a:latin typeface="Calibri" pitchFamily="34" charset="0"/>
              </a:rPr>
              <a:t>erişkin dönemde</a:t>
            </a:r>
            <a:r>
              <a:rPr lang="tr-TR" sz="2400" b="1">
                <a:solidFill>
                  <a:schemeClr val="tx2"/>
                </a:solidFill>
                <a:latin typeface="Calibri" pitchFamily="34" charset="0"/>
              </a:rPr>
              <a:t> (Akromegali):</a:t>
            </a:r>
          </a:p>
          <a:p>
            <a:pPr>
              <a:buClr>
                <a:srgbClr val="C0504D"/>
              </a:buClr>
            </a:pPr>
            <a:endParaRPr lang="tr-TR" sz="2400" b="1">
              <a:solidFill>
                <a:schemeClr val="tx2"/>
              </a:solidFill>
              <a:latin typeface="Calibri" pitchFamily="34" charset="0"/>
            </a:endParaRPr>
          </a:p>
          <a:p>
            <a:r>
              <a:rPr lang="tr-TR" sz="2400" b="1">
                <a:solidFill>
                  <a:schemeClr val="tx2"/>
                </a:solidFill>
                <a:latin typeface="Calibri" pitchFamily="34" charset="0"/>
              </a:rPr>
              <a:t>Kemik ve yumuşak dokular kalınlaşır. El- ayak-baş büyür. Burun-dil büyür ve dudak kalınlaşır. Frontal kemik kalınlaşır ve röntgende tespit edilebilir. Sınıf  III maloklüzyonla karıştırılabilir. Ayırıcı tanı olarak Akromegali'de; Sella'da belirgin büyüklük, kafa kemiklerinde kalınlaşma, el ve ayakta büyüme ve mandibulada 3 boyutlu büyüme tespit edilir.</a:t>
            </a:r>
            <a:endParaRPr lang="tr-TR" sz="2400" b="1">
              <a:latin typeface="Calibri" pitchFamily="34" charset="0"/>
            </a:endParaRPr>
          </a:p>
        </p:txBody>
      </p:sp>
      <p:sp>
        <p:nvSpPr>
          <p:cNvPr id="4" name="Text Box 2"/>
          <p:cNvSpPr txBox="1">
            <a:spLocks noChangeArrowheads="1"/>
          </p:cNvSpPr>
          <p:nvPr/>
        </p:nvSpPr>
        <p:spPr bwMode="auto">
          <a:xfrm>
            <a:off x="317500" y="903288"/>
            <a:ext cx="8699500" cy="1970087"/>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tr-TR" sz="3200" b="1" dirty="0" err="1">
                <a:solidFill>
                  <a:schemeClr val="bg1">
                    <a:lumMod val="65000"/>
                  </a:schemeClr>
                </a:solidFill>
                <a:effectLst>
                  <a:outerShdw blurRad="38100" dist="38100" dir="2700000" algn="tl">
                    <a:srgbClr val="FFFFFF"/>
                  </a:outerShdw>
                </a:effectLst>
                <a:latin typeface="+mn-lt"/>
                <a:cs typeface="+mn-cs"/>
              </a:rPr>
              <a:t>Adenohipofiz’den</a:t>
            </a:r>
            <a:r>
              <a:rPr lang="tr-TR" sz="3200" b="1" dirty="0">
                <a:solidFill>
                  <a:schemeClr val="bg1">
                    <a:lumMod val="65000"/>
                  </a:schemeClr>
                </a:solidFill>
                <a:effectLst>
                  <a:outerShdw blurRad="38100" dist="38100" dir="2700000" algn="tl">
                    <a:srgbClr val="FFFFFF"/>
                  </a:outerShdw>
                </a:effectLst>
                <a:latin typeface="+mn-lt"/>
                <a:cs typeface="+mn-cs"/>
              </a:rPr>
              <a:t> (Ön Lob) Salgılanan Hormonlar </a:t>
            </a:r>
          </a:p>
          <a:p>
            <a:pPr fontAlgn="auto">
              <a:spcBef>
                <a:spcPts val="0"/>
              </a:spcBef>
              <a:spcAft>
                <a:spcPts val="0"/>
              </a:spcAft>
              <a:defRPr/>
            </a:pPr>
            <a:endParaRPr lang="tr-TR" sz="800" b="1" dirty="0">
              <a:solidFill>
                <a:schemeClr val="bg1">
                  <a:lumMod val="65000"/>
                </a:schemeClr>
              </a:solidFill>
              <a:latin typeface="+mn-lt"/>
              <a:cs typeface="+mn-cs"/>
            </a:endParaRPr>
          </a:p>
          <a:p>
            <a:pPr fontAlgn="auto">
              <a:spcBef>
                <a:spcPts val="0"/>
              </a:spcBef>
              <a:spcAft>
                <a:spcPts val="0"/>
              </a:spcAft>
              <a:defRPr/>
            </a:pPr>
            <a:r>
              <a:rPr lang="tr-TR" sz="3200" b="1" dirty="0" err="1">
                <a:solidFill>
                  <a:schemeClr val="bg1">
                    <a:lumMod val="65000"/>
                  </a:schemeClr>
                </a:solidFill>
                <a:latin typeface="+mn-lt"/>
                <a:cs typeface="+mn-cs"/>
              </a:rPr>
              <a:t>Somatotrop</a:t>
            </a:r>
            <a:r>
              <a:rPr lang="tr-TR" sz="3200" b="1" dirty="0">
                <a:solidFill>
                  <a:schemeClr val="bg1">
                    <a:lumMod val="65000"/>
                  </a:schemeClr>
                </a:solidFill>
                <a:latin typeface="+mn-lt"/>
                <a:cs typeface="+mn-cs"/>
              </a:rPr>
              <a:t> Hormon (STH):</a:t>
            </a:r>
            <a:r>
              <a:rPr lang="tr-TR" b="1" dirty="0">
                <a:solidFill>
                  <a:schemeClr val="bg1">
                    <a:lumMod val="65000"/>
                  </a:schemeClr>
                </a:solidFill>
                <a:latin typeface="+mn-lt"/>
                <a:cs typeface="+mn-cs"/>
              </a:rPr>
              <a:t> Büyüme hormonudur. </a:t>
            </a:r>
          </a:p>
          <a:p>
            <a:pPr fontAlgn="auto">
              <a:spcBef>
                <a:spcPts val="0"/>
              </a:spcBef>
              <a:spcAft>
                <a:spcPts val="0"/>
              </a:spcAft>
              <a:defRPr/>
            </a:pPr>
            <a:endParaRPr lang="tr-TR" b="1" dirty="0">
              <a:solidFill>
                <a:schemeClr val="tx2"/>
              </a:solidFill>
              <a:latin typeface="+mn-lt"/>
              <a:cs typeface="+mn-cs"/>
            </a:endParaRPr>
          </a:p>
        </p:txBody>
      </p:sp>
      <p:sp>
        <p:nvSpPr>
          <p:cNvPr id="33796" name="4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descr="acromegaly_classic_woman"/>
          <p:cNvPicPr>
            <a:picLocks noChangeAspect="1" noChangeArrowheads="1"/>
          </p:cNvPicPr>
          <p:nvPr/>
        </p:nvPicPr>
        <p:blipFill>
          <a:blip r:embed="rId3" cstate="print"/>
          <a:srcRect/>
          <a:stretch>
            <a:fillRect/>
          </a:stretch>
        </p:blipFill>
        <p:spPr bwMode="auto">
          <a:xfrm>
            <a:off x="730250" y="1773238"/>
            <a:ext cx="7105650" cy="3448050"/>
          </a:xfrm>
          <a:prstGeom prst="rect">
            <a:avLst/>
          </a:prstGeom>
          <a:noFill/>
          <a:ln w="9525">
            <a:noFill/>
            <a:miter lim="800000"/>
            <a:headEnd/>
            <a:tailEnd/>
          </a:ln>
        </p:spPr>
      </p:pic>
      <p:sp>
        <p:nvSpPr>
          <p:cNvPr id="34819" name="2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en-US"/>
          </a:p>
        </p:txBody>
      </p:sp>
      <p:sp>
        <p:nvSpPr>
          <p:cNvPr id="3" name="Slayt Numarası Yer Tutucusu 2"/>
          <p:cNvSpPr>
            <a:spLocks noGrp="1"/>
          </p:cNvSpPr>
          <p:nvPr>
            <p:ph type="sldNum" sz="quarter" idx="12"/>
          </p:nvPr>
        </p:nvSpPr>
        <p:spPr/>
        <p:txBody>
          <a:bodyPr/>
          <a:lstStyle/>
          <a:p>
            <a:pPr>
              <a:defRPr/>
            </a:pPr>
            <a:fld id="{ABFBCA3F-D8FA-449A-B5F5-09F174E8FCA8}" type="slidenum">
              <a:rPr lang="tr-TR" smtClean="0"/>
              <a:pPr>
                <a:defRPr/>
              </a:pPr>
              <a:t>6</a:t>
            </a:fld>
            <a:endParaRPr lang="tr-TR"/>
          </a:p>
        </p:txBody>
      </p:sp>
      <p:sp>
        <p:nvSpPr>
          <p:cNvPr id="4" name="İçerik Yer Tutucusu 3"/>
          <p:cNvSpPr>
            <a:spLocks noGrp="1"/>
          </p:cNvSpPr>
          <p:nvPr>
            <p:ph sz="quarter" idx="1"/>
          </p:nvPr>
        </p:nvSpPr>
        <p:spPr/>
        <p:txBody>
          <a:bodyPr/>
          <a:lstStyle/>
          <a:p>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6446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Yuvarlatılmış Dikdörtgen"/>
          <p:cNvSpPr/>
          <p:nvPr/>
        </p:nvSpPr>
        <p:spPr>
          <a:xfrm>
            <a:off x="2699792" y="2924944"/>
            <a:ext cx="3744416" cy="72008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2483768" y="2937138"/>
            <a:ext cx="4176464" cy="707886"/>
          </a:xfrm>
          <a:prstGeom prst="rect">
            <a:avLst/>
          </a:prstGeom>
          <a:noFill/>
          <a:ln>
            <a:noFill/>
          </a:ln>
        </p:spPr>
        <p:txBody>
          <a:bodyPr wrap="square" rtlCol="0">
            <a:spAutoFit/>
          </a:bodyPr>
          <a:lstStyle/>
          <a:p>
            <a:pPr algn="ctr"/>
            <a:r>
              <a:rPr lang="tr-TR" sz="4000" b="1" spc="200" dirty="0" smtClean="0">
                <a:solidFill>
                  <a:srgbClr val="0070C0"/>
                </a:solidFill>
                <a:latin typeface="Arial Rounded MT Bold" pitchFamily="34" charset="0"/>
              </a:rPr>
              <a:t>GENETİK</a:t>
            </a:r>
            <a:endParaRPr lang="en-US" sz="4000" b="1" spc="200" dirty="0">
              <a:solidFill>
                <a:srgbClr val="0070C0"/>
              </a:solidFill>
              <a:latin typeface="Arial Rounded MT Bold" pitchFamily="34" charset="0"/>
            </a:endParaRPr>
          </a:p>
        </p:txBody>
      </p:sp>
    </p:spTree>
    <p:extLst>
      <p:ext uri="{BB962C8B-B14F-4D97-AF65-F5344CB8AC3E}">
        <p14:creationId xmlns:p14="http://schemas.microsoft.com/office/powerpoint/2010/main" val="42134455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acromegaly"/>
          <p:cNvPicPr>
            <a:picLocks noChangeAspect="1" noChangeArrowheads="1"/>
          </p:cNvPicPr>
          <p:nvPr/>
        </p:nvPicPr>
        <p:blipFill>
          <a:blip r:embed="rId3" cstate="print"/>
          <a:srcRect/>
          <a:stretch>
            <a:fillRect/>
          </a:stretch>
        </p:blipFill>
        <p:spPr bwMode="auto">
          <a:xfrm>
            <a:off x="923925" y="260350"/>
            <a:ext cx="2486025" cy="3168650"/>
          </a:xfrm>
          <a:prstGeom prst="rect">
            <a:avLst/>
          </a:prstGeom>
          <a:noFill/>
          <a:ln w="9525">
            <a:noFill/>
            <a:miter lim="800000"/>
            <a:headEnd/>
            <a:tailEnd/>
          </a:ln>
        </p:spPr>
      </p:pic>
      <p:pic>
        <p:nvPicPr>
          <p:cNvPr id="35843" name="Picture 8" descr="Skull_acromegaly_2"/>
          <p:cNvPicPr>
            <a:picLocks noChangeAspect="1" noChangeArrowheads="1"/>
          </p:cNvPicPr>
          <p:nvPr/>
        </p:nvPicPr>
        <p:blipFill>
          <a:blip r:embed="rId4" cstate="print"/>
          <a:srcRect/>
          <a:stretch>
            <a:fillRect/>
          </a:stretch>
        </p:blipFill>
        <p:spPr bwMode="auto">
          <a:xfrm>
            <a:off x="4572000" y="260350"/>
            <a:ext cx="2700338" cy="3097213"/>
          </a:xfrm>
          <a:prstGeom prst="rect">
            <a:avLst/>
          </a:prstGeom>
          <a:noFill/>
          <a:ln w="9525">
            <a:noFill/>
            <a:miter lim="800000"/>
            <a:headEnd/>
            <a:tailEnd/>
          </a:ln>
        </p:spPr>
      </p:pic>
      <p:pic>
        <p:nvPicPr>
          <p:cNvPr id="35844" name="Picture 10" descr="006bb"/>
          <p:cNvPicPr>
            <a:picLocks noChangeAspect="1" noChangeArrowheads="1"/>
          </p:cNvPicPr>
          <p:nvPr/>
        </p:nvPicPr>
        <p:blipFill>
          <a:blip r:embed="rId5" cstate="print"/>
          <a:srcRect/>
          <a:stretch>
            <a:fillRect/>
          </a:stretch>
        </p:blipFill>
        <p:spPr bwMode="auto">
          <a:xfrm>
            <a:off x="2266950" y="3573463"/>
            <a:ext cx="1812925" cy="3048000"/>
          </a:xfrm>
          <a:prstGeom prst="rect">
            <a:avLst/>
          </a:prstGeom>
          <a:noFill/>
          <a:ln w="9525">
            <a:noFill/>
            <a:miter lim="800000"/>
            <a:headEnd/>
            <a:tailEnd/>
          </a:ln>
        </p:spPr>
      </p:pic>
      <p:pic>
        <p:nvPicPr>
          <p:cNvPr id="35845" name="Picture 12" descr="4810395f3"/>
          <p:cNvPicPr>
            <a:picLocks noChangeAspect="1" noChangeArrowheads="1"/>
          </p:cNvPicPr>
          <p:nvPr/>
        </p:nvPicPr>
        <p:blipFill>
          <a:blip r:embed="rId6" cstate="print"/>
          <a:srcRect/>
          <a:stretch>
            <a:fillRect/>
          </a:stretch>
        </p:blipFill>
        <p:spPr bwMode="auto">
          <a:xfrm>
            <a:off x="4572000" y="3557942"/>
            <a:ext cx="1828800" cy="3028950"/>
          </a:xfrm>
          <a:prstGeom prst="rect">
            <a:avLst/>
          </a:prstGeom>
          <a:noFill/>
          <a:ln w="9525">
            <a:noFill/>
            <a:miter lim="800000"/>
            <a:headEnd/>
            <a:tailEnd/>
          </a:ln>
        </p:spPr>
      </p:pic>
      <p:sp>
        <p:nvSpPr>
          <p:cNvPr id="35846" name="5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pic>
        <p:nvPicPr>
          <p:cNvPr id="7" name="Picture 7" descr="akromegali_y"/>
          <p:cNvPicPr>
            <a:picLocks noChangeAspect="1" noChangeArrowheads="1"/>
          </p:cNvPicPr>
          <p:nvPr/>
        </p:nvPicPr>
        <p:blipFill>
          <a:blip r:embed="rId7" cstate="print"/>
          <a:srcRect/>
          <a:stretch>
            <a:fillRect/>
          </a:stretch>
        </p:blipFill>
        <p:spPr bwMode="auto">
          <a:xfrm>
            <a:off x="6717544" y="3937878"/>
            <a:ext cx="2192338" cy="202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acromegaly_662"/>
          <p:cNvPicPr>
            <a:picLocks noChangeAspect="1" noChangeArrowheads="1"/>
          </p:cNvPicPr>
          <p:nvPr/>
        </p:nvPicPr>
        <p:blipFill>
          <a:blip r:embed="rId3" cstate="print"/>
          <a:srcRect/>
          <a:stretch>
            <a:fillRect/>
          </a:stretch>
        </p:blipFill>
        <p:spPr bwMode="auto">
          <a:xfrm>
            <a:off x="412750" y="620713"/>
            <a:ext cx="2317750" cy="1617662"/>
          </a:xfrm>
          <a:prstGeom prst="rect">
            <a:avLst/>
          </a:prstGeom>
          <a:noFill/>
          <a:ln w="9525">
            <a:noFill/>
            <a:miter lim="800000"/>
            <a:headEnd/>
            <a:tailEnd/>
          </a:ln>
        </p:spPr>
      </p:pic>
      <p:pic>
        <p:nvPicPr>
          <p:cNvPr id="36867" name="Picture 7" descr="acromegaly"/>
          <p:cNvPicPr>
            <a:picLocks noChangeAspect="1" noChangeArrowheads="1"/>
          </p:cNvPicPr>
          <p:nvPr/>
        </p:nvPicPr>
        <p:blipFill>
          <a:blip r:embed="rId4" cstate="print"/>
          <a:srcRect/>
          <a:stretch>
            <a:fillRect/>
          </a:stretch>
        </p:blipFill>
        <p:spPr bwMode="auto">
          <a:xfrm>
            <a:off x="2843213" y="2349500"/>
            <a:ext cx="2065337" cy="2247900"/>
          </a:xfrm>
          <a:prstGeom prst="rect">
            <a:avLst/>
          </a:prstGeom>
          <a:noFill/>
          <a:ln w="9525">
            <a:noFill/>
            <a:miter lim="800000"/>
            <a:headEnd/>
            <a:tailEnd/>
          </a:ln>
        </p:spPr>
      </p:pic>
      <p:pic>
        <p:nvPicPr>
          <p:cNvPr id="36868" name="Picture 9" descr="hdc_0001_0002_0_img0116"/>
          <p:cNvPicPr>
            <a:picLocks noChangeAspect="1" noChangeArrowheads="1"/>
          </p:cNvPicPr>
          <p:nvPr/>
        </p:nvPicPr>
        <p:blipFill>
          <a:blip r:embed="rId5" cstate="print"/>
          <a:srcRect/>
          <a:stretch>
            <a:fillRect/>
          </a:stretch>
        </p:blipFill>
        <p:spPr bwMode="auto">
          <a:xfrm>
            <a:off x="5436096" y="4365104"/>
            <a:ext cx="2835275" cy="2047875"/>
          </a:xfrm>
          <a:prstGeom prst="rect">
            <a:avLst/>
          </a:prstGeom>
          <a:noFill/>
          <a:ln w="9525">
            <a:noFill/>
            <a:miter lim="800000"/>
            <a:headEnd/>
            <a:tailEnd/>
          </a:ln>
        </p:spPr>
      </p:pic>
      <p:sp>
        <p:nvSpPr>
          <p:cNvPr id="36869" name="4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68300" y="2747963"/>
            <a:ext cx="8204200" cy="2678112"/>
          </a:xfrm>
          <a:prstGeom prst="rect">
            <a:avLst/>
          </a:prstGeom>
          <a:noFill/>
          <a:ln w="9525">
            <a:noFill/>
            <a:miter lim="800000"/>
            <a:headEnd/>
            <a:tailEnd/>
          </a:ln>
        </p:spPr>
        <p:txBody>
          <a:bodyPr>
            <a:spAutoFit/>
          </a:bodyPr>
          <a:lstStyle/>
          <a:p>
            <a:pPr>
              <a:buClr>
                <a:srgbClr val="C0504D"/>
              </a:buClr>
              <a:buFont typeface="Wingdings" pitchFamily="2" charset="2"/>
              <a:buChar char="§"/>
            </a:pPr>
            <a:r>
              <a:rPr lang="tr-TR" sz="2400" b="1">
                <a:solidFill>
                  <a:schemeClr val="tx2"/>
                </a:solidFill>
                <a:latin typeface="Calibri" pitchFamily="34" charset="0"/>
              </a:rPr>
              <a:t> Azaldığı durumlarda </a:t>
            </a:r>
          </a:p>
          <a:p>
            <a:r>
              <a:rPr lang="tr-TR" sz="2400" b="1">
                <a:solidFill>
                  <a:schemeClr val="tx2"/>
                </a:solidFill>
                <a:latin typeface="Calibri" pitchFamily="34" charset="0"/>
              </a:rPr>
              <a:t>(Hipofizier dwarfizm = hipofizier cücelik): </a:t>
            </a:r>
          </a:p>
          <a:p>
            <a:endParaRPr lang="tr-TR" sz="2400" b="1">
              <a:solidFill>
                <a:schemeClr val="tx2"/>
              </a:solidFill>
              <a:latin typeface="Calibri" pitchFamily="34" charset="0"/>
            </a:endParaRPr>
          </a:p>
          <a:p>
            <a:r>
              <a:rPr lang="tr-TR" sz="2400" b="1">
                <a:solidFill>
                  <a:schemeClr val="tx2"/>
                </a:solidFill>
                <a:latin typeface="Calibri" pitchFamily="34" charset="0"/>
              </a:rPr>
              <a:t>Baş-dudak-yüz küçülür. </a:t>
            </a:r>
          </a:p>
          <a:p>
            <a:r>
              <a:rPr lang="tr-TR" sz="2400" b="1">
                <a:solidFill>
                  <a:schemeClr val="tx2"/>
                </a:solidFill>
                <a:latin typeface="Calibri" pitchFamily="34" charset="0"/>
              </a:rPr>
              <a:t>Süt dişi sürmesi çok geçtir. </a:t>
            </a:r>
          </a:p>
          <a:p>
            <a:r>
              <a:rPr lang="tr-TR" sz="2400" b="1">
                <a:solidFill>
                  <a:schemeClr val="tx2"/>
                </a:solidFill>
                <a:latin typeface="Calibri" pitchFamily="34" charset="0"/>
              </a:rPr>
              <a:t>Diş boyutları etkilenmez ancak çenelerde eğri sıralanırlar. </a:t>
            </a:r>
          </a:p>
        </p:txBody>
      </p:sp>
      <p:sp>
        <p:nvSpPr>
          <p:cNvPr id="4" name="Text Box 2"/>
          <p:cNvSpPr txBox="1">
            <a:spLocks noChangeArrowheads="1"/>
          </p:cNvSpPr>
          <p:nvPr/>
        </p:nvSpPr>
        <p:spPr bwMode="auto">
          <a:xfrm>
            <a:off x="317500" y="903288"/>
            <a:ext cx="8699500" cy="1970087"/>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tr-TR" sz="3200" b="1" dirty="0" err="1">
                <a:solidFill>
                  <a:schemeClr val="bg1">
                    <a:lumMod val="65000"/>
                  </a:schemeClr>
                </a:solidFill>
                <a:effectLst>
                  <a:outerShdw blurRad="38100" dist="38100" dir="2700000" algn="tl">
                    <a:srgbClr val="FFFFFF"/>
                  </a:outerShdw>
                </a:effectLst>
                <a:latin typeface="+mn-lt"/>
                <a:cs typeface="+mn-cs"/>
              </a:rPr>
              <a:t>Adenohipofiz’den</a:t>
            </a:r>
            <a:r>
              <a:rPr lang="tr-TR" sz="3200" b="1" dirty="0">
                <a:solidFill>
                  <a:schemeClr val="bg1">
                    <a:lumMod val="65000"/>
                  </a:schemeClr>
                </a:solidFill>
                <a:effectLst>
                  <a:outerShdw blurRad="38100" dist="38100" dir="2700000" algn="tl">
                    <a:srgbClr val="FFFFFF"/>
                  </a:outerShdw>
                </a:effectLst>
                <a:latin typeface="+mn-lt"/>
                <a:cs typeface="+mn-cs"/>
              </a:rPr>
              <a:t> (Ön ) Salgılanan Hormonlar </a:t>
            </a:r>
          </a:p>
          <a:p>
            <a:pPr fontAlgn="auto">
              <a:spcBef>
                <a:spcPts val="0"/>
              </a:spcBef>
              <a:spcAft>
                <a:spcPts val="0"/>
              </a:spcAft>
              <a:defRPr/>
            </a:pPr>
            <a:endParaRPr lang="tr-TR" sz="800" b="1" dirty="0">
              <a:solidFill>
                <a:schemeClr val="bg1">
                  <a:lumMod val="65000"/>
                </a:schemeClr>
              </a:solidFill>
              <a:latin typeface="+mn-lt"/>
              <a:cs typeface="+mn-cs"/>
            </a:endParaRPr>
          </a:p>
          <a:p>
            <a:pPr fontAlgn="auto">
              <a:spcBef>
                <a:spcPts val="0"/>
              </a:spcBef>
              <a:spcAft>
                <a:spcPts val="0"/>
              </a:spcAft>
              <a:defRPr/>
            </a:pPr>
            <a:r>
              <a:rPr lang="tr-TR" sz="3200" b="1" dirty="0" err="1">
                <a:solidFill>
                  <a:schemeClr val="bg1">
                    <a:lumMod val="65000"/>
                  </a:schemeClr>
                </a:solidFill>
                <a:latin typeface="+mn-lt"/>
                <a:cs typeface="+mn-cs"/>
              </a:rPr>
              <a:t>Somatotrop</a:t>
            </a:r>
            <a:r>
              <a:rPr lang="tr-TR" sz="3200" b="1" dirty="0">
                <a:solidFill>
                  <a:schemeClr val="bg1">
                    <a:lumMod val="65000"/>
                  </a:schemeClr>
                </a:solidFill>
                <a:latin typeface="+mn-lt"/>
                <a:cs typeface="+mn-cs"/>
              </a:rPr>
              <a:t> Hormon (STH):</a:t>
            </a:r>
            <a:r>
              <a:rPr lang="tr-TR" b="1" dirty="0">
                <a:solidFill>
                  <a:schemeClr val="bg1">
                    <a:lumMod val="65000"/>
                  </a:schemeClr>
                </a:solidFill>
                <a:latin typeface="+mn-lt"/>
                <a:cs typeface="+mn-cs"/>
              </a:rPr>
              <a:t> Büyüme hormonudur. </a:t>
            </a:r>
          </a:p>
          <a:p>
            <a:pPr fontAlgn="auto">
              <a:spcBef>
                <a:spcPts val="0"/>
              </a:spcBef>
              <a:spcAft>
                <a:spcPts val="0"/>
              </a:spcAft>
              <a:defRPr/>
            </a:pPr>
            <a:endParaRPr lang="tr-TR" b="1" dirty="0">
              <a:solidFill>
                <a:schemeClr val="tx2"/>
              </a:solidFill>
              <a:latin typeface="+mn-lt"/>
              <a:cs typeface="+mn-cs"/>
            </a:endParaRPr>
          </a:p>
        </p:txBody>
      </p:sp>
      <p:sp>
        <p:nvSpPr>
          <p:cNvPr id="37892" name="4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dwarfism"/>
          <p:cNvPicPr>
            <a:picLocks noChangeAspect="1" noChangeArrowheads="1"/>
          </p:cNvPicPr>
          <p:nvPr/>
        </p:nvPicPr>
        <p:blipFill>
          <a:blip r:embed="rId3" cstate="print"/>
          <a:srcRect/>
          <a:stretch>
            <a:fillRect/>
          </a:stretch>
        </p:blipFill>
        <p:spPr bwMode="auto">
          <a:xfrm>
            <a:off x="1841500" y="1500188"/>
            <a:ext cx="1728788" cy="4370387"/>
          </a:xfrm>
          <a:prstGeom prst="rect">
            <a:avLst/>
          </a:prstGeom>
          <a:noFill/>
          <a:ln w="9525">
            <a:noFill/>
            <a:miter lim="800000"/>
            <a:headEnd/>
            <a:tailEnd/>
          </a:ln>
        </p:spPr>
      </p:pic>
      <p:pic>
        <p:nvPicPr>
          <p:cNvPr id="38915" name="Picture 7" descr="1643-0550x0350"/>
          <p:cNvPicPr>
            <a:picLocks noChangeAspect="1" noChangeArrowheads="1"/>
          </p:cNvPicPr>
          <p:nvPr/>
        </p:nvPicPr>
        <p:blipFill>
          <a:blip r:embed="rId4" cstate="print"/>
          <a:srcRect/>
          <a:stretch>
            <a:fillRect/>
          </a:stretch>
        </p:blipFill>
        <p:spPr bwMode="auto">
          <a:xfrm>
            <a:off x="4572000" y="1357313"/>
            <a:ext cx="2963863" cy="4648200"/>
          </a:xfrm>
          <a:prstGeom prst="rect">
            <a:avLst/>
          </a:prstGeom>
          <a:noFill/>
          <a:ln w="9525">
            <a:noFill/>
            <a:miter lim="800000"/>
            <a:headEnd/>
            <a:tailEnd/>
          </a:ln>
        </p:spPr>
      </p:pic>
      <p:sp>
        <p:nvSpPr>
          <p:cNvPr id="38916" name="3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img153.imageshack.us/img153/4461/adrenal0121c13c8of8.jpg"/>
          <p:cNvPicPr>
            <a:picLocks noChangeAspect="1" noChangeArrowheads="1"/>
          </p:cNvPicPr>
          <p:nvPr/>
        </p:nvPicPr>
        <p:blipFill>
          <a:blip r:embed="rId3" cstate="print"/>
          <a:srcRect/>
          <a:stretch>
            <a:fillRect/>
          </a:stretch>
        </p:blipFill>
        <p:spPr bwMode="auto">
          <a:xfrm>
            <a:off x="2771775" y="2205038"/>
            <a:ext cx="3873500" cy="3486150"/>
          </a:xfrm>
          <a:prstGeom prst="rect">
            <a:avLst/>
          </a:prstGeom>
          <a:noFill/>
          <a:ln w="9525">
            <a:noFill/>
            <a:miter lim="800000"/>
            <a:headEnd/>
            <a:tailEnd/>
          </a:ln>
        </p:spPr>
      </p:pic>
      <p:sp>
        <p:nvSpPr>
          <p:cNvPr id="39939" name="2 Metin kutusu"/>
          <p:cNvSpPr txBox="1">
            <a:spLocks noChangeArrowheads="1"/>
          </p:cNvSpPr>
          <p:nvPr/>
        </p:nvSpPr>
        <p:spPr bwMode="auto">
          <a:xfrm>
            <a:off x="2603500" y="1079500"/>
            <a:ext cx="4243388" cy="1077913"/>
          </a:xfrm>
          <a:prstGeom prst="rect">
            <a:avLst/>
          </a:prstGeom>
          <a:noFill/>
          <a:ln w="9525">
            <a:noFill/>
            <a:miter lim="800000"/>
            <a:headEnd/>
            <a:tailEnd/>
          </a:ln>
        </p:spPr>
        <p:txBody>
          <a:bodyPr wrap="none">
            <a:spAutoFit/>
          </a:bodyPr>
          <a:lstStyle/>
          <a:p>
            <a:r>
              <a:rPr lang="tr-TR" sz="3200" b="1">
                <a:solidFill>
                  <a:srgbClr val="C0504D"/>
                </a:solidFill>
                <a:latin typeface="Calibri" pitchFamily="34" charset="0"/>
              </a:rPr>
              <a:t>BÖBREK ÜSTÜ BEZİ</a:t>
            </a:r>
          </a:p>
          <a:p>
            <a:endParaRPr lang="tr-TR" sz="3200">
              <a:latin typeface="Calibri" pitchFamily="34" charset="0"/>
            </a:endParaRPr>
          </a:p>
        </p:txBody>
      </p:sp>
      <p:sp>
        <p:nvSpPr>
          <p:cNvPr id="39940" name="3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698500" y="817563"/>
            <a:ext cx="7620000" cy="4494212"/>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tr-TR" sz="3200" b="1" dirty="0">
                <a:solidFill>
                  <a:srgbClr val="C0504D"/>
                </a:solidFill>
                <a:effectLst>
                  <a:outerShdw blurRad="38100" dist="38100" dir="2700000" algn="tl">
                    <a:srgbClr val="FFFFFF"/>
                  </a:outerShdw>
                </a:effectLst>
                <a:latin typeface="+mn-lt"/>
                <a:cs typeface="+mn-cs"/>
              </a:rPr>
              <a:t>BÖBREKÜSTÜ BEZİ HORMONLARI</a:t>
            </a:r>
          </a:p>
          <a:p>
            <a:pPr fontAlgn="auto">
              <a:spcBef>
                <a:spcPts val="0"/>
              </a:spcBef>
              <a:spcAft>
                <a:spcPts val="0"/>
              </a:spcAft>
              <a:defRPr/>
            </a:pPr>
            <a:endParaRPr lang="tr-TR" sz="2000" b="1" dirty="0">
              <a:solidFill>
                <a:srgbClr val="C0504D"/>
              </a:solidFill>
              <a:latin typeface="+mn-lt"/>
              <a:cs typeface="+mn-cs"/>
            </a:endParaRPr>
          </a:p>
          <a:p>
            <a:pPr fontAlgn="auto">
              <a:spcBef>
                <a:spcPts val="0"/>
              </a:spcBef>
              <a:spcAft>
                <a:spcPts val="0"/>
              </a:spcAft>
              <a:defRPr/>
            </a:pPr>
            <a:r>
              <a:rPr lang="tr-TR" sz="3200" b="1" dirty="0" err="1">
                <a:solidFill>
                  <a:srgbClr val="C0504D"/>
                </a:solidFill>
                <a:latin typeface="+mn-lt"/>
                <a:cs typeface="+mn-cs"/>
              </a:rPr>
              <a:t>Addison</a:t>
            </a:r>
            <a:r>
              <a:rPr lang="tr-TR" sz="3200" b="1" dirty="0">
                <a:solidFill>
                  <a:srgbClr val="C0504D"/>
                </a:solidFill>
                <a:latin typeface="+mn-lt"/>
                <a:cs typeface="+mn-cs"/>
              </a:rPr>
              <a:t> Hastalığı</a:t>
            </a:r>
          </a:p>
          <a:p>
            <a:pPr fontAlgn="auto">
              <a:spcBef>
                <a:spcPts val="0"/>
              </a:spcBef>
              <a:spcAft>
                <a:spcPts val="0"/>
              </a:spcAft>
              <a:defRPr/>
            </a:pPr>
            <a:endParaRPr lang="tr-TR" sz="1000" b="1" dirty="0">
              <a:solidFill>
                <a:srgbClr val="C0504D"/>
              </a:solidFill>
              <a:latin typeface="+mn-lt"/>
              <a:cs typeface="+mn-cs"/>
            </a:endParaRPr>
          </a:p>
          <a:p>
            <a:pPr fontAlgn="auto">
              <a:spcBef>
                <a:spcPts val="0"/>
              </a:spcBef>
              <a:spcAft>
                <a:spcPts val="0"/>
              </a:spcAft>
              <a:defRPr/>
            </a:pPr>
            <a:r>
              <a:rPr lang="tr-TR" sz="2400" b="1" dirty="0">
                <a:solidFill>
                  <a:schemeClr val="tx2"/>
                </a:solidFill>
                <a:latin typeface="+mn-lt"/>
                <a:cs typeface="+mn-cs"/>
              </a:rPr>
              <a:t>Böbreküstü bezlerinde doku yıkımına bağlı olarak hormon yapımının durmasıyla gelişir.</a:t>
            </a:r>
          </a:p>
          <a:p>
            <a:pPr fontAlgn="auto">
              <a:spcBef>
                <a:spcPts val="0"/>
              </a:spcBef>
              <a:spcAft>
                <a:spcPts val="0"/>
              </a:spcAft>
              <a:defRPr/>
            </a:pPr>
            <a:endParaRPr lang="tr-TR" sz="2400" b="1" dirty="0">
              <a:solidFill>
                <a:schemeClr val="tx2"/>
              </a:solidFill>
              <a:latin typeface="+mn-lt"/>
              <a:cs typeface="+mn-cs"/>
            </a:endParaRPr>
          </a:p>
          <a:p>
            <a:pPr fontAlgn="auto">
              <a:spcBef>
                <a:spcPts val="0"/>
              </a:spcBef>
              <a:spcAft>
                <a:spcPts val="0"/>
              </a:spcAft>
              <a:defRPr/>
            </a:pPr>
            <a:r>
              <a:rPr lang="tr-TR" sz="2400" b="1" dirty="0">
                <a:solidFill>
                  <a:schemeClr val="tx2"/>
                </a:solidFill>
                <a:latin typeface="+mn-lt"/>
                <a:cs typeface="+mn-cs"/>
              </a:rPr>
              <a:t>Şiddetli bir iç organ hastalığıdır.  </a:t>
            </a:r>
          </a:p>
          <a:p>
            <a:pPr fontAlgn="auto">
              <a:spcBef>
                <a:spcPts val="0"/>
              </a:spcBef>
              <a:spcAft>
                <a:spcPts val="0"/>
              </a:spcAft>
              <a:defRPr/>
            </a:pPr>
            <a:endParaRPr lang="tr-TR" sz="2400" b="1" dirty="0">
              <a:solidFill>
                <a:schemeClr val="tx2"/>
              </a:solidFill>
              <a:latin typeface="+mn-lt"/>
              <a:cs typeface="+mn-cs"/>
            </a:endParaRPr>
          </a:p>
          <a:p>
            <a:pPr fontAlgn="auto">
              <a:spcBef>
                <a:spcPts val="0"/>
              </a:spcBef>
              <a:spcAft>
                <a:spcPts val="0"/>
              </a:spcAft>
              <a:defRPr/>
            </a:pPr>
            <a:r>
              <a:rPr lang="tr-TR" sz="2400" b="1" dirty="0">
                <a:solidFill>
                  <a:schemeClr val="tx2"/>
                </a:solidFill>
                <a:latin typeface="+mn-lt"/>
                <a:cs typeface="+mn-cs"/>
              </a:rPr>
              <a:t>Deri özellikle yüz, el ve kollarda koyu, bronz bir renge bürünür. </a:t>
            </a:r>
            <a:r>
              <a:rPr lang="tr-TR" sz="2400" b="1" u="sng" dirty="0">
                <a:solidFill>
                  <a:schemeClr val="tx2"/>
                </a:solidFill>
                <a:latin typeface="+mn-lt"/>
                <a:cs typeface="+mn-cs"/>
              </a:rPr>
              <a:t>Dişetleri, yanaklar ve üreme organlarında koyu benekler ortaya çıkar.</a:t>
            </a:r>
          </a:p>
        </p:txBody>
      </p:sp>
      <p:sp>
        <p:nvSpPr>
          <p:cNvPr id="40963" name="3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AddisonDisease1"/>
          <p:cNvPicPr>
            <a:picLocks noChangeAspect="1" noChangeArrowheads="1"/>
          </p:cNvPicPr>
          <p:nvPr/>
        </p:nvPicPr>
        <p:blipFill>
          <a:blip r:embed="rId3" cstate="print"/>
          <a:srcRect/>
          <a:stretch>
            <a:fillRect/>
          </a:stretch>
        </p:blipFill>
        <p:spPr bwMode="auto">
          <a:xfrm>
            <a:off x="923925" y="765175"/>
            <a:ext cx="2943225" cy="2219325"/>
          </a:xfrm>
          <a:prstGeom prst="rect">
            <a:avLst/>
          </a:prstGeom>
          <a:noFill/>
          <a:ln w="9525">
            <a:noFill/>
            <a:miter lim="800000"/>
            <a:headEnd/>
            <a:tailEnd/>
          </a:ln>
        </p:spPr>
      </p:pic>
      <p:pic>
        <p:nvPicPr>
          <p:cNvPr id="41987" name="Picture 7" descr="addison"/>
          <p:cNvPicPr>
            <a:picLocks noChangeAspect="1" noChangeArrowheads="1"/>
          </p:cNvPicPr>
          <p:nvPr/>
        </p:nvPicPr>
        <p:blipFill>
          <a:blip r:embed="rId4" cstate="print"/>
          <a:srcRect/>
          <a:stretch>
            <a:fillRect/>
          </a:stretch>
        </p:blipFill>
        <p:spPr bwMode="auto">
          <a:xfrm>
            <a:off x="4508500" y="3243263"/>
            <a:ext cx="3294063" cy="2636837"/>
          </a:xfrm>
          <a:prstGeom prst="rect">
            <a:avLst/>
          </a:prstGeom>
          <a:noFill/>
          <a:ln w="9525">
            <a:noFill/>
            <a:miter lim="800000"/>
            <a:headEnd/>
            <a:tailEnd/>
          </a:ln>
        </p:spPr>
      </p:pic>
      <p:sp>
        <p:nvSpPr>
          <p:cNvPr id="41988" name="3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698500" y="822325"/>
            <a:ext cx="7620000" cy="4216400"/>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tr-TR" sz="3200" b="1" dirty="0">
                <a:solidFill>
                  <a:schemeClr val="bg1">
                    <a:lumMod val="65000"/>
                  </a:schemeClr>
                </a:solidFill>
                <a:effectLst>
                  <a:outerShdw blurRad="38100" dist="38100" dir="2700000" algn="tl">
                    <a:srgbClr val="FFFFFF"/>
                  </a:outerShdw>
                </a:effectLst>
                <a:latin typeface="+mn-lt"/>
                <a:cs typeface="+mn-cs"/>
              </a:rPr>
              <a:t>BÖBREKÜSTÜ BEZİ HORMONLARI</a:t>
            </a:r>
          </a:p>
          <a:p>
            <a:pPr algn="ctr" fontAlgn="auto">
              <a:spcBef>
                <a:spcPts val="0"/>
              </a:spcBef>
              <a:spcAft>
                <a:spcPts val="0"/>
              </a:spcAft>
              <a:defRPr/>
            </a:pPr>
            <a:endParaRPr lang="tr-TR" b="1" dirty="0">
              <a:solidFill>
                <a:schemeClr val="bg1">
                  <a:lumMod val="65000"/>
                </a:schemeClr>
              </a:solidFill>
              <a:latin typeface="+mn-lt"/>
              <a:cs typeface="+mn-cs"/>
            </a:endParaRPr>
          </a:p>
          <a:p>
            <a:pPr fontAlgn="auto">
              <a:spcBef>
                <a:spcPts val="0"/>
              </a:spcBef>
              <a:spcAft>
                <a:spcPts val="0"/>
              </a:spcAft>
              <a:defRPr/>
            </a:pPr>
            <a:r>
              <a:rPr lang="tr-TR" sz="3200" b="1" dirty="0" err="1">
                <a:solidFill>
                  <a:schemeClr val="bg1">
                    <a:lumMod val="65000"/>
                  </a:schemeClr>
                </a:solidFill>
                <a:latin typeface="+mn-lt"/>
                <a:cs typeface="+mn-cs"/>
              </a:rPr>
              <a:t>Addison</a:t>
            </a:r>
            <a:r>
              <a:rPr lang="tr-TR" sz="3200" b="1" dirty="0">
                <a:solidFill>
                  <a:schemeClr val="bg1">
                    <a:lumMod val="65000"/>
                  </a:schemeClr>
                </a:solidFill>
                <a:latin typeface="+mn-lt"/>
                <a:cs typeface="+mn-cs"/>
              </a:rPr>
              <a:t> Hastalığı</a:t>
            </a:r>
          </a:p>
          <a:p>
            <a:pPr fontAlgn="auto">
              <a:spcBef>
                <a:spcPts val="0"/>
              </a:spcBef>
              <a:spcAft>
                <a:spcPts val="0"/>
              </a:spcAft>
              <a:defRPr/>
            </a:pPr>
            <a:endParaRPr lang="tr-TR" b="1" dirty="0">
              <a:solidFill>
                <a:schemeClr val="tx2"/>
              </a:solidFill>
              <a:latin typeface="+mn-lt"/>
              <a:cs typeface="+mn-cs"/>
            </a:endParaRPr>
          </a:p>
          <a:p>
            <a:pPr fontAlgn="auto">
              <a:spcBef>
                <a:spcPts val="0"/>
              </a:spcBef>
              <a:spcAft>
                <a:spcPts val="0"/>
              </a:spcAft>
              <a:defRPr/>
            </a:pPr>
            <a:r>
              <a:rPr lang="tr-TR" sz="2400" b="1" u="sng" dirty="0">
                <a:solidFill>
                  <a:schemeClr val="tx2"/>
                </a:solidFill>
                <a:latin typeface="+mn-lt"/>
                <a:cs typeface="+mn-cs"/>
              </a:rPr>
              <a:t>Diş diziliminde aralıklar, </a:t>
            </a:r>
            <a:r>
              <a:rPr lang="tr-TR" sz="2400" b="1" u="sng" dirty="0" err="1">
                <a:solidFill>
                  <a:schemeClr val="tx2"/>
                </a:solidFill>
                <a:latin typeface="+mn-lt"/>
                <a:cs typeface="+mn-cs"/>
              </a:rPr>
              <a:t>vestibüle</a:t>
            </a:r>
            <a:r>
              <a:rPr lang="tr-TR" sz="2400" b="1" u="sng" dirty="0">
                <a:solidFill>
                  <a:schemeClr val="tx2"/>
                </a:solidFill>
                <a:latin typeface="+mn-lt"/>
                <a:cs typeface="+mn-cs"/>
              </a:rPr>
              <a:t> doğru eğilim meydana gelir. Büyüme ve gelişim durur. Aşırı zayıf olan bireylerde yüz ufak, çeneler dar, diş dizilimi bozuktur.</a:t>
            </a:r>
            <a:endParaRPr lang="tr-TR" sz="2400" b="1" dirty="0">
              <a:solidFill>
                <a:schemeClr val="tx2"/>
              </a:solidFill>
              <a:latin typeface="+mn-lt"/>
              <a:cs typeface="+mn-cs"/>
            </a:endParaRPr>
          </a:p>
          <a:p>
            <a:pPr fontAlgn="auto">
              <a:spcBef>
                <a:spcPts val="0"/>
              </a:spcBef>
              <a:spcAft>
                <a:spcPts val="0"/>
              </a:spcAft>
              <a:defRPr/>
            </a:pPr>
            <a:endParaRPr lang="tr-TR" sz="2400" b="1" dirty="0">
              <a:solidFill>
                <a:schemeClr val="tx2"/>
              </a:solidFill>
              <a:latin typeface="+mn-lt"/>
              <a:cs typeface="+mn-cs"/>
            </a:endParaRPr>
          </a:p>
          <a:p>
            <a:pPr fontAlgn="auto">
              <a:spcBef>
                <a:spcPts val="0"/>
              </a:spcBef>
              <a:spcAft>
                <a:spcPts val="0"/>
              </a:spcAft>
              <a:defRPr/>
            </a:pPr>
            <a:r>
              <a:rPr lang="tr-TR" sz="2400" b="1" dirty="0">
                <a:solidFill>
                  <a:schemeClr val="tx2"/>
                </a:solidFill>
                <a:latin typeface="+mn-lt"/>
                <a:cs typeface="+mn-cs"/>
              </a:rPr>
              <a:t>Üreme organında </a:t>
            </a:r>
            <a:r>
              <a:rPr lang="tr-TR" sz="2400" b="1" dirty="0" err="1">
                <a:solidFill>
                  <a:schemeClr val="tx2"/>
                </a:solidFill>
                <a:latin typeface="+mn-lt"/>
                <a:cs typeface="+mn-cs"/>
              </a:rPr>
              <a:t>atrofiler</a:t>
            </a:r>
            <a:r>
              <a:rPr lang="tr-TR" sz="2400" b="1" dirty="0">
                <a:solidFill>
                  <a:schemeClr val="tx2"/>
                </a:solidFill>
                <a:latin typeface="+mn-lt"/>
                <a:cs typeface="+mn-cs"/>
              </a:rPr>
              <a:t> meydana gelir. </a:t>
            </a:r>
          </a:p>
          <a:p>
            <a:pPr fontAlgn="auto">
              <a:spcBef>
                <a:spcPts val="0"/>
              </a:spcBef>
              <a:spcAft>
                <a:spcPts val="0"/>
              </a:spcAft>
              <a:defRPr/>
            </a:pPr>
            <a:endParaRPr lang="tr-TR" sz="2400" b="1" dirty="0">
              <a:solidFill>
                <a:schemeClr val="tx2"/>
              </a:solidFill>
              <a:latin typeface="+mn-lt"/>
              <a:cs typeface="+mn-cs"/>
            </a:endParaRPr>
          </a:p>
        </p:txBody>
      </p:sp>
      <p:sp>
        <p:nvSpPr>
          <p:cNvPr id="43011" name="2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http://myhealth.ucsd.edu/library/healthguide/en-us/images/media/medical/hw/h5550931.jpg"/>
          <p:cNvPicPr>
            <a:picLocks noChangeAspect="1" noChangeArrowheads="1"/>
          </p:cNvPicPr>
          <p:nvPr/>
        </p:nvPicPr>
        <p:blipFill>
          <a:blip r:embed="rId3" cstate="print"/>
          <a:srcRect/>
          <a:stretch>
            <a:fillRect/>
          </a:stretch>
        </p:blipFill>
        <p:spPr bwMode="auto">
          <a:xfrm>
            <a:off x="4175125" y="3309938"/>
            <a:ext cx="3895725" cy="2857500"/>
          </a:xfrm>
          <a:prstGeom prst="rect">
            <a:avLst/>
          </a:prstGeom>
          <a:noFill/>
          <a:ln w="9525">
            <a:noFill/>
            <a:miter lim="800000"/>
            <a:headEnd/>
            <a:tailEnd/>
          </a:ln>
        </p:spPr>
      </p:pic>
      <p:pic>
        <p:nvPicPr>
          <p:cNvPr id="44035" name="Picture 2" descr="http://bp1.blogger.com/_BYMqE46KceM/SEbqc3xiKGI/AAAAAAAAACo/EKWLX1nUwqo/s400/tiroid.jpg">
            <a:hlinkClick r:id="rId4"/>
          </p:cNvPr>
          <p:cNvPicPr>
            <a:picLocks noChangeAspect="1" noChangeArrowheads="1"/>
          </p:cNvPicPr>
          <p:nvPr/>
        </p:nvPicPr>
        <p:blipFill>
          <a:blip r:embed="rId5" cstate="print"/>
          <a:srcRect b="9015"/>
          <a:stretch>
            <a:fillRect/>
          </a:stretch>
        </p:blipFill>
        <p:spPr bwMode="auto">
          <a:xfrm>
            <a:off x="523875" y="2555875"/>
            <a:ext cx="2921000" cy="2243138"/>
          </a:xfrm>
          <a:prstGeom prst="rect">
            <a:avLst/>
          </a:prstGeom>
          <a:noFill/>
          <a:ln w="38100">
            <a:solidFill>
              <a:schemeClr val="tx2"/>
            </a:solidFill>
            <a:miter lim="800000"/>
            <a:headEnd/>
            <a:tailEnd/>
          </a:ln>
        </p:spPr>
      </p:pic>
      <p:sp>
        <p:nvSpPr>
          <p:cNvPr id="44036" name="4 Metin kutusu"/>
          <p:cNvSpPr txBox="1">
            <a:spLocks noChangeArrowheads="1"/>
          </p:cNvSpPr>
          <p:nvPr/>
        </p:nvSpPr>
        <p:spPr bwMode="auto">
          <a:xfrm>
            <a:off x="2603500" y="1252538"/>
            <a:ext cx="4546600" cy="1077912"/>
          </a:xfrm>
          <a:prstGeom prst="rect">
            <a:avLst/>
          </a:prstGeom>
          <a:noFill/>
          <a:ln w="9525">
            <a:noFill/>
            <a:miter lim="800000"/>
            <a:headEnd/>
            <a:tailEnd/>
          </a:ln>
        </p:spPr>
        <p:txBody>
          <a:bodyPr wrap="none">
            <a:spAutoFit/>
          </a:bodyPr>
          <a:lstStyle/>
          <a:p>
            <a:r>
              <a:rPr lang="tr-TR" sz="3200" b="1">
                <a:solidFill>
                  <a:srgbClr val="C0504D"/>
                </a:solidFill>
                <a:latin typeface="Calibri" pitchFamily="34" charset="0"/>
              </a:rPr>
              <a:t>PARATİROİD BEZLERİ</a:t>
            </a:r>
          </a:p>
          <a:p>
            <a:endParaRPr lang="tr-TR" sz="3200">
              <a:latin typeface="Calibri" pitchFamily="34" charset="0"/>
            </a:endParaRPr>
          </a:p>
        </p:txBody>
      </p:sp>
      <p:sp>
        <p:nvSpPr>
          <p:cNvPr id="44037" name="4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t1.gstatic.com/images?q=tbn:ANd9GcRJOMx5zqK8XhqSW_fygHNSph8jffIio11Fuhja_xdBb4rrjMNixQ"/>
          <p:cNvPicPr>
            <a:picLocks noChangeAspect="1" noChangeArrowheads="1"/>
          </p:cNvPicPr>
          <p:nvPr/>
        </p:nvPicPr>
        <p:blipFill>
          <a:blip r:embed="rId3" cstate="print"/>
          <a:srcRect/>
          <a:stretch>
            <a:fillRect/>
          </a:stretch>
        </p:blipFill>
        <p:spPr bwMode="auto">
          <a:xfrm>
            <a:off x="6875463" y="0"/>
            <a:ext cx="2268537" cy="4367213"/>
          </a:xfrm>
          <a:prstGeom prst="rect">
            <a:avLst/>
          </a:prstGeom>
          <a:noFill/>
          <a:ln w="9525">
            <a:noFill/>
            <a:miter lim="800000"/>
            <a:headEnd/>
            <a:tailEnd/>
          </a:ln>
        </p:spPr>
      </p:pic>
      <p:sp>
        <p:nvSpPr>
          <p:cNvPr id="33795" name="Text Box 3"/>
          <p:cNvSpPr txBox="1">
            <a:spLocks noChangeArrowheads="1"/>
          </p:cNvSpPr>
          <p:nvPr/>
        </p:nvSpPr>
        <p:spPr bwMode="auto">
          <a:xfrm>
            <a:off x="251520" y="332656"/>
            <a:ext cx="6459190" cy="6617196"/>
          </a:xfrm>
          <a:prstGeom prst="rect">
            <a:avLst/>
          </a:prstGeom>
          <a:noFill/>
          <a:ln w="9525">
            <a:noFill/>
            <a:miter lim="800000"/>
            <a:headEnd/>
            <a:tailEnd/>
          </a:ln>
          <a:effectLst/>
        </p:spPr>
        <p:txBody>
          <a:bodyPr wrap="square">
            <a:spAutoFit/>
          </a:bodyPr>
          <a:lstStyle/>
          <a:p>
            <a:pPr algn="ctr" fontAlgn="auto">
              <a:spcBef>
                <a:spcPts val="0"/>
              </a:spcBef>
              <a:spcAft>
                <a:spcPts val="0"/>
              </a:spcAft>
              <a:defRPr/>
            </a:pPr>
            <a:r>
              <a:rPr lang="tr-TR" sz="3200" b="1" dirty="0">
                <a:solidFill>
                  <a:srgbClr val="C0504D"/>
                </a:solidFill>
                <a:effectLst>
                  <a:outerShdw blurRad="38100" dist="38100" dir="2700000" algn="tl">
                    <a:srgbClr val="FFFFFF"/>
                  </a:outerShdw>
                </a:effectLst>
                <a:latin typeface="+mn-lt"/>
                <a:cs typeface="+mn-cs"/>
              </a:rPr>
              <a:t>PARATİROİD BEZİ HORMONU</a:t>
            </a:r>
            <a:endParaRPr lang="tr-TR" b="1" dirty="0">
              <a:solidFill>
                <a:srgbClr val="C0504D"/>
              </a:solidFill>
              <a:latin typeface="+mn-lt"/>
              <a:cs typeface="+mn-cs"/>
            </a:endParaRPr>
          </a:p>
          <a:p>
            <a:pPr fontAlgn="auto">
              <a:spcBef>
                <a:spcPts val="0"/>
              </a:spcBef>
              <a:spcAft>
                <a:spcPts val="0"/>
              </a:spcAft>
              <a:defRPr/>
            </a:pPr>
            <a:r>
              <a:rPr lang="tr-TR" sz="3200" b="1" u="sng" dirty="0" err="1">
                <a:solidFill>
                  <a:srgbClr val="C0504D"/>
                </a:solidFill>
                <a:latin typeface="+mn-lt"/>
                <a:cs typeface="+mn-cs"/>
              </a:rPr>
              <a:t>Parathormon</a:t>
            </a:r>
            <a:r>
              <a:rPr lang="tr-TR" sz="3200" b="1" u="sng" dirty="0" smtClean="0">
                <a:solidFill>
                  <a:srgbClr val="C0504D"/>
                </a:solidFill>
                <a:latin typeface="+mn-lt"/>
                <a:cs typeface="+mn-cs"/>
              </a:rPr>
              <a:t>:</a:t>
            </a:r>
            <a:endParaRPr lang="tr-TR" sz="3200" b="1" u="sng" dirty="0">
              <a:solidFill>
                <a:srgbClr val="C0504D"/>
              </a:solidFill>
              <a:latin typeface="+mn-lt"/>
              <a:cs typeface="+mn-cs"/>
            </a:endParaRPr>
          </a:p>
          <a:p>
            <a:pPr fontAlgn="auto">
              <a:spcBef>
                <a:spcPts val="0"/>
              </a:spcBef>
              <a:spcAft>
                <a:spcPts val="0"/>
              </a:spcAft>
              <a:defRPr/>
            </a:pPr>
            <a:r>
              <a:rPr lang="tr-TR" sz="2400" b="1" dirty="0">
                <a:solidFill>
                  <a:schemeClr val="tx2"/>
                </a:solidFill>
                <a:latin typeface="+mn-lt"/>
                <a:cs typeface="+mn-cs"/>
              </a:rPr>
              <a:t>Kalsiyum ve fosforun kemiklerden </a:t>
            </a:r>
            <a:r>
              <a:rPr lang="tr-TR" sz="2400" b="1" dirty="0" smtClean="0">
                <a:solidFill>
                  <a:schemeClr val="tx2"/>
                </a:solidFill>
                <a:latin typeface="+mn-lt"/>
                <a:cs typeface="+mn-cs"/>
              </a:rPr>
              <a:t>serbestleşmesini </a:t>
            </a:r>
            <a:r>
              <a:rPr lang="tr-TR" sz="2400" b="1" dirty="0">
                <a:solidFill>
                  <a:schemeClr val="tx2"/>
                </a:solidFill>
                <a:latin typeface="+mn-lt"/>
                <a:cs typeface="+mn-cs"/>
              </a:rPr>
              <a:t>sağlayarak kanda </a:t>
            </a:r>
          </a:p>
          <a:p>
            <a:pPr fontAlgn="auto">
              <a:spcBef>
                <a:spcPts val="0"/>
              </a:spcBef>
              <a:spcAft>
                <a:spcPts val="0"/>
              </a:spcAft>
              <a:defRPr/>
            </a:pPr>
            <a:r>
              <a:rPr lang="tr-TR" sz="2400" b="1" dirty="0" smtClean="0">
                <a:solidFill>
                  <a:schemeClr val="tx2"/>
                </a:solidFill>
                <a:latin typeface="+mn-lt"/>
                <a:cs typeface="+mn-cs"/>
              </a:rPr>
              <a:t>kalsiyum </a:t>
            </a:r>
            <a:r>
              <a:rPr lang="tr-TR" sz="2400" b="1" dirty="0">
                <a:solidFill>
                  <a:schemeClr val="tx2"/>
                </a:solidFill>
                <a:latin typeface="+mn-lt"/>
                <a:cs typeface="+mn-cs"/>
              </a:rPr>
              <a:t>ve fosfor düzeyini yükseltir.. </a:t>
            </a:r>
            <a:r>
              <a:rPr lang="tr-TR" sz="2400" b="1" dirty="0" err="1" smtClean="0">
                <a:solidFill>
                  <a:srgbClr val="C0504D"/>
                </a:solidFill>
                <a:latin typeface="+mn-lt"/>
                <a:cs typeface="+mn-cs"/>
              </a:rPr>
              <a:t>Hiperparatirodizm’de</a:t>
            </a:r>
            <a:r>
              <a:rPr lang="tr-TR" sz="2400" b="1" dirty="0">
                <a:solidFill>
                  <a:srgbClr val="C0504D"/>
                </a:solidFill>
                <a:latin typeface="+mn-lt"/>
                <a:cs typeface="+mn-cs"/>
              </a:rPr>
              <a:t>; </a:t>
            </a:r>
            <a:r>
              <a:rPr lang="tr-TR" sz="2400" b="1" dirty="0">
                <a:solidFill>
                  <a:schemeClr val="tx2"/>
                </a:solidFill>
                <a:latin typeface="+mn-lt"/>
                <a:cs typeface="+mn-cs"/>
              </a:rPr>
              <a:t>kalsiyum oranı yükselirken fosfor düşer, </a:t>
            </a:r>
          </a:p>
          <a:p>
            <a:pPr fontAlgn="auto">
              <a:spcBef>
                <a:spcPts val="0"/>
              </a:spcBef>
              <a:spcAft>
                <a:spcPts val="0"/>
              </a:spcAft>
              <a:defRPr/>
            </a:pPr>
            <a:r>
              <a:rPr lang="tr-TR" sz="2400" b="1" dirty="0" err="1">
                <a:solidFill>
                  <a:srgbClr val="C0504D"/>
                </a:solidFill>
                <a:latin typeface="+mn-lt"/>
                <a:cs typeface="+mn-cs"/>
              </a:rPr>
              <a:t>Hipoparatiroidizm’de</a:t>
            </a:r>
            <a:r>
              <a:rPr lang="tr-TR" sz="2400" b="1" dirty="0">
                <a:latin typeface="+mn-lt"/>
                <a:cs typeface="+mn-cs"/>
              </a:rPr>
              <a:t> </a:t>
            </a:r>
            <a:r>
              <a:rPr lang="tr-TR" sz="2400" b="1" dirty="0">
                <a:solidFill>
                  <a:schemeClr val="tx2"/>
                </a:solidFill>
                <a:latin typeface="+mn-lt"/>
                <a:cs typeface="+mn-cs"/>
              </a:rPr>
              <a:t>ise kalsiyum oranı düşerken fosfor oranı yükselir. </a:t>
            </a:r>
          </a:p>
          <a:p>
            <a:pPr fontAlgn="auto">
              <a:spcBef>
                <a:spcPts val="0"/>
              </a:spcBef>
              <a:spcAft>
                <a:spcPts val="0"/>
              </a:spcAft>
              <a:defRPr/>
            </a:pPr>
            <a:r>
              <a:rPr lang="tr-TR" sz="2400" b="1" dirty="0">
                <a:solidFill>
                  <a:srgbClr val="C0504D"/>
                </a:solidFill>
                <a:latin typeface="+mn-lt"/>
                <a:cs typeface="+mn-cs"/>
              </a:rPr>
              <a:t>Raşitizm’de </a:t>
            </a:r>
            <a:r>
              <a:rPr lang="tr-TR" sz="2400" b="1" dirty="0">
                <a:solidFill>
                  <a:schemeClr val="tx2"/>
                </a:solidFill>
                <a:latin typeface="+mn-lt"/>
                <a:cs typeface="+mn-cs"/>
              </a:rPr>
              <a:t>kalsiyum ve fosfor emilimi bozulduğu için plazmada hem kalsiyum hem de fosfor miktarı azalabilir.</a:t>
            </a:r>
          </a:p>
          <a:p>
            <a:pPr fontAlgn="auto">
              <a:spcBef>
                <a:spcPts val="0"/>
              </a:spcBef>
              <a:spcAft>
                <a:spcPts val="0"/>
              </a:spcAft>
              <a:defRPr/>
            </a:pPr>
            <a:endParaRPr lang="tr-TR" sz="2400" b="1" dirty="0">
              <a:solidFill>
                <a:schemeClr val="tx2"/>
              </a:solidFill>
              <a:latin typeface="+mn-lt"/>
              <a:cs typeface="+mn-cs"/>
            </a:endParaRPr>
          </a:p>
          <a:p>
            <a:pPr fontAlgn="auto">
              <a:spcBef>
                <a:spcPts val="0"/>
              </a:spcBef>
              <a:spcAft>
                <a:spcPts val="0"/>
              </a:spcAft>
              <a:defRPr/>
            </a:pPr>
            <a:r>
              <a:rPr lang="tr-TR" sz="2400" b="1" dirty="0">
                <a:solidFill>
                  <a:schemeClr val="tx2"/>
                </a:solidFill>
                <a:latin typeface="+mn-lt"/>
                <a:cs typeface="+mn-cs"/>
              </a:rPr>
              <a:t>KORTİKAL KEMİKTE REZORBSİYON MEYDANA GELİR VE DİŞLERDE LÜKSASYON, ÇENE KEMİĞİNDE KIRILMA!!! </a:t>
            </a:r>
          </a:p>
          <a:p>
            <a:pPr fontAlgn="auto">
              <a:spcBef>
                <a:spcPts val="0"/>
              </a:spcBef>
              <a:spcAft>
                <a:spcPts val="0"/>
              </a:spcAft>
              <a:defRPr/>
            </a:pPr>
            <a:endParaRPr lang="tr-TR" sz="2400" b="1" dirty="0">
              <a:solidFill>
                <a:schemeClr val="tx2"/>
              </a:solidFill>
              <a:latin typeface="+mn-lt"/>
              <a:cs typeface="+mn-cs"/>
            </a:endParaRPr>
          </a:p>
        </p:txBody>
      </p:sp>
      <p:sp>
        <p:nvSpPr>
          <p:cNvPr id="45060" name="3 Metin kutusu"/>
          <p:cNvSpPr txBox="1">
            <a:spLocks noChangeArrowheads="1"/>
          </p:cNvSpPr>
          <p:nvPr/>
        </p:nvSpPr>
        <p:spPr bwMode="auto">
          <a:xfrm>
            <a:off x="5656263" y="6524625"/>
            <a:ext cx="3529012"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Metabolik Hastalıklar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10" t="8378" r="6056" b="8311"/>
          <a:stretch/>
        </p:blipFill>
        <p:spPr bwMode="auto">
          <a:xfrm>
            <a:off x="432998" y="1464323"/>
            <a:ext cx="5430033" cy="392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57734" y="3424713"/>
            <a:ext cx="1474706" cy="1664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46 Grup"/>
          <p:cNvGrpSpPr/>
          <p:nvPr/>
        </p:nvGrpSpPr>
        <p:grpSpPr>
          <a:xfrm>
            <a:off x="5188965" y="1340768"/>
            <a:ext cx="2156803" cy="3092057"/>
            <a:chOff x="5029200" y="438150"/>
            <a:chExt cx="2286000" cy="4038600"/>
          </a:xfrm>
        </p:grpSpPr>
        <p:pic>
          <p:nvPicPr>
            <p:cNvPr id="7" name="Picture 2"/>
            <p:cNvPicPr>
              <a:picLocks noChangeAspect="1" noChangeArrowheads="1"/>
            </p:cNvPicPr>
            <p:nvPr/>
          </p:nvPicPr>
          <p:blipFill>
            <a:blip r:embed="rId5" cstate="print"/>
            <a:srcRect l="13223" t="3306" r="22314" b="10744"/>
            <a:stretch>
              <a:fillRect/>
            </a:stretch>
          </p:blipFill>
          <p:spPr bwMode="auto">
            <a:xfrm>
              <a:off x="5029200" y="438150"/>
              <a:ext cx="2286000" cy="2286000"/>
            </a:xfrm>
            <a:prstGeom prst="roundRect">
              <a:avLst>
                <a:gd name="adj" fmla="val 36524"/>
              </a:avLst>
            </a:prstGeom>
            <a:noFill/>
            <a:ln w="9525">
              <a:noFill/>
              <a:miter lim="800000"/>
              <a:headEnd/>
              <a:tailEnd/>
            </a:ln>
          </p:spPr>
        </p:pic>
        <p:cxnSp>
          <p:nvCxnSpPr>
            <p:cNvPr id="8" name="26 Düz Ok Bağlayıcısı"/>
            <p:cNvCxnSpPr/>
            <p:nvPr/>
          </p:nvCxnSpPr>
          <p:spPr bwMode="auto">
            <a:xfrm flipV="1">
              <a:off x="5334000" y="2571750"/>
              <a:ext cx="609600" cy="1905000"/>
            </a:xfrm>
            <a:prstGeom prst="straightConnector1">
              <a:avLst/>
            </a:prstGeom>
            <a:ln w="34925">
              <a:solidFill>
                <a:srgbClr val="660033"/>
              </a:solidFill>
              <a:tailEnd type="arrow"/>
            </a:ln>
          </p:spPr>
          <p:style>
            <a:lnRef idx="1">
              <a:schemeClr val="accent1"/>
            </a:lnRef>
            <a:fillRef idx="0">
              <a:schemeClr val="accent1"/>
            </a:fillRef>
            <a:effectRef idx="0">
              <a:schemeClr val="accent1"/>
            </a:effectRef>
            <a:fontRef idx="minor">
              <a:schemeClr val="tx1"/>
            </a:fontRef>
          </p:style>
        </p:cxnSp>
      </p:grpSp>
      <p:sp>
        <p:nvSpPr>
          <p:cNvPr id="9" name="11 Dikdörtgen"/>
          <p:cNvSpPr/>
          <p:nvPr/>
        </p:nvSpPr>
        <p:spPr>
          <a:xfrm>
            <a:off x="0" y="0"/>
            <a:ext cx="9144000" cy="438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p:txBody>
      </p:sp>
      <p:sp>
        <p:nvSpPr>
          <p:cNvPr id="10" name="Başlık 1"/>
          <p:cNvSpPr>
            <a:spLocks noGrp="1"/>
          </p:cNvSpPr>
          <p:nvPr>
            <p:ph type="title"/>
          </p:nvPr>
        </p:nvSpPr>
        <p:spPr>
          <a:xfrm>
            <a:off x="14808" y="38658"/>
            <a:ext cx="5637312" cy="360834"/>
          </a:xfrm>
        </p:spPr>
        <p:txBody>
          <a:bodyPr>
            <a:noAutofit/>
          </a:bodyPr>
          <a:lstStyle/>
          <a:p>
            <a:pPr algn="l"/>
            <a:r>
              <a:rPr lang="tr-TR" sz="2000" b="1" dirty="0" smtClean="0">
                <a:solidFill>
                  <a:schemeClr val="bg1"/>
                </a:solidFill>
                <a:latin typeface="Arial" panose="020B0604020202020204" pitchFamily="34" charset="0"/>
                <a:cs typeface="Arial" panose="020B0604020202020204" pitchFamily="34" charset="0"/>
              </a:rPr>
              <a:t>GENETİK</a:t>
            </a:r>
            <a:endParaRPr lang="en-US" sz="2000" b="1" dirty="0">
              <a:solidFill>
                <a:schemeClr val="bg1"/>
              </a:solidFill>
              <a:latin typeface="Arial" panose="020B0604020202020204" pitchFamily="34" charset="0"/>
              <a:cs typeface="Arial" panose="020B0604020202020204" pitchFamily="34" charset="0"/>
            </a:endParaRPr>
          </a:p>
        </p:txBody>
      </p:sp>
      <p:sp>
        <p:nvSpPr>
          <p:cNvPr id="11" name="10 Dikdörtgen"/>
          <p:cNvSpPr/>
          <p:nvPr/>
        </p:nvSpPr>
        <p:spPr>
          <a:xfrm>
            <a:off x="428596" y="5925941"/>
            <a:ext cx="8501122" cy="646331"/>
          </a:xfrm>
          <a:prstGeom prst="rect">
            <a:avLst/>
          </a:prstGeom>
        </p:spPr>
        <p:txBody>
          <a:bodyPr wrap="square">
            <a:spAutoFit/>
          </a:bodyPr>
          <a:lstStyle/>
          <a:p>
            <a:pPr fontAlgn="auto">
              <a:spcBef>
                <a:spcPts val="0"/>
              </a:spcBef>
              <a:spcAft>
                <a:spcPts val="0"/>
              </a:spcAft>
              <a:defRPr/>
            </a:pPr>
            <a:r>
              <a:rPr lang="tr-TR" b="1" dirty="0" smtClean="0"/>
              <a:t>C</a:t>
            </a:r>
            <a:r>
              <a:rPr lang="en-US" b="1" dirty="0" err="1" smtClean="0"/>
              <a:t>anlılarda</a:t>
            </a:r>
            <a:r>
              <a:rPr lang="en-US" b="1" dirty="0" smtClean="0"/>
              <a:t> </a:t>
            </a:r>
            <a:r>
              <a:rPr lang="en-US" b="1" dirty="0" err="1" smtClean="0"/>
              <a:t>kalıtımı</a:t>
            </a:r>
            <a:r>
              <a:rPr lang="en-US" b="1" dirty="0" smtClean="0"/>
              <a:t> </a:t>
            </a:r>
            <a:r>
              <a:rPr lang="en-US" b="1" dirty="0" err="1" smtClean="0"/>
              <a:t>sağlayan</a:t>
            </a:r>
            <a:r>
              <a:rPr lang="en-US" b="1" dirty="0" smtClean="0"/>
              <a:t> </a:t>
            </a:r>
            <a:r>
              <a:rPr lang="en-US" b="1" dirty="0" err="1" smtClean="0"/>
              <a:t>genetik</a:t>
            </a:r>
            <a:r>
              <a:rPr lang="en-US" b="1" dirty="0" smtClean="0"/>
              <a:t> </a:t>
            </a:r>
            <a:r>
              <a:rPr lang="en-US" b="1" dirty="0" err="1" smtClean="0"/>
              <a:t>birim</a:t>
            </a:r>
            <a:r>
              <a:rPr lang="tr-TR" b="1" dirty="0" smtClean="0"/>
              <a:t> olan </a:t>
            </a:r>
            <a:r>
              <a:rPr lang="tr-TR" b="1" dirty="0" smtClean="0">
                <a:solidFill>
                  <a:srgbClr val="C00000"/>
                </a:solidFill>
              </a:rPr>
              <a:t>kromozomlar</a:t>
            </a:r>
            <a:r>
              <a:rPr lang="tr-TR" b="1" dirty="0" smtClean="0"/>
              <a:t> </a:t>
            </a:r>
            <a:r>
              <a:rPr lang="en-US" b="1" dirty="0" err="1" smtClean="0"/>
              <a:t>hücre</a:t>
            </a:r>
            <a:r>
              <a:rPr lang="en-US" b="1" dirty="0" smtClean="0"/>
              <a:t> </a:t>
            </a:r>
            <a:r>
              <a:rPr lang="en-US" b="1" dirty="0" err="1" smtClean="0"/>
              <a:t>çekirdeği</a:t>
            </a:r>
            <a:r>
              <a:rPr lang="en-US" b="1" dirty="0" smtClean="0"/>
              <a:t> </a:t>
            </a:r>
            <a:r>
              <a:rPr lang="en-US" b="1" dirty="0" err="1" smtClean="0"/>
              <a:t>içinde</a:t>
            </a:r>
            <a:r>
              <a:rPr lang="en-US" b="1" dirty="0" smtClean="0"/>
              <a:t> </a:t>
            </a:r>
            <a:r>
              <a:rPr lang="en-US" b="1" dirty="0" err="1" smtClean="0"/>
              <a:t>bulun</a:t>
            </a:r>
            <a:r>
              <a:rPr lang="tr-TR" b="1" dirty="0" smtClean="0"/>
              <a:t>an</a:t>
            </a:r>
            <a:r>
              <a:rPr lang="en-US" b="1" dirty="0" smtClean="0"/>
              <a:t> </a:t>
            </a:r>
            <a:r>
              <a:rPr lang="en-US" b="1" dirty="0" err="1" smtClean="0"/>
              <a:t>ipliksi</a:t>
            </a:r>
            <a:r>
              <a:rPr lang="en-US" b="1" dirty="0" smtClean="0"/>
              <a:t> </a:t>
            </a:r>
            <a:r>
              <a:rPr lang="en-US" b="1" dirty="0" err="1" smtClean="0"/>
              <a:t>yapı</a:t>
            </a:r>
            <a:r>
              <a:rPr lang="tr-TR" b="1" dirty="0" err="1" smtClean="0"/>
              <a:t>lardır</a:t>
            </a:r>
            <a:r>
              <a:rPr lang="tr-TR" b="1" dirty="0" smtClean="0"/>
              <a:t>.</a:t>
            </a:r>
          </a:p>
        </p:txBody>
      </p:sp>
    </p:spTree>
    <p:extLst>
      <p:ext uri="{BB962C8B-B14F-4D97-AF65-F5344CB8AC3E}">
        <p14:creationId xmlns:p14="http://schemas.microsoft.com/office/powerpoint/2010/main" val="244268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46083" name="AutoShape 4"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8" name="7 Metin kutusu"/>
          <p:cNvSpPr txBox="1"/>
          <p:nvPr/>
        </p:nvSpPr>
        <p:spPr>
          <a:xfrm>
            <a:off x="6659563" y="6524625"/>
            <a:ext cx="2471737" cy="339725"/>
          </a:xfrm>
          <a:prstGeom prst="rect">
            <a:avLst/>
          </a:prstGeom>
          <a:noFill/>
        </p:spPr>
        <p:txBody>
          <a:bodyPr wrap="none">
            <a:spAutoFit/>
          </a:bodyPr>
          <a:lstStyle/>
          <a:p>
            <a:pPr fontAlgn="auto">
              <a:spcBef>
                <a:spcPts val="0"/>
              </a:spcBef>
              <a:spcAft>
                <a:spcPts val="0"/>
              </a:spcAft>
              <a:defRPr/>
            </a:pPr>
            <a:r>
              <a:rPr lang="tr-TR" sz="1600" b="1" i="1" dirty="0">
                <a:solidFill>
                  <a:schemeClr val="bg1">
                    <a:lumMod val="50000"/>
                  </a:schemeClr>
                </a:solidFill>
                <a:latin typeface="+mn-lt"/>
                <a:cs typeface="+mn-cs"/>
              </a:rPr>
              <a:t>Genel Faktörler - Beslenme</a:t>
            </a:r>
          </a:p>
        </p:txBody>
      </p:sp>
      <p:sp>
        <p:nvSpPr>
          <p:cNvPr id="46085" name="8 Metin kutusu"/>
          <p:cNvSpPr txBox="1">
            <a:spLocks noChangeArrowheads="1"/>
          </p:cNvSpPr>
          <p:nvPr/>
        </p:nvSpPr>
        <p:spPr bwMode="auto">
          <a:xfrm>
            <a:off x="250825" y="466725"/>
            <a:ext cx="2241550" cy="523875"/>
          </a:xfrm>
          <a:prstGeom prst="rect">
            <a:avLst/>
          </a:prstGeom>
          <a:noFill/>
          <a:ln w="9525">
            <a:noFill/>
            <a:miter lim="800000"/>
            <a:headEnd/>
            <a:tailEnd/>
          </a:ln>
        </p:spPr>
        <p:txBody>
          <a:bodyPr wrap="none">
            <a:spAutoFit/>
          </a:bodyPr>
          <a:lstStyle/>
          <a:p>
            <a:r>
              <a:rPr lang="tr-TR" sz="2800" b="1">
                <a:solidFill>
                  <a:srgbClr val="C00000"/>
                </a:solidFill>
                <a:latin typeface="Calibri" pitchFamily="34" charset="0"/>
              </a:rPr>
              <a:t>5. BESLENME:</a:t>
            </a:r>
          </a:p>
        </p:txBody>
      </p:sp>
      <p:pic>
        <p:nvPicPr>
          <p:cNvPr id="2050" name="Picture 2" descr="kalsiyumdan zengin besinler ile ilgili görsel sonuc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124744"/>
            <a:ext cx="6163072" cy="4814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0"/>
            <a:ext cx="9144000" cy="47974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4" name="Text Box 2"/>
          <p:cNvSpPr txBox="1">
            <a:spLocks noChangeArrowheads="1"/>
          </p:cNvSpPr>
          <p:nvPr/>
        </p:nvSpPr>
        <p:spPr bwMode="auto">
          <a:xfrm>
            <a:off x="745331" y="692696"/>
            <a:ext cx="7653338" cy="1323975"/>
          </a:xfrm>
          <a:prstGeom prst="rect">
            <a:avLst/>
          </a:prstGeom>
          <a:noFill/>
          <a:ln w="9525">
            <a:noFill/>
            <a:miter lim="800000"/>
            <a:headEnd/>
            <a:tailEnd/>
          </a:ln>
        </p:spPr>
        <p:txBody>
          <a:bodyPr>
            <a:spAutoFit/>
          </a:bodyPr>
          <a:lstStyle/>
          <a:p>
            <a:pPr algn="ctr" fontAlgn="auto">
              <a:spcBef>
                <a:spcPts val="0"/>
              </a:spcBef>
              <a:spcAft>
                <a:spcPts val="0"/>
              </a:spcAft>
              <a:defRPr/>
            </a:pPr>
            <a:r>
              <a:rPr lang="tr-TR" sz="4000" b="1" dirty="0">
                <a:solidFill>
                  <a:schemeClr val="tx2">
                    <a:lumMod val="20000"/>
                    <a:lumOff val="80000"/>
                  </a:schemeClr>
                </a:solidFill>
                <a:latin typeface="+mn-lt"/>
                <a:cs typeface="+mn-cs"/>
              </a:rPr>
              <a:t>ANORMAL BASINÇ ALIŞKANLIKLARI</a:t>
            </a:r>
          </a:p>
        </p:txBody>
      </p:sp>
      <p:sp>
        <p:nvSpPr>
          <p:cNvPr id="48132" name="2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pic>
        <p:nvPicPr>
          <p:cNvPr id="6" name="Picture 2" descr="habits ile ilgili görsel sonucu"/>
          <p:cNvPicPr>
            <a:picLocks noChangeAspect="1" noChangeArrowheads="1"/>
          </p:cNvPicPr>
          <p:nvPr/>
        </p:nvPicPr>
        <p:blipFill>
          <a:blip r:embed="rId3" cstate="print"/>
          <a:srcRect/>
          <a:stretch>
            <a:fillRect/>
          </a:stretch>
        </p:blipFill>
        <p:spPr bwMode="auto">
          <a:xfrm>
            <a:off x="745290" y="1988840"/>
            <a:ext cx="7653419" cy="3888432"/>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47107" name="AutoShape 4" descr="data:image/jpeg;base64,/9j/4AAQSkZJRgABAQAAAQABAAD/2wBDAAkGBwgHBgkIBwgKCgkLDRYPDQwMDRsUFRAWIB0iIiAdHx8kKDQsJCYxJx8fLT0tMTU3Ojo6Iys/RD84QzQ5Ojf/2wBDAQoKCg0MDRoPDxo3JR8lNzc3Nzc3Nzc3Nzc3Nzc3Nzc3Nzc3Nzc3Nzc3Nzc3Nzc3Nzc3Nzc3Nzc3Nzc3Nzc3Nzf/wAARCACcAKADASIAAhEBAxEB/8QAHAAAAQUBAQEAAAAAAAAAAAAABQABBAYHAwII/8QAPBAAAQMDAwMDAgQEAwcFAAAAAQACAwQFERIhMQZBURMiYXGBBxQykSNCwdEVF7EWJDNDcqHhVWJzgpL/xAAUAQEAAAAAAAAAAAAAAAAAAAAA/8QAFBEBAAAAAAAAAAAAAAAAAAAAAP/aAAwDAQACEQMRAD8AxlOmSQOkkkgccJu6bKdAiRwvcbCe2V5aMkAf9kdtVt9R7fUCAZHRySnSGOJ+OymxWGoeMgYPgq9Wu1waAGN3b4RYW33MIbgd0Gaf7PVeNxj7LzLYKkNJy0YHdauaBgacNI+qi1Fta8ajEMBBkdRRTQD3x7dyohGFrFXZoX/p9ue2FVbt02xpd6Iw/nHlBUOU/bC61MLonlpBGPK4nHZAgnJSz4Tbk7lAspckfVMnHIQJIbpL0OEHlLwlhJA+E7W5cAN8pipVAzXJnGd8BBPt9E0uGkZf322Culrs5fgRuxke44XKwWgMjEkwxsNldLbG1uNLQAOAEHqhtrYIg3f7lEI6UY4GV7jHvGcZI2UyMBoBI3QQxTYByMfRcpaUuG2oowWB41Aho+Vz9PfJxt3QV+WlcBgA4+UPrLc14OIwDjlWyaLIPtz5UCopg4ZOQUGZ9RdPtlHqNbvwcbKhVEPozOjI/SVt1wphhwd+nCzfq2ga1xmiGCOceEFTKdPgJFB5TjlIJDlAgvQITHhJoQLITJyE4HlA8cT5HBrRz3VpsFuZ+aYH4JYeAhVjgE9Sdtv9VdrPSsjqQ7AwNkB+GMtaA1v/AJRWkaQBk4P0UWKMlrSNj5RKOPS0ElBJjadOQC7+inwNLsHtjuokGHMDePlFaGLO2kkdkCELjF7W/dOG49pAReClYWbnfwuc9FEPdjG3OUFfqXaNsYQ+aYkbDYKfcpQ15ad8HZCZTrOBsD4QRqo6m4OPuqn1BSRvpyHtyQT+xVpqW5JDicDhB7tvCWj9WDugyOrgNPO+J2xBXA7o91TThk8MoO7mlj/qP/CBcIPKQ5H1ST44QIZyvR2TA8J0DYyMpz2S4C9xsMjw0Ak/CCz9IUx0hxG+SVbGROhqC890O6SotEWp22AjFV/FlDYxnHdAatzstDncItG6OQYyPhC7RQySkDScAfqJ2RUU8UT8B+X+WnIQSaaLBJ7dkZtrXam9wg0Mvp875RehuEDAMtQHwQ0bgcIdcHBwzk/Rd2TGobmPGMc5Qapm1SPBcdjxlAKnaJZHNduQVG9PS9zcHAGyJOdASXDnKjzNJOY2c90AapGMgqs3OV7JfjurTXsnY/3My1VK6HNazXkNOxQVPqin1UwnaTs7j6qrkFXnqZhNucW4IGFRhycoGwkAnKQCB16AJGy88rtTt1AgkDCDwxpdsG5yjVrozraDuXdh2UWiFMGlzteewVw6Tt4qHiZ7CG52QWC0UTzA1jRhuEcpbOCPfs0buKIW6kYGDI/ZTqoxBnpAc8gIBgd6jxGw6IRs1oGcqJc5LrRuBt1obVMI3cZsEH6I5RU0cbtUjmjwCeEXFRQtp3NLQ5/YgIKxZKqorcfmaJ9JMMtdFIQ4H6EIs5sYcGMaNZ7BchHLJITH7ASpVHAG08z2k+pnS5w3LR3wg7w0FRIwiOVzdv5UNroqikHuw9ucO8orbTLTNl9Iy6HEuAk3LQuTGOnJbNI94lcWlh4aO2EA0aZIQ6JuSRkk/wAqizyx08LpamVkbO7nEqYIZqdr/SOYycEfKLUNJS1lG71NJd3YR/RBVhWsMIOptRSu/mac6R8IH1BaiHtfGNTSMteN1bKqy0lK6V9LCyJzj7g1ukH6gKPSwiaF1PINh+gnkIM4utOH0L2FpzvkLOpGFjy0jjbdbfe7QWtdgbELJOo6X8tXEDI1boAxGTwE/GPOU/CbugQ2T6jggd0x+E4BQTLax0tRHFy1x3C1rpunEcbWt7LMenYx+c1u7DZax043+EH9kFmiOlmGnfuUv05I3K4iQcBSYI9WCgUdO6Q6jlToaMZb5yulPEitLAHAfCAZLDjt91xY11OXFjiC47o5LCBkkZ8IdUaIWumm2YOEHNk8wBJcXF2x1eFxdUytPpjg8bcIDV9a0cVU6DUzIHA7I1Q10F1pg+PHqN327oOkDMMDTk+cp3UxJ1My13kKbTQtcAHcqU6ABuyCuVUlXESCfUYOdQ3UJ03vEkexHIR+qhyTnugNVAYXFwP1Qe6pzKmnyBl2NwVk3XtF7vUaMaN1qLXYdsqd1tTaoHkNyCDwgyV3AXk7LtMzSSB2OFyxuECwF6AC8qxdIWAXqt/ju0UsZBlfnH2QQrLKI6hjcZ1HC1mxTNbSNA8Bc4OjOnpIxLRgerHu0skyPuFBtr3QsfC44cxxb+yC00svqyeUZp+R4VYs0uo7ndWOB5ygLU7sEItTP9mB3VfjdsN0TonEDOcoJlRIyFrpJNgBklUW+XX/ABWZ1HDIY4h+tzeQrrO1sjD6wyHDGEDNjpXSucyPTv45QUlnRVinje97qkSZyXa8lymWWAWGoa6GofJTF2MSctVrdZacZwHjPgqLUWCN4wHuDTyDugsFHJHURtkhP1wVPJHpknGUIsVC2hgLWvLvgqfU6vTDm8FBDqSORhCqtnqNOAMqbJJkkOxnyVEnJIOEFflk9KYtKEdUhr6FxI7KVe5TFMHDglCOpaomiLGbvcMADuUGV1rR+YkI4JKiu3ICL3Wz3OijE1bRzRMdw5zdkJcMHkIPUMbpXYbgHHdaf+FVOBBc4HBr3uLDpG+2TlZnG3JGFfPwut94qr4JrVFlkbczPe4hunx8koNErrRCKl3ogQzYBa9ox+4VXkhkZVzB40yB2XD+qvlW/L45XxkadnDuPgoBfKUPqoqujBIf7JGfHlALtcpjm0O2VrpZA4DfKqlRC+KT1APrsptDcAAA7lBboMZ3RSlkaxuTwqvBXDkFTo672gZQGZZvUl528Lpry3SzlBmVIe7kZUyGduRlwQS3RS6MnIK8smbu1/KkuqYvy2S4Zwg88zdWQUE9k2iTZy71ModH/DKCfmGt3yujar27HZB7lJxg7juok0jdBLST9AnmnBHKHVtUGM2OwCAB1A9pkY0HgoS9zJLlA6Yn0Y3ayPOFPla6rqDgZwvdtpI5ZqiUjLYhp1ds90HS/S1N1tFWKmmZFAYC+MHd2B58LFJRjsvoi4WarvljqKC2SRQyyNAMj+zB2+6xDqPp+vsFcaS4Qlkg3aQctcPIKC/dD/hm+ZxuPUwFLQRDUY3uwXfJPYLXLK62iEixmmNKzDNMGMA44OO/1Xu+0MtbajBAI5ZGyxyenIcNl0vDi0884XmmdKxlXW3GmioslpbhwdJgDcvI2z4A7fsAg9RwBodO2M6Xbu+HITbYBO5hL2BmQTjnlHqXqG2XST8nGHF5djRI3AcEPv1tntLWV1pETYw/M7HjO3bCCn9fdR26hvsVNE1jyW/7xp/l8fdQgyGpjEtHI17SM7FaHd4elqu3h99it8epvuMha1wJ8EbrNami6Soa0PtXUDJIXHBYXFpZ98YIQP8Am54DjfZdo704bE7o1S2u110GYLtHJtx6rSgd5s9HS5d/idGN+DI0f1QTqe+Na4anHCLw3aKRm0gWdyQx8Q3Okd/7TMAuHqVcb8NIf/8AHIHD/sg083QHYvyOF4fXxtHueP3WdR1Fxz7Yp/2KmU7bhMRqjl+4KC5OuOt2x2XZldluNSAUtNMGj1A4IhDBK/Aije4/AKCbJVYbkuUKYSVRw3OPOETp7JWSEE0kv3GETj6brpYizLICRgE74+yCuw0DjDI2Dho97x/KpMPoUdtioY48AHL3AZLvlWCG0R9LWKUNkfVzPdsZuC4/HhBqenAOuT3SO5Pn7dkE633Selj0QRMJJ3c/J27DCG9S0UXUkTYrnTt0sOWujZpIPwUYghjG7iB8Ka2FpaAMYygsekb/ACoF5tjbrRmmfPJEwnJLMZP7ogkgq1t6Lp7fVR1EdbUOcx2oag3n9kU6htMl5oHUba6WkY/9bomNLj+4OEVSQZhP+DduqHl898uUjzy54jJ/0XL/ACTtPe8XA/8A1j/stUSQZWPwTtIOReLgD8Nj/skfwStJ3N4r8/8ATH/Zaokgyr/JC0f+sV//AOY/7JD8EbQ3i73AfQR/2WqpIM0g/CGkp/8AgdQ3aP8A6XMH9Eqr8PKa3QuqKrq28RRt5e57cf6LS1XOumgWKScEh9O9sjPGRnkd0Feg6eo6ekjrz1bWSUznAMfJHG8OPjGnJVlornbKGGRstzp5TGW5c2MNznjAaPd9QqldLlUUXRdBWxlr5a6rzPqGA4FrsgYxgEADbHdCzcZadlXVQxxMda3gUzA06QJnHUDvk47b7Y7oNUhuVJPI6OGdkjmt1HTxjbcHg8jjyFxpb3b6oMMFQCHglrnMcwOGM5BIGRjfKqvTEbYrlUUrM6YaN7Q4uJJHswCOBj4A+cqnW66Oq7GGyU0LW0xDGgOkOoaAN8uPgcYCDW7lSxXKJkL5y0AhwDCCT2yh8Fkow721cjiHFu+BuPGyz+k5qZ/+fDaxWRyDYteI2FoHbSMcY7lSLtSxU9ZTwsDixzpWAFx9mGtdkY75O/0CC+vt9C0xQvqzqkDnM3HuA5OfuFKhoadmGMly7GcZGcefoq1eqWAxdOQekz0cNbo0jSRmLkIVYqt1FfoqaGKEjRqbI5mXtGdOgHs3HZB//9k="/>
          <p:cNvSpPr>
            <a:spLocks noChangeAspect="1" noChangeArrowheads="1"/>
          </p:cNvSpPr>
          <p:nvPr/>
        </p:nvSpPr>
        <p:spPr bwMode="auto">
          <a:xfrm>
            <a:off x="0" y="-719138"/>
            <a:ext cx="1524000" cy="1485901"/>
          </a:xfrm>
          <a:prstGeom prst="rect">
            <a:avLst/>
          </a:prstGeom>
          <a:noFill/>
          <a:ln w="9525">
            <a:noFill/>
            <a:miter lim="800000"/>
            <a:headEnd/>
            <a:tailEnd/>
          </a:ln>
        </p:spPr>
        <p:txBody>
          <a:bodyPr/>
          <a:lstStyle/>
          <a:p>
            <a:endParaRPr lang="tr-TR">
              <a:latin typeface="Calibri" pitchFamily="34" charset="0"/>
            </a:endParaRPr>
          </a:p>
        </p:txBody>
      </p:sp>
      <p:sp>
        <p:nvSpPr>
          <p:cNvPr id="8" name="7 Metin kutusu"/>
          <p:cNvSpPr txBox="1"/>
          <p:nvPr/>
        </p:nvSpPr>
        <p:spPr>
          <a:xfrm>
            <a:off x="5018088" y="6524625"/>
            <a:ext cx="4162425" cy="339725"/>
          </a:xfrm>
          <a:prstGeom prst="rect">
            <a:avLst/>
          </a:prstGeom>
          <a:noFill/>
        </p:spPr>
        <p:txBody>
          <a:bodyPr wrap="none">
            <a:spAutoFit/>
          </a:bodyPr>
          <a:lstStyle/>
          <a:p>
            <a:pPr fontAlgn="auto">
              <a:spcBef>
                <a:spcPts val="0"/>
              </a:spcBef>
              <a:spcAft>
                <a:spcPts val="0"/>
              </a:spcAft>
              <a:defRPr/>
            </a:pPr>
            <a:r>
              <a:rPr lang="tr-TR" sz="1600" b="1" i="1" dirty="0">
                <a:solidFill>
                  <a:schemeClr val="bg1">
                    <a:lumMod val="50000"/>
                  </a:schemeClr>
                </a:solidFill>
                <a:latin typeface="+mn-lt"/>
                <a:cs typeface="+mn-cs"/>
              </a:rPr>
              <a:t>Genel Faktörler – Anormal Basınç Alışkanlıkları</a:t>
            </a:r>
          </a:p>
        </p:txBody>
      </p:sp>
      <p:sp>
        <p:nvSpPr>
          <p:cNvPr id="47109" name="8 Metin kutusu"/>
          <p:cNvSpPr txBox="1">
            <a:spLocks noChangeArrowheads="1"/>
          </p:cNvSpPr>
          <p:nvPr/>
        </p:nvSpPr>
        <p:spPr bwMode="auto">
          <a:xfrm>
            <a:off x="250825" y="466725"/>
            <a:ext cx="5905500" cy="523875"/>
          </a:xfrm>
          <a:prstGeom prst="rect">
            <a:avLst/>
          </a:prstGeom>
          <a:noFill/>
          <a:ln w="9525">
            <a:noFill/>
            <a:miter lim="800000"/>
            <a:headEnd/>
            <a:tailEnd/>
          </a:ln>
        </p:spPr>
        <p:txBody>
          <a:bodyPr wrap="none">
            <a:spAutoFit/>
          </a:bodyPr>
          <a:lstStyle/>
          <a:p>
            <a:r>
              <a:rPr lang="tr-TR" sz="2800" b="1">
                <a:solidFill>
                  <a:srgbClr val="C00000"/>
                </a:solidFill>
                <a:latin typeface="Calibri" pitchFamily="34" charset="0"/>
              </a:rPr>
              <a:t>6. ANORMAL BASINÇ ALIŞKANLIKLARI:</a:t>
            </a:r>
          </a:p>
        </p:txBody>
      </p:sp>
      <p:sp>
        <p:nvSpPr>
          <p:cNvPr id="47110" name="5 Metin kutusu"/>
          <p:cNvSpPr txBox="1">
            <a:spLocks noChangeArrowheads="1"/>
          </p:cNvSpPr>
          <p:nvPr/>
        </p:nvSpPr>
        <p:spPr bwMode="auto">
          <a:xfrm>
            <a:off x="539552" y="1700808"/>
            <a:ext cx="4881562" cy="2246313"/>
          </a:xfrm>
          <a:prstGeom prst="rect">
            <a:avLst/>
          </a:prstGeom>
          <a:noFill/>
          <a:ln w="9525">
            <a:noFill/>
            <a:miter lim="800000"/>
            <a:headEnd/>
            <a:tailEnd/>
          </a:ln>
        </p:spPr>
        <p:txBody>
          <a:bodyPr wrap="none">
            <a:spAutoFit/>
          </a:bodyPr>
          <a:lstStyle/>
          <a:p>
            <a:pPr marL="514350" indent="-514350">
              <a:buFontTx/>
              <a:buAutoNum type="arabicPeriod"/>
            </a:pPr>
            <a:r>
              <a:rPr lang="tr-TR" sz="2800" b="1" dirty="0">
                <a:solidFill>
                  <a:srgbClr val="303090"/>
                </a:solidFill>
                <a:latin typeface="Calibri" pitchFamily="34" charset="0"/>
              </a:rPr>
              <a:t>PARMAK EMME</a:t>
            </a:r>
          </a:p>
          <a:p>
            <a:pPr marL="514350" indent="-514350">
              <a:buFontTx/>
              <a:buAutoNum type="arabicPeriod"/>
            </a:pPr>
            <a:r>
              <a:rPr lang="tr-TR" sz="2800" b="1" dirty="0">
                <a:solidFill>
                  <a:srgbClr val="303090"/>
                </a:solidFill>
                <a:latin typeface="Calibri" pitchFamily="34" charset="0"/>
              </a:rPr>
              <a:t>YALANCI EMZİK KULLANIMI</a:t>
            </a:r>
          </a:p>
          <a:p>
            <a:pPr marL="514350" indent="-514350">
              <a:buFontTx/>
              <a:buAutoNum type="arabicPeriod"/>
            </a:pPr>
            <a:r>
              <a:rPr lang="tr-TR" sz="2800" b="1" dirty="0">
                <a:solidFill>
                  <a:srgbClr val="303090"/>
                </a:solidFill>
                <a:latin typeface="Calibri" pitchFamily="34" charset="0"/>
              </a:rPr>
              <a:t>DUDAK EMME ve ISIRMA</a:t>
            </a:r>
          </a:p>
          <a:p>
            <a:pPr marL="514350" indent="-514350">
              <a:buFontTx/>
              <a:buAutoNum type="arabicPeriod"/>
            </a:pPr>
            <a:r>
              <a:rPr lang="tr-TR" sz="2800" b="1" dirty="0">
                <a:solidFill>
                  <a:srgbClr val="303090"/>
                </a:solidFill>
                <a:latin typeface="Calibri" pitchFamily="34" charset="0"/>
              </a:rPr>
              <a:t>DİL İTME (TONGUE THRUST)</a:t>
            </a:r>
          </a:p>
          <a:p>
            <a:pPr marL="514350" indent="-514350">
              <a:buFontTx/>
              <a:buAutoNum type="arabicPeriod"/>
            </a:pPr>
            <a:r>
              <a:rPr lang="tr-TR" sz="2800" b="1" dirty="0">
                <a:solidFill>
                  <a:srgbClr val="303090"/>
                </a:solidFill>
                <a:latin typeface="Calibri" pitchFamily="34" charset="0"/>
              </a:rPr>
              <a:t>TIRNAK YEME</a:t>
            </a:r>
          </a:p>
        </p:txBody>
      </p:sp>
      <p:pic>
        <p:nvPicPr>
          <p:cNvPr id="47111" name="Picture 3" descr="img_07a5"/>
          <p:cNvPicPr>
            <a:picLocks noChangeAspect="1" noChangeArrowheads="1"/>
          </p:cNvPicPr>
          <p:nvPr/>
        </p:nvPicPr>
        <p:blipFill>
          <a:blip r:embed="rId3" cstate="print"/>
          <a:srcRect/>
          <a:stretch>
            <a:fillRect/>
          </a:stretch>
        </p:blipFill>
        <p:spPr bwMode="auto">
          <a:xfrm>
            <a:off x="2339752" y="4149080"/>
            <a:ext cx="1252538" cy="1695450"/>
          </a:xfrm>
          <a:prstGeom prst="rect">
            <a:avLst/>
          </a:prstGeom>
          <a:noFill/>
          <a:ln w="9525">
            <a:noFill/>
            <a:miter lim="800000"/>
            <a:headEnd/>
            <a:tailEnd/>
          </a:ln>
        </p:spPr>
      </p:pic>
      <p:pic>
        <p:nvPicPr>
          <p:cNvPr id="47112" name="Picture 5" descr="img_07a4"/>
          <p:cNvPicPr>
            <a:picLocks noChangeAspect="1" noChangeArrowheads="1"/>
          </p:cNvPicPr>
          <p:nvPr/>
        </p:nvPicPr>
        <p:blipFill>
          <a:blip r:embed="rId4" cstate="print"/>
          <a:srcRect/>
          <a:stretch>
            <a:fillRect/>
          </a:stretch>
        </p:blipFill>
        <p:spPr bwMode="auto">
          <a:xfrm>
            <a:off x="666750" y="5229225"/>
            <a:ext cx="1143000" cy="1238250"/>
          </a:xfrm>
          <a:prstGeom prst="rect">
            <a:avLst/>
          </a:prstGeom>
          <a:noFill/>
          <a:ln w="9525">
            <a:noFill/>
            <a:miter lim="800000"/>
            <a:headEnd/>
            <a:tailEnd/>
          </a:ln>
        </p:spPr>
      </p:pic>
      <p:pic>
        <p:nvPicPr>
          <p:cNvPr id="47113" name="Picture 7" descr="thumbs2"/>
          <p:cNvPicPr>
            <a:picLocks noChangeAspect="1" noChangeArrowheads="1"/>
          </p:cNvPicPr>
          <p:nvPr/>
        </p:nvPicPr>
        <p:blipFill>
          <a:blip r:embed="rId5" cstate="print"/>
          <a:srcRect/>
          <a:stretch>
            <a:fillRect/>
          </a:stretch>
        </p:blipFill>
        <p:spPr bwMode="auto">
          <a:xfrm>
            <a:off x="4283968" y="4221088"/>
            <a:ext cx="1601787" cy="2087562"/>
          </a:xfrm>
          <a:prstGeom prst="rect">
            <a:avLst/>
          </a:prstGeom>
          <a:noFill/>
          <a:ln w="9525">
            <a:noFill/>
            <a:miter lim="800000"/>
            <a:headEnd/>
            <a:tailEnd/>
          </a:ln>
        </p:spPr>
      </p:pic>
      <p:pic>
        <p:nvPicPr>
          <p:cNvPr id="79874" name="Picture 2" descr="oral habits ile ilgili görsel sonucu"/>
          <p:cNvPicPr>
            <a:picLocks noChangeAspect="1" noChangeArrowheads="1"/>
          </p:cNvPicPr>
          <p:nvPr/>
        </p:nvPicPr>
        <p:blipFill>
          <a:blip r:embed="rId6" cstate="print"/>
          <a:srcRect/>
          <a:stretch>
            <a:fillRect/>
          </a:stretch>
        </p:blipFill>
        <p:spPr bwMode="auto">
          <a:xfrm>
            <a:off x="6084168" y="0"/>
            <a:ext cx="3059832" cy="4594235"/>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p:cNvSpPr txBox="1">
            <a:spLocks noChangeArrowheads="1"/>
          </p:cNvSpPr>
          <p:nvPr/>
        </p:nvSpPr>
        <p:spPr bwMode="auto">
          <a:xfrm>
            <a:off x="1116013" y="1773238"/>
            <a:ext cx="7381875" cy="4432300"/>
          </a:xfrm>
          <a:prstGeom prst="rect">
            <a:avLst/>
          </a:prstGeom>
          <a:noFill/>
          <a:ln w="9525">
            <a:noFill/>
            <a:miter lim="800000"/>
            <a:headEnd/>
            <a:tailEnd/>
          </a:ln>
        </p:spPr>
        <p:txBody>
          <a:bodyPr>
            <a:spAutoFit/>
          </a:bodyPr>
          <a:lstStyle/>
          <a:p>
            <a:r>
              <a:rPr lang="tr-TR" sz="2400" b="1">
                <a:solidFill>
                  <a:srgbClr val="C0504D"/>
                </a:solidFill>
                <a:latin typeface="Calibri" pitchFamily="34" charset="0"/>
              </a:rPr>
              <a:t>Biberon başlığı; </a:t>
            </a:r>
          </a:p>
          <a:p>
            <a:pPr>
              <a:buClr>
                <a:srgbClr val="C0504D"/>
              </a:buClr>
              <a:buSzPct val="100000"/>
              <a:buFont typeface="Wingdings" pitchFamily="2" charset="2"/>
              <a:buChar char="§"/>
            </a:pPr>
            <a:r>
              <a:rPr lang="tr-TR" sz="2400" b="1">
                <a:solidFill>
                  <a:schemeClr val="tx2"/>
                </a:solidFill>
                <a:latin typeface="Calibri" pitchFamily="34" charset="0"/>
              </a:rPr>
              <a:t> Ucu ve tabanı kalın olmalıdır. </a:t>
            </a:r>
          </a:p>
          <a:p>
            <a:pPr>
              <a:buClr>
                <a:srgbClr val="C0504D"/>
              </a:buClr>
              <a:buSzPct val="100000"/>
              <a:buFont typeface="Wingdings" pitchFamily="2" charset="2"/>
              <a:buChar char="§"/>
            </a:pPr>
            <a:r>
              <a:rPr lang="tr-TR" sz="2400" b="1">
                <a:solidFill>
                  <a:schemeClr val="tx2"/>
                </a:solidFill>
                <a:latin typeface="Calibri" pitchFamily="34" charset="0"/>
              </a:rPr>
              <a:t> Boyun kısmı ise çok kalın olmamalıdır. </a:t>
            </a:r>
          </a:p>
          <a:p>
            <a:pPr>
              <a:buClr>
                <a:srgbClr val="C0504D"/>
              </a:buClr>
              <a:buSzPct val="100000"/>
              <a:buFont typeface="Wingdings" pitchFamily="2" charset="2"/>
              <a:buChar char="§"/>
            </a:pPr>
            <a:r>
              <a:rPr lang="tr-TR" sz="2400" b="1">
                <a:solidFill>
                  <a:schemeClr val="tx2"/>
                </a:solidFill>
                <a:latin typeface="Calibri" pitchFamily="34" charset="0"/>
              </a:rPr>
              <a:t> Delik küçük, dile gelen kısmı konkav, damağa değen kısmı ise konveks olmalıdır.</a:t>
            </a:r>
          </a:p>
          <a:p>
            <a:pPr>
              <a:buClr>
                <a:srgbClr val="C0504D"/>
              </a:buClr>
              <a:buSzPct val="100000"/>
              <a:buFont typeface="Wingdings" pitchFamily="2" charset="2"/>
              <a:buChar char="§"/>
            </a:pPr>
            <a:r>
              <a:rPr lang="tr-TR" sz="2400" b="1">
                <a:solidFill>
                  <a:schemeClr val="tx2"/>
                </a:solidFill>
                <a:latin typeface="Calibri" pitchFamily="34" charset="0"/>
              </a:rPr>
              <a:t> Mümkün olduğunca anne memesine benzer bir yapı göstermelidir. </a:t>
            </a:r>
          </a:p>
          <a:p>
            <a:endParaRPr lang="tr-TR" sz="2400" b="1">
              <a:solidFill>
                <a:srgbClr val="C0504D"/>
              </a:solidFill>
              <a:latin typeface="Calibri" pitchFamily="34" charset="0"/>
            </a:endParaRPr>
          </a:p>
          <a:p>
            <a:r>
              <a:rPr lang="tr-TR" sz="2400" b="1">
                <a:solidFill>
                  <a:srgbClr val="C0504D"/>
                </a:solidFill>
                <a:latin typeface="Calibri" pitchFamily="34" charset="0"/>
              </a:rPr>
              <a:t>Amaç; </a:t>
            </a:r>
            <a:r>
              <a:rPr lang="tr-TR" sz="2400" b="1">
                <a:solidFill>
                  <a:schemeClr val="tx2"/>
                </a:solidFill>
                <a:latin typeface="Calibri" pitchFamily="34" charset="0"/>
              </a:rPr>
              <a:t>emme işlemi </a:t>
            </a:r>
          </a:p>
          <a:p>
            <a:r>
              <a:rPr lang="tr-TR" sz="2400" b="1">
                <a:solidFill>
                  <a:schemeClr val="tx2"/>
                </a:solidFill>
                <a:latin typeface="Calibri" pitchFamily="34" charset="0"/>
              </a:rPr>
              <a:t>ile çevre kasları </a:t>
            </a:r>
          </a:p>
          <a:p>
            <a:r>
              <a:rPr lang="tr-TR" sz="2400" b="1">
                <a:solidFill>
                  <a:schemeClr val="tx2"/>
                </a:solidFill>
                <a:latin typeface="Calibri" pitchFamily="34" charset="0"/>
              </a:rPr>
              <a:t>geliştirmektir. </a:t>
            </a:r>
          </a:p>
          <a:p>
            <a:endParaRPr lang="tr-TR" b="1">
              <a:latin typeface="Calibri" pitchFamily="34" charset="0"/>
            </a:endParaRPr>
          </a:p>
        </p:txBody>
      </p:sp>
      <p:pic>
        <p:nvPicPr>
          <p:cNvPr id="49155" name="Picture 5" descr="biberon"/>
          <p:cNvPicPr>
            <a:picLocks noGrp="1" noChangeAspect="1" noChangeArrowheads="1"/>
          </p:cNvPicPr>
          <p:nvPr>
            <p:ph/>
          </p:nvPr>
        </p:nvPicPr>
        <p:blipFill>
          <a:blip r:embed="rId3" cstate="print"/>
          <a:srcRect/>
          <a:stretch>
            <a:fillRect/>
          </a:stretch>
        </p:blipFill>
        <p:spPr>
          <a:xfrm>
            <a:off x="254000" y="2214563"/>
            <a:ext cx="592138" cy="1296987"/>
          </a:xfrm>
          <a:noFill/>
        </p:spPr>
      </p:pic>
      <p:pic>
        <p:nvPicPr>
          <p:cNvPr id="49156" name="Picture 6" descr="http://www.ereyon.com.tr/ProductImages/149403/ebbk76005_662.jpg"/>
          <p:cNvPicPr>
            <a:picLocks noChangeAspect="1" noChangeArrowheads="1"/>
          </p:cNvPicPr>
          <p:nvPr/>
        </p:nvPicPr>
        <p:blipFill>
          <a:blip r:embed="rId4" cstate="print"/>
          <a:srcRect/>
          <a:stretch>
            <a:fillRect/>
          </a:stretch>
        </p:blipFill>
        <p:spPr bwMode="auto">
          <a:xfrm>
            <a:off x="6096000" y="4143375"/>
            <a:ext cx="2032000" cy="2286000"/>
          </a:xfrm>
          <a:prstGeom prst="rect">
            <a:avLst/>
          </a:prstGeom>
          <a:noFill/>
          <a:ln w="9525">
            <a:noFill/>
            <a:miter lim="800000"/>
            <a:headEnd/>
            <a:tailEnd/>
          </a:ln>
        </p:spPr>
      </p:pic>
      <p:sp>
        <p:nvSpPr>
          <p:cNvPr id="49157" name="5 Dikdörtgen"/>
          <p:cNvSpPr>
            <a:spLocks noChangeArrowheads="1"/>
          </p:cNvSpPr>
          <p:nvPr/>
        </p:nvSpPr>
        <p:spPr bwMode="auto">
          <a:xfrm>
            <a:off x="0" y="981075"/>
            <a:ext cx="9334500" cy="461963"/>
          </a:xfrm>
          <a:prstGeom prst="rect">
            <a:avLst/>
          </a:prstGeom>
          <a:noFill/>
          <a:ln w="9525">
            <a:noFill/>
            <a:miter lim="800000"/>
            <a:headEnd/>
            <a:tailEnd/>
          </a:ln>
        </p:spPr>
        <p:txBody>
          <a:bodyPr>
            <a:spAutoFit/>
          </a:bodyPr>
          <a:lstStyle/>
          <a:p>
            <a:r>
              <a:rPr lang="tr-TR" sz="2400" b="1">
                <a:solidFill>
                  <a:schemeClr val="tx2"/>
                </a:solidFill>
                <a:latin typeface="Calibri" pitchFamily="34" charset="0"/>
              </a:rPr>
              <a:t>Bebeklik dönemi ile başlar ve beslenme şekli önemlidir. </a:t>
            </a:r>
          </a:p>
        </p:txBody>
      </p:sp>
      <p:sp>
        <p:nvSpPr>
          <p:cNvPr id="49158" name="5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time"/>
          <p:cNvPicPr>
            <a:picLocks noChangeAspect="1" noChangeArrowheads="1"/>
          </p:cNvPicPr>
          <p:nvPr/>
        </p:nvPicPr>
        <p:blipFill>
          <a:blip r:embed="rId3" cstate="print"/>
          <a:srcRect/>
          <a:stretch>
            <a:fillRect/>
          </a:stretch>
        </p:blipFill>
        <p:spPr bwMode="auto">
          <a:xfrm>
            <a:off x="666750" y="765175"/>
            <a:ext cx="2633663" cy="2124075"/>
          </a:xfrm>
          <a:prstGeom prst="rect">
            <a:avLst/>
          </a:prstGeom>
          <a:noFill/>
          <a:ln w="9525">
            <a:noFill/>
            <a:miter lim="800000"/>
            <a:headEnd/>
            <a:tailEnd/>
          </a:ln>
        </p:spPr>
      </p:pic>
      <p:sp>
        <p:nvSpPr>
          <p:cNvPr id="2" name="Text Box 2"/>
          <p:cNvSpPr txBox="1">
            <a:spLocks noChangeArrowheads="1"/>
          </p:cNvSpPr>
          <p:nvPr/>
        </p:nvSpPr>
        <p:spPr bwMode="auto">
          <a:xfrm>
            <a:off x="2921000" y="3429000"/>
            <a:ext cx="5651500" cy="2979738"/>
          </a:xfrm>
          <a:prstGeom prst="rect">
            <a:avLst/>
          </a:prstGeom>
          <a:noFill/>
          <a:ln w="9525">
            <a:noFill/>
            <a:miter lim="800000"/>
            <a:headEnd/>
            <a:tailEnd/>
          </a:ln>
          <a:effectLst/>
        </p:spPr>
        <p:txBody>
          <a:bodyPr>
            <a:spAutoFit/>
          </a:bodyPr>
          <a:lstStyle/>
          <a:p>
            <a:pPr fontAlgn="auto">
              <a:spcBef>
                <a:spcPts val="0"/>
              </a:spcBef>
              <a:spcAft>
                <a:spcPts val="0"/>
              </a:spcAft>
              <a:defRPr/>
            </a:pPr>
            <a:r>
              <a:rPr lang="tr-TR" sz="3200" b="1" dirty="0">
                <a:solidFill>
                  <a:srgbClr val="C0504D"/>
                </a:solidFill>
                <a:effectLst>
                  <a:outerShdw blurRad="38100" dist="38100" dir="2700000" algn="tl">
                    <a:srgbClr val="FFFFFF"/>
                  </a:outerShdw>
                </a:effectLst>
                <a:latin typeface="+mn-lt"/>
                <a:cs typeface="+mn-cs"/>
              </a:rPr>
              <a:t>Anormal Basınç Alışkanlıkları</a:t>
            </a:r>
            <a:endParaRPr lang="tr-TR" b="1" dirty="0">
              <a:solidFill>
                <a:srgbClr val="C0504D"/>
              </a:solidFill>
              <a:latin typeface="+mn-lt"/>
              <a:cs typeface="+mn-cs"/>
            </a:endParaRPr>
          </a:p>
          <a:p>
            <a:pPr fontAlgn="auto">
              <a:spcBef>
                <a:spcPts val="0"/>
              </a:spcBef>
              <a:spcAft>
                <a:spcPts val="0"/>
              </a:spcAft>
              <a:defRPr/>
            </a:pPr>
            <a:endParaRPr lang="tr-TR" b="1" dirty="0">
              <a:latin typeface="+mn-lt"/>
              <a:cs typeface="+mn-cs"/>
            </a:endParaRPr>
          </a:p>
          <a:p>
            <a:pPr fontAlgn="auto">
              <a:lnSpc>
                <a:spcPct val="110000"/>
              </a:lnSpc>
              <a:spcBef>
                <a:spcPts val="0"/>
              </a:spcBef>
              <a:spcAft>
                <a:spcPts val="0"/>
              </a:spcAft>
              <a:buClr>
                <a:srgbClr val="C0504D"/>
              </a:buClr>
              <a:buSzPct val="100000"/>
              <a:defRPr/>
            </a:pPr>
            <a:r>
              <a:rPr lang="tr-TR" sz="3200" b="1" dirty="0">
                <a:solidFill>
                  <a:schemeClr val="tx2"/>
                </a:solidFill>
                <a:latin typeface="+mn-lt"/>
                <a:cs typeface="+mn-cs"/>
              </a:rPr>
              <a:t> Sıklık</a:t>
            </a:r>
          </a:p>
          <a:p>
            <a:pPr fontAlgn="auto">
              <a:lnSpc>
                <a:spcPct val="110000"/>
              </a:lnSpc>
              <a:spcBef>
                <a:spcPts val="0"/>
              </a:spcBef>
              <a:spcAft>
                <a:spcPts val="0"/>
              </a:spcAft>
              <a:buClr>
                <a:srgbClr val="C0504D"/>
              </a:buClr>
              <a:buSzPct val="100000"/>
              <a:defRPr/>
            </a:pPr>
            <a:r>
              <a:rPr lang="tr-TR" sz="3200" b="1" dirty="0">
                <a:solidFill>
                  <a:schemeClr val="tx2"/>
                </a:solidFill>
                <a:latin typeface="+mn-lt"/>
                <a:cs typeface="+mn-cs"/>
              </a:rPr>
              <a:t> Süre</a:t>
            </a:r>
          </a:p>
          <a:p>
            <a:pPr fontAlgn="auto">
              <a:lnSpc>
                <a:spcPct val="110000"/>
              </a:lnSpc>
              <a:spcBef>
                <a:spcPts val="0"/>
              </a:spcBef>
              <a:spcAft>
                <a:spcPts val="0"/>
              </a:spcAft>
              <a:buClr>
                <a:srgbClr val="C0504D"/>
              </a:buClr>
              <a:buSzPct val="100000"/>
              <a:defRPr/>
            </a:pPr>
            <a:r>
              <a:rPr lang="tr-TR" sz="3200" b="1" dirty="0">
                <a:solidFill>
                  <a:schemeClr val="tx2"/>
                </a:solidFill>
                <a:latin typeface="+mn-lt"/>
                <a:cs typeface="+mn-cs"/>
              </a:rPr>
              <a:t> Şiddet</a:t>
            </a:r>
          </a:p>
        </p:txBody>
      </p:sp>
      <p:sp>
        <p:nvSpPr>
          <p:cNvPr id="50180" name="3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53602" name="Picture 2" descr="http://www.doktorortodontist.com/images/parmak_01.jpg"/>
          <p:cNvPicPr>
            <a:picLocks noChangeAspect="1" noChangeArrowheads="1"/>
          </p:cNvPicPr>
          <p:nvPr/>
        </p:nvPicPr>
        <p:blipFill>
          <a:blip r:embed="rId3" cstate="print"/>
          <a:srcRect/>
          <a:stretch>
            <a:fillRect/>
          </a:stretch>
        </p:blipFill>
        <p:spPr bwMode="auto">
          <a:xfrm>
            <a:off x="2349484" y="1000108"/>
            <a:ext cx="4381531" cy="5027808"/>
          </a:xfrm>
          <a:prstGeom prst="roundRect">
            <a:avLst>
              <a:gd name="adj" fmla="val 7157"/>
            </a:avLst>
          </a:prstGeom>
          <a:noFill/>
        </p:spPr>
      </p:pic>
      <p:sp>
        <p:nvSpPr>
          <p:cNvPr id="52228" name="3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0" y="0"/>
            <a:ext cx="9144000" cy="6858000"/>
          </a:xfrm>
          <a:prstGeom prst="rect">
            <a:avLst/>
          </a:prstGeom>
          <a:gradFill>
            <a:gsLst>
              <a:gs pos="0">
                <a:srgbClr val="8488C4"/>
              </a:gs>
              <a:gs pos="53000">
                <a:srgbClr val="D4DEFF"/>
              </a:gs>
              <a:gs pos="83000">
                <a:srgbClr val="D4DEFF"/>
              </a:gs>
              <a:gs pos="100000">
                <a:srgbClr val="96AB94"/>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pic>
        <p:nvPicPr>
          <p:cNvPr id="154626" name="Picture 2" descr="http://www.eylulgunesi.com/wp-content/dosyalar/2008/02/66584383d5fdb3a73eoll5pi4.jpg"/>
          <p:cNvPicPr>
            <a:picLocks noChangeAspect="1" noChangeArrowheads="1"/>
          </p:cNvPicPr>
          <p:nvPr/>
        </p:nvPicPr>
        <p:blipFill>
          <a:blip r:embed="rId3" cstate="print"/>
          <a:srcRect/>
          <a:stretch>
            <a:fillRect/>
          </a:stretch>
        </p:blipFill>
        <p:spPr bwMode="auto">
          <a:xfrm>
            <a:off x="2332361" y="1634977"/>
            <a:ext cx="4572031" cy="3859377"/>
          </a:xfrm>
          <a:prstGeom prst="roundRect">
            <a:avLst>
              <a:gd name="adj" fmla="val 8017"/>
            </a:avLst>
          </a:prstGeom>
          <a:noFill/>
        </p:spPr>
      </p:pic>
      <p:sp>
        <p:nvSpPr>
          <p:cNvPr id="53252" name="3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thumpicv"/>
          <p:cNvPicPr>
            <a:picLocks noChangeAspect="1" noChangeArrowheads="1"/>
          </p:cNvPicPr>
          <p:nvPr/>
        </p:nvPicPr>
        <p:blipFill>
          <a:blip r:embed="rId3" cstate="print"/>
          <a:srcRect/>
          <a:stretch>
            <a:fillRect/>
          </a:stretch>
        </p:blipFill>
        <p:spPr bwMode="auto">
          <a:xfrm>
            <a:off x="603957" y="923365"/>
            <a:ext cx="3392311" cy="3241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579" name="Picture 7" descr="dthumb2"/>
          <p:cNvPicPr>
            <a:picLocks noChangeAspect="1" noChangeArrowheads="1"/>
          </p:cNvPicPr>
          <p:nvPr/>
        </p:nvPicPr>
        <p:blipFill>
          <a:blip r:embed="rId4" cstate="print"/>
          <a:srcRect/>
          <a:stretch>
            <a:fillRect/>
          </a:stretch>
        </p:blipFill>
        <p:spPr bwMode="auto">
          <a:xfrm>
            <a:off x="4572000" y="2924175"/>
            <a:ext cx="3584222" cy="3462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276" name="3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5" descr="dthumb3"/>
          <p:cNvPicPr>
            <a:picLocks noChangeAspect="1" noChangeArrowheads="1"/>
          </p:cNvPicPr>
          <p:nvPr/>
        </p:nvPicPr>
        <p:blipFill>
          <a:blip r:embed="rId3" cstate="print"/>
          <a:srcRect/>
          <a:stretch>
            <a:fillRect/>
          </a:stretch>
        </p:blipFill>
        <p:spPr bwMode="auto">
          <a:xfrm>
            <a:off x="2193765" y="1519243"/>
            <a:ext cx="4608689" cy="3889375"/>
          </a:xfrm>
          <a:prstGeom prst="roundRect">
            <a:avLst>
              <a:gd name="adj" fmla="val 8594"/>
            </a:avLst>
          </a:prstGeom>
          <a:solidFill>
            <a:srgbClr val="FFFFFF">
              <a:shade val="85000"/>
            </a:srgbClr>
          </a:solidFill>
          <a:ln w="38100">
            <a:solidFill>
              <a:srgbClr val="C0504D"/>
            </a:solidFill>
          </a:ln>
          <a:effectLst>
            <a:reflection blurRad="12700" stA="38000" endPos="28000" dist="5000" dir="5400000" sy="-100000" algn="bl" rotWithShape="0"/>
          </a:effectLst>
        </p:spPr>
      </p:pic>
      <p:sp>
        <p:nvSpPr>
          <p:cNvPr id="55299" name="2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p:cNvPicPr>
            <a:picLocks noChangeAspect="1" noChangeArrowheads="1"/>
          </p:cNvPicPr>
          <p:nvPr/>
        </p:nvPicPr>
        <p:blipFill>
          <a:blip r:embed="rId3" cstate="print"/>
          <a:srcRect l="58463" t="65208" r="33516" b="24396"/>
          <a:stretch>
            <a:fillRect/>
          </a:stretch>
        </p:blipFill>
        <p:spPr bwMode="auto">
          <a:xfrm>
            <a:off x="1116192" y="1052513"/>
            <a:ext cx="2688166" cy="2451100"/>
          </a:xfrm>
          <a:prstGeom prst="roundRect">
            <a:avLst>
              <a:gd name="adj" fmla="val 8754"/>
            </a:avLst>
          </a:prstGeom>
          <a:noFill/>
          <a:ln w="9525">
            <a:noFill/>
            <a:miter lim="800000"/>
            <a:headEnd/>
            <a:tailEnd/>
          </a:ln>
        </p:spPr>
      </p:pic>
      <p:pic>
        <p:nvPicPr>
          <p:cNvPr id="26627" name="Picture 8" descr="openbite"/>
          <p:cNvPicPr>
            <a:picLocks noChangeAspect="1" noChangeArrowheads="1"/>
          </p:cNvPicPr>
          <p:nvPr/>
        </p:nvPicPr>
        <p:blipFill>
          <a:blip r:embed="rId4" cstate="print"/>
          <a:srcRect/>
          <a:stretch>
            <a:fillRect/>
          </a:stretch>
        </p:blipFill>
        <p:spPr bwMode="auto">
          <a:xfrm>
            <a:off x="2857488" y="3857628"/>
            <a:ext cx="2709333" cy="2362200"/>
          </a:xfrm>
          <a:prstGeom prst="roundRect">
            <a:avLst>
              <a:gd name="adj" fmla="val 9042"/>
            </a:avLst>
          </a:prstGeom>
          <a:noFill/>
          <a:ln w="9525">
            <a:noFill/>
            <a:miter lim="800000"/>
            <a:headEnd/>
            <a:tailEnd/>
          </a:ln>
        </p:spPr>
      </p:pic>
      <p:pic>
        <p:nvPicPr>
          <p:cNvPr id="26628" name="Picture 10" descr="barces_thumb"/>
          <p:cNvPicPr>
            <a:picLocks noChangeAspect="1" noChangeArrowheads="1"/>
          </p:cNvPicPr>
          <p:nvPr/>
        </p:nvPicPr>
        <p:blipFill>
          <a:blip r:embed="rId5" cstate="print"/>
          <a:srcRect/>
          <a:stretch>
            <a:fillRect/>
          </a:stretch>
        </p:blipFill>
        <p:spPr bwMode="auto">
          <a:xfrm>
            <a:off x="4635500" y="1042408"/>
            <a:ext cx="2667019" cy="2413222"/>
          </a:xfrm>
          <a:prstGeom prst="roundRect">
            <a:avLst>
              <a:gd name="adj" fmla="val 8630"/>
            </a:avLst>
          </a:prstGeom>
          <a:noFill/>
          <a:ln w="9525">
            <a:noFill/>
            <a:miter lim="800000"/>
            <a:headEnd/>
            <a:tailEnd/>
          </a:ln>
        </p:spPr>
      </p:pic>
      <p:sp>
        <p:nvSpPr>
          <p:cNvPr id="56325"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1 Dikdörtgen"/>
          <p:cNvSpPr/>
          <p:nvPr/>
        </p:nvSpPr>
        <p:spPr>
          <a:xfrm>
            <a:off x="0" y="0"/>
            <a:ext cx="9144000" cy="438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p:txBody>
      </p:sp>
      <p:sp>
        <p:nvSpPr>
          <p:cNvPr id="5" name="Başlık 1"/>
          <p:cNvSpPr>
            <a:spLocks noGrp="1"/>
          </p:cNvSpPr>
          <p:nvPr>
            <p:ph type="title"/>
          </p:nvPr>
        </p:nvSpPr>
        <p:spPr>
          <a:xfrm>
            <a:off x="14808" y="38658"/>
            <a:ext cx="5637312" cy="360834"/>
          </a:xfrm>
        </p:spPr>
        <p:txBody>
          <a:bodyPr>
            <a:noAutofit/>
          </a:bodyPr>
          <a:lstStyle/>
          <a:p>
            <a:pPr algn="l"/>
            <a:r>
              <a:rPr lang="tr-TR" sz="2000" b="1" dirty="0" smtClean="0">
                <a:solidFill>
                  <a:schemeClr val="bg1"/>
                </a:solidFill>
                <a:latin typeface="Arial" panose="020B0604020202020204" pitchFamily="34" charset="0"/>
                <a:cs typeface="Arial" panose="020B0604020202020204" pitchFamily="34" charset="0"/>
              </a:rPr>
              <a:t>DNA</a:t>
            </a:r>
            <a:endParaRPr lang="en-US" sz="2000" b="1" dirty="0">
              <a:solidFill>
                <a:schemeClr val="bg1"/>
              </a:solidFill>
              <a:latin typeface="Arial" panose="020B0604020202020204" pitchFamily="34" charset="0"/>
              <a:cs typeface="Arial" panose="020B0604020202020204" pitchFamily="34" charset="0"/>
            </a:endParaRPr>
          </a:p>
        </p:txBody>
      </p:sp>
      <p:grpSp>
        <p:nvGrpSpPr>
          <p:cNvPr id="2" name="23 Grup"/>
          <p:cNvGrpSpPr/>
          <p:nvPr/>
        </p:nvGrpSpPr>
        <p:grpSpPr>
          <a:xfrm>
            <a:off x="3765686" y="2"/>
            <a:ext cx="5378314" cy="6857998"/>
            <a:chOff x="3765686" y="1"/>
            <a:chExt cx="5378314" cy="5143499"/>
          </a:xfrm>
        </p:grpSpPr>
        <p:pic>
          <p:nvPicPr>
            <p:cNvPr id="7" name="16 Resim" descr="_53119908_g2100866-biological_computi.jpg"/>
            <p:cNvPicPr>
              <a:picLocks noChangeAspect="1"/>
            </p:cNvPicPr>
            <p:nvPr/>
          </p:nvPicPr>
          <p:blipFill>
            <a:blip r:embed="rId3" cstate="print"/>
            <a:srcRect/>
            <a:stretch>
              <a:fillRect/>
            </a:stretch>
          </p:blipFill>
          <p:spPr bwMode="auto">
            <a:xfrm>
              <a:off x="3765686" y="1"/>
              <a:ext cx="5378313" cy="5143499"/>
            </a:xfrm>
            <a:prstGeom prst="rect">
              <a:avLst/>
            </a:prstGeom>
            <a:noFill/>
            <a:ln w="9525">
              <a:noFill/>
              <a:miter lim="800000"/>
              <a:headEnd/>
              <a:tailEnd/>
            </a:ln>
          </p:spPr>
        </p:pic>
        <p:pic>
          <p:nvPicPr>
            <p:cNvPr id="8" name="Picture 2" descr="http://mcengineer.org/images/winter-2008/algorithms-web-thumb-300x219.jpg"/>
            <p:cNvPicPr>
              <a:picLocks noChangeAspect="1" noChangeArrowheads="1"/>
            </p:cNvPicPr>
            <p:nvPr/>
          </p:nvPicPr>
          <p:blipFill>
            <a:blip r:embed="rId4" cstate="print"/>
            <a:srcRect/>
            <a:stretch>
              <a:fillRect/>
            </a:stretch>
          </p:blipFill>
          <p:spPr bwMode="auto">
            <a:xfrm>
              <a:off x="5550986" y="2496545"/>
              <a:ext cx="3593014" cy="2623078"/>
            </a:xfrm>
            <a:prstGeom prst="rect">
              <a:avLst/>
            </a:prstGeom>
            <a:noFill/>
            <a:ln w="9525">
              <a:noFill/>
              <a:miter lim="800000"/>
              <a:headEnd/>
              <a:tailEnd/>
            </a:ln>
          </p:spPr>
        </p:pic>
      </p:grpSp>
      <p:grpSp>
        <p:nvGrpSpPr>
          <p:cNvPr id="3" name="13 Grup"/>
          <p:cNvGrpSpPr>
            <a:grpSpLocks/>
          </p:cNvGrpSpPr>
          <p:nvPr/>
        </p:nvGrpSpPr>
        <p:grpSpPr bwMode="auto">
          <a:xfrm>
            <a:off x="2374554" y="0"/>
            <a:ext cx="1403516" cy="6826164"/>
            <a:chOff x="0" y="-1"/>
            <a:chExt cx="1907704" cy="6992911"/>
          </a:xfrm>
        </p:grpSpPr>
        <p:sp>
          <p:nvSpPr>
            <p:cNvPr id="16" name="4 Dikdörtgen"/>
            <p:cNvSpPr/>
            <p:nvPr/>
          </p:nvSpPr>
          <p:spPr>
            <a:xfrm>
              <a:off x="74595" y="-1"/>
              <a:ext cx="1620437" cy="6857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7" name="5 Dikdörtgen"/>
            <p:cNvSpPr/>
            <p:nvPr/>
          </p:nvSpPr>
          <p:spPr>
            <a:xfrm>
              <a:off x="0" y="-1"/>
              <a:ext cx="1907704" cy="6857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tr-TR"/>
            </a:p>
          </p:txBody>
        </p:sp>
        <p:sp>
          <p:nvSpPr>
            <p:cNvPr id="18" name="6 Metin kutusu"/>
            <p:cNvSpPr txBox="1">
              <a:spLocks noChangeArrowheads="1"/>
            </p:cNvSpPr>
            <p:nvPr/>
          </p:nvSpPr>
          <p:spPr bwMode="auto">
            <a:xfrm>
              <a:off x="53513" y="3300656"/>
              <a:ext cx="1837357" cy="502130"/>
            </a:xfrm>
            <a:prstGeom prst="rect">
              <a:avLst/>
            </a:prstGeom>
            <a:noFill/>
            <a:ln w="9525">
              <a:noFill/>
              <a:miter lim="800000"/>
              <a:headEnd/>
              <a:tailEnd/>
            </a:ln>
          </p:spPr>
          <p:txBody>
            <a:bodyPr wrap="square">
              <a:spAutoFit/>
            </a:bodyPr>
            <a:lstStyle/>
            <a:p>
              <a:r>
                <a:rPr lang="tr-TR" b="1" dirty="0">
                  <a:solidFill>
                    <a:srgbClr val="FFC000"/>
                  </a:solidFill>
                </a:rPr>
                <a:t>A: </a:t>
              </a:r>
              <a:r>
                <a:rPr lang="tr-TR" b="1" dirty="0" err="1" smtClean="0"/>
                <a:t>Adenin</a:t>
              </a:r>
              <a:endParaRPr lang="tr-TR" b="1" dirty="0"/>
            </a:p>
          </p:txBody>
        </p:sp>
        <p:sp>
          <p:nvSpPr>
            <p:cNvPr id="19" name="7 Metin kutusu"/>
            <p:cNvSpPr txBox="1">
              <a:spLocks noChangeArrowheads="1"/>
            </p:cNvSpPr>
            <p:nvPr/>
          </p:nvSpPr>
          <p:spPr bwMode="auto">
            <a:xfrm>
              <a:off x="50569" y="3732704"/>
              <a:ext cx="1840302" cy="502130"/>
            </a:xfrm>
            <a:prstGeom prst="rect">
              <a:avLst/>
            </a:prstGeom>
            <a:noFill/>
            <a:ln w="9525">
              <a:noFill/>
              <a:miter lim="800000"/>
              <a:headEnd/>
              <a:tailEnd/>
            </a:ln>
          </p:spPr>
          <p:txBody>
            <a:bodyPr wrap="square">
              <a:spAutoFit/>
            </a:bodyPr>
            <a:lstStyle/>
            <a:p>
              <a:r>
                <a:rPr lang="tr-TR" b="1" dirty="0">
                  <a:solidFill>
                    <a:srgbClr val="C00000"/>
                  </a:solidFill>
                </a:rPr>
                <a:t>T:</a:t>
              </a:r>
              <a:r>
                <a:rPr lang="tr-TR" b="1" dirty="0">
                  <a:solidFill>
                    <a:srgbClr val="FFC000"/>
                  </a:solidFill>
                </a:rPr>
                <a:t> </a:t>
              </a:r>
              <a:r>
                <a:rPr lang="tr-TR" b="1" dirty="0" smtClean="0">
                  <a:solidFill>
                    <a:srgbClr val="FFC000"/>
                  </a:solidFill>
                </a:rPr>
                <a:t> </a:t>
              </a:r>
              <a:r>
                <a:rPr lang="tr-TR" b="1" dirty="0" smtClean="0"/>
                <a:t>Timin</a:t>
              </a:r>
              <a:endParaRPr lang="tr-TR" b="1" dirty="0"/>
            </a:p>
          </p:txBody>
        </p:sp>
        <p:sp>
          <p:nvSpPr>
            <p:cNvPr id="20" name="8 Metin kutusu"/>
            <p:cNvSpPr txBox="1">
              <a:spLocks noChangeArrowheads="1"/>
            </p:cNvSpPr>
            <p:nvPr/>
          </p:nvSpPr>
          <p:spPr bwMode="auto">
            <a:xfrm>
              <a:off x="50572" y="4092744"/>
              <a:ext cx="1825310" cy="378354"/>
            </a:xfrm>
            <a:prstGeom prst="rect">
              <a:avLst/>
            </a:prstGeom>
            <a:noFill/>
            <a:ln w="9525">
              <a:noFill/>
              <a:miter lim="800000"/>
              <a:headEnd/>
              <a:tailEnd/>
            </a:ln>
          </p:spPr>
          <p:txBody>
            <a:bodyPr wrap="square">
              <a:spAutoFit/>
            </a:bodyPr>
            <a:lstStyle/>
            <a:p>
              <a:r>
                <a:rPr lang="tr-TR" b="1" dirty="0">
                  <a:solidFill>
                    <a:srgbClr val="0000FF"/>
                  </a:solidFill>
                </a:rPr>
                <a:t>G: </a:t>
              </a:r>
              <a:r>
                <a:rPr lang="tr-TR" b="1" dirty="0" err="1" smtClean="0"/>
                <a:t>Guanin</a:t>
              </a:r>
              <a:endParaRPr lang="tr-TR" b="1" dirty="0"/>
            </a:p>
          </p:txBody>
        </p:sp>
        <p:sp>
          <p:nvSpPr>
            <p:cNvPr id="21" name="9 Metin kutusu"/>
            <p:cNvSpPr txBox="1">
              <a:spLocks noChangeArrowheads="1"/>
            </p:cNvSpPr>
            <p:nvPr/>
          </p:nvSpPr>
          <p:spPr bwMode="auto">
            <a:xfrm>
              <a:off x="65560" y="4464141"/>
              <a:ext cx="1825309" cy="502130"/>
            </a:xfrm>
            <a:prstGeom prst="rect">
              <a:avLst/>
            </a:prstGeom>
            <a:noFill/>
            <a:ln w="9525">
              <a:noFill/>
              <a:miter lim="800000"/>
              <a:headEnd/>
              <a:tailEnd/>
            </a:ln>
          </p:spPr>
          <p:txBody>
            <a:bodyPr wrap="square">
              <a:spAutoFit/>
            </a:bodyPr>
            <a:lstStyle/>
            <a:p>
              <a:r>
                <a:rPr lang="tr-TR" b="1" dirty="0">
                  <a:solidFill>
                    <a:srgbClr val="00B050"/>
                  </a:solidFill>
                </a:rPr>
                <a:t>C: </a:t>
              </a:r>
              <a:r>
                <a:rPr lang="tr-TR" b="1" dirty="0" err="1"/>
                <a:t>S</a:t>
              </a:r>
              <a:r>
                <a:rPr lang="tr-TR" b="1" dirty="0" err="1" smtClean="0"/>
                <a:t>itozin</a:t>
              </a:r>
              <a:endParaRPr lang="tr-TR" b="1" dirty="0"/>
            </a:p>
          </p:txBody>
        </p:sp>
        <p:pic>
          <p:nvPicPr>
            <p:cNvPr id="22" name="Picture 2" descr="http://www.sciencewithmrmilstid.com/media/doubleHelix.jpg"/>
            <p:cNvPicPr>
              <a:picLocks noChangeAspect="1" noChangeArrowheads="1"/>
            </p:cNvPicPr>
            <p:nvPr/>
          </p:nvPicPr>
          <p:blipFill>
            <a:blip r:embed="rId5" cstate="print"/>
            <a:srcRect t="9271" r="41141" b="4099"/>
            <a:stretch>
              <a:fillRect/>
            </a:stretch>
          </p:blipFill>
          <p:spPr bwMode="auto">
            <a:xfrm rot="10800000">
              <a:off x="290974" y="-1"/>
              <a:ext cx="1224136" cy="1628800"/>
            </a:xfrm>
            <a:prstGeom prst="rect">
              <a:avLst/>
            </a:prstGeom>
            <a:noFill/>
            <a:ln w="9525">
              <a:noFill/>
              <a:miter lim="800000"/>
              <a:headEnd/>
              <a:tailEnd/>
            </a:ln>
          </p:spPr>
        </p:pic>
        <p:pic>
          <p:nvPicPr>
            <p:cNvPr id="23" name="Picture 2" descr="Graphic, BBC"/>
            <p:cNvPicPr>
              <a:picLocks noChangeAspect="1" noChangeArrowheads="1"/>
            </p:cNvPicPr>
            <p:nvPr/>
          </p:nvPicPr>
          <p:blipFill>
            <a:blip r:embed="rId6" cstate="print"/>
            <a:srcRect l="13434" t="3943" r="13489"/>
            <a:stretch>
              <a:fillRect/>
            </a:stretch>
          </p:blipFill>
          <p:spPr bwMode="auto">
            <a:xfrm>
              <a:off x="218966" y="1556793"/>
              <a:ext cx="1368152" cy="1754086"/>
            </a:xfrm>
            <a:prstGeom prst="rect">
              <a:avLst/>
            </a:prstGeom>
            <a:noFill/>
            <a:ln w="9525">
              <a:noFill/>
              <a:miter lim="800000"/>
              <a:headEnd/>
              <a:tailEnd/>
            </a:ln>
          </p:spPr>
        </p:pic>
        <p:pic>
          <p:nvPicPr>
            <p:cNvPr id="24" name="Picture 2" descr="http://www.sciencewithmrmilstid.com/media/doubleHelix.jpg"/>
            <p:cNvPicPr>
              <a:picLocks noChangeAspect="1" noChangeArrowheads="1"/>
            </p:cNvPicPr>
            <p:nvPr/>
          </p:nvPicPr>
          <p:blipFill>
            <a:blip r:embed="rId5" cstate="print"/>
            <a:srcRect t="9271" r="41141" b="-7391"/>
            <a:stretch>
              <a:fillRect/>
            </a:stretch>
          </p:blipFill>
          <p:spPr bwMode="auto">
            <a:xfrm>
              <a:off x="305964" y="5148087"/>
              <a:ext cx="1224136" cy="1844823"/>
            </a:xfrm>
            <a:prstGeom prst="rect">
              <a:avLst/>
            </a:prstGeom>
            <a:noFill/>
            <a:ln w="9525">
              <a:noFill/>
              <a:miter lim="800000"/>
              <a:headEnd/>
              <a:tailEnd/>
            </a:ln>
          </p:spPr>
        </p:pic>
      </p:grpSp>
      <p:sp>
        <p:nvSpPr>
          <p:cNvPr id="25" name="24 Metin kutusu"/>
          <p:cNvSpPr txBox="1"/>
          <p:nvPr/>
        </p:nvSpPr>
        <p:spPr>
          <a:xfrm>
            <a:off x="395536" y="2780928"/>
            <a:ext cx="1992853" cy="369332"/>
          </a:xfrm>
          <a:prstGeom prst="rect">
            <a:avLst/>
          </a:prstGeom>
          <a:noFill/>
        </p:spPr>
        <p:txBody>
          <a:bodyPr wrap="none" rtlCol="0">
            <a:spAutoFit/>
          </a:bodyPr>
          <a:lstStyle/>
          <a:p>
            <a:r>
              <a:rPr lang="tr-TR" b="1" dirty="0" smtClean="0">
                <a:solidFill>
                  <a:srgbClr val="FF3300"/>
                </a:solidFill>
                <a:latin typeface="Arial" pitchFamily="34" charset="0"/>
                <a:cs typeface="Arial" pitchFamily="34" charset="0"/>
              </a:rPr>
              <a:t>NÜKLEOTİDLER</a:t>
            </a:r>
            <a:endParaRPr lang="tr-TR" b="1" dirty="0">
              <a:solidFill>
                <a:srgbClr val="FF3300"/>
              </a:solidFill>
              <a:latin typeface="Arial" pitchFamily="34" charset="0"/>
              <a:cs typeface="Arial" pitchFamily="34" charset="0"/>
            </a:endParaRPr>
          </a:p>
        </p:txBody>
      </p:sp>
      <p:sp>
        <p:nvSpPr>
          <p:cNvPr id="26" name="25 Dikdörtgen"/>
          <p:cNvSpPr/>
          <p:nvPr/>
        </p:nvSpPr>
        <p:spPr>
          <a:xfrm>
            <a:off x="142844" y="6274378"/>
            <a:ext cx="7358114" cy="369332"/>
          </a:xfrm>
          <a:prstGeom prst="rect">
            <a:avLst/>
          </a:prstGeom>
          <a:solidFill>
            <a:schemeClr val="accent1"/>
          </a:solidFill>
        </p:spPr>
        <p:txBody>
          <a:bodyPr wrap="square">
            <a:spAutoFit/>
          </a:bodyPr>
          <a:lstStyle/>
          <a:p>
            <a:r>
              <a:rPr lang="en-US" b="1" dirty="0" smtClean="0">
                <a:solidFill>
                  <a:schemeClr val="bg1"/>
                </a:solidFill>
              </a:rPr>
              <a:t>DNA </a:t>
            </a:r>
            <a:r>
              <a:rPr lang="en-US" b="1" dirty="0" err="1" smtClean="0">
                <a:solidFill>
                  <a:schemeClr val="bg1"/>
                </a:solidFill>
              </a:rPr>
              <a:t>alfabesi</a:t>
            </a:r>
            <a:r>
              <a:rPr lang="en-US" b="1" dirty="0" smtClean="0">
                <a:solidFill>
                  <a:schemeClr val="bg1"/>
                </a:solidFill>
              </a:rPr>
              <a:t> </a:t>
            </a:r>
            <a:r>
              <a:rPr lang="en-US" b="1" dirty="0" err="1" smtClean="0">
                <a:solidFill>
                  <a:schemeClr val="bg1"/>
                </a:solidFill>
              </a:rPr>
              <a:t>adenin</a:t>
            </a:r>
            <a:r>
              <a:rPr lang="tr-TR" b="1" dirty="0" smtClean="0">
                <a:solidFill>
                  <a:schemeClr val="bg1"/>
                </a:solidFill>
              </a:rPr>
              <a:t>,</a:t>
            </a:r>
            <a:r>
              <a:rPr lang="en-US" b="1" dirty="0" smtClean="0">
                <a:solidFill>
                  <a:schemeClr val="bg1"/>
                </a:solidFill>
              </a:rPr>
              <a:t> </a:t>
            </a:r>
            <a:r>
              <a:rPr lang="en-US" b="1" dirty="0" err="1" smtClean="0">
                <a:solidFill>
                  <a:schemeClr val="bg1"/>
                </a:solidFill>
              </a:rPr>
              <a:t>timin</a:t>
            </a:r>
            <a:r>
              <a:rPr lang="tr-TR" b="1" dirty="0" smtClean="0">
                <a:solidFill>
                  <a:schemeClr val="bg1"/>
                </a:solidFill>
              </a:rPr>
              <a:t>, </a:t>
            </a:r>
            <a:r>
              <a:rPr lang="en-US" b="1" dirty="0" err="1" smtClean="0">
                <a:solidFill>
                  <a:schemeClr val="bg1"/>
                </a:solidFill>
              </a:rPr>
              <a:t>guanin</a:t>
            </a:r>
            <a:r>
              <a:rPr lang="tr-TR" b="1" dirty="0" smtClean="0">
                <a:solidFill>
                  <a:schemeClr val="bg1"/>
                </a:solidFill>
              </a:rPr>
              <a:t>, </a:t>
            </a:r>
            <a:r>
              <a:rPr lang="en-US" b="1" dirty="0" err="1" smtClean="0">
                <a:solidFill>
                  <a:schemeClr val="bg1"/>
                </a:solidFill>
              </a:rPr>
              <a:t>sitozin</a:t>
            </a:r>
            <a:r>
              <a:rPr lang="en-US" b="1" dirty="0" smtClean="0">
                <a:solidFill>
                  <a:schemeClr val="bg1"/>
                </a:solidFill>
              </a:rPr>
              <a:t> </a:t>
            </a:r>
            <a:r>
              <a:rPr lang="tr-TR" b="1" dirty="0" smtClean="0">
                <a:solidFill>
                  <a:schemeClr val="bg1"/>
                </a:solidFill>
              </a:rPr>
              <a:t>olmak üzere 4 harflidir.</a:t>
            </a:r>
            <a:endParaRPr lang="en-US" b="1" dirty="0" smtClean="0">
              <a:solidFill>
                <a:schemeClr val="bg1"/>
              </a:solidFill>
            </a:endParaRPr>
          </a:p>
        </p:txBody>
      </p:sp>
    </p:spTree>
    <p:extLst>
      <p:ext uri="{BB962C8B-B14F-4D97-AF65-F5344CB8AC3E}">
        <p14:creationId xmlns:p14="http://schemas.microsoft.com/office/powerpoint/2010/main" val="137002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669925" y="620688"/>
            <a:ext cx="7966075" cy="5667385"/>
          </a:xfrm>
          <a:prstGeom prst="rect">
            <a:avLst/>
          </a:prstGeom>
          <a:noFill/>
          <a:ln w="9525">
            <a:noFill/>
            <a:miter lim="800000"/>
            <a:headEnd/>
            <a:tailEnd/>
          </a:ln>
          <a:effectLst/>
        </p:spPr>
        <p:txBody>
          <a:bodyPr>
            <a:spAutoFit/>
          </a:bodyPr>
          <a:lstStyle/>
          <a:p>
            <a:pPr algn="ctr" fontAlgn="auto">
              <a:lnSpc>
                <a:spcPct val="150000"/>
              </a:lnSpc>
              <a:spcBef>
                <a:spcPts val="0"/>
              </a:spcBef>
              <a:spcAft>
                <a:spcPts val="0"/>
              </a:spcAft>
              <a:defRPr/>
            </a:pPr>
            <a:r>
              <a:rPr lang="tr-TR" sz="2800" b="1" dirty="0">
                <a:solidFill>
                  <a:srgbClr val="C0504D"/>
                </a:solidFill>
                <a:effectLst>
                  <a:outerShdw blurRad="38100" dist="38100" dir="2700000" algn="tl">
                    <a:srgbClr val="FFFFFF"/>
                  </a:outerShdw>
                </a:effectLst>
                <a:latin typeface="+mn-lt"/>
                <a:cs typeface="+mn-cs"/>
              </a:rPr>
              <a:t>PARMAK EMME</a:t>
            </a:r>
            <a:endParaRPr lang="tr-TR" sz="2800" b="1" dirty="0">
              <a:solidFill>
                <a:srgbClr val="C0504D"/>
              </a:solidFill>
              <a:effectLst>
                <a:outerShdw blurRad="38100" dist="38100" dir="2700000" algn="tl">
                  <a:srgbClr val="808080"/>
                </a:outerShdw>
              </a:effectLst>
              <a:latin typeface="+mn-lt"/>
              <a:cs typeface="+mn-cs"/>
            </a:endParaRPr>
          </a:p>
          <a:p>
            <a:pPr fontAlgn="auto">
              <a:lnSpc>
                <a:spcPct val="150000"/>
              </a:lnSpc>
              <a:spcBef>
                <a:spcPts val="0"/>
              </a:spcBef>
              <a:spcAft>
                <a:spcPts val="0"/>
              </a:spcAft>
              <a:buClr>
                <a:srgbClr val="C0504D"/>
              </a:buClr>
              <a:buSzPct val="100000"/>
              <a:defRPr/>
            </a:pPr>
            <a:r>
              <a:rPr lang="tr-TR" sz="2400" b="1" dirty="0">
                <a:solidFill>
                  <a:schemeClr val="tx2"/>
                </a:solidFill>
                <a:latin typeface="+mn-lt"/>
                <a:cs typeface="+mn-cs"/>
              </a:rPr>
              <a:t>Parmak üst damağa ve damak mukozasına baskı yapar. </a:t>
            </a:r>
            <a:r>
              <a:rPr lang="tr-TR" sz="2400" b="1" dirty="0" err="1">
                <a:solidFill>
                  <a:schemeClr val="tx2"/>
                </a:solidFill>
                <a:latin typeface="+mn-lt"/>
                <a:cs typeface="+mn-cs"/>
              </a:rPr>
              <a:t>Palatinal</a:t>
            </a:r>
            <a:r>
              <a:rPr lang="tr-TR" sz="2400" b="1" dirty="0">
                <a:solidFill>
                  <a:schemeClr val="tx2"/>
                </a:solidFill>
                <a:latin typeface="+mn-lt"/>
                <a:cs typeface="+mn-cs"/>
              </a:rPr>
              <a:t> derinlik artar. </a:t>
            </a:r>
            <a:r>
              <a:rPr lang="tr-TR" sz="2400" b="1" dirty="0" err="1">
                <a:solidFill>
                  <a:schemeClr val="tx2"/>
                </a:solidFill>
                <a:latin typeface="+mn-lt"/>
                <a:cs typeface="+mn-cs"/>
              </a:rPr>
              <a:t>Maksiller</a:t>
            </a:r>
            <a:r>
              <a:rPr lang="tr-TR" sz="2400" b="1" dirty="0">
                <a:solidFill>
                  <a:schemeClr val="tx2"/>
                </a:solidFill>
                <a:latin typeface="+mn-lt"/>
                <a:cs typeface="+mn-cs"/>
              </a:rPr>
              <a:t> darlık ve </a:t>
            </a:r>
            <a:r>
              <a:rPr lang="tr-TR" sz="2400" b="1" dirty="0" err="1">
                <a:solidFill>
                  <a:schemeClr val="tx2"/>
                </a:solidFill>
                <a:latin typeface="+mn-lt"/>
                <a:cs typeface="+mn-cs"/>
              </a:rPr>
              <a:t>kolaps</a:t>
            </a:r>
            <a:r>
              <a:rPr lang="tr-TR" sz="2400" b="1" dirty="0">
                <a:solidFill>
                  <a:schemeClr val="tx2"/>
                </a:solidFill>
                <a:latin typeface="+mn-lt"/>
                <a:cs typeface="+mn-cs"/>
              </a:rPr>
              <a:t> görülür.</a:t>
            </a:r>
          </a:p>
          <a:p>
            <a:pPr fontAlgn="auto">
              <a:lnSpc>
                <a:spcPct val="150000"/>
              </a:lnSpc>
              <a:spcBef>
                <a:spcPts val="0"/>
              </a:spcBef>
              <a:spcAft>
                <a:spcPts val="0"/>
              </a:spcAft>
              <a:buClr>
                <a:srgbClr val="C0504D"/>
              </a:buClr>
              <a:buSzPct val="100000"/>
              <a:defRPr/>
            </a:pPr>
            <a:r>
              <a:rPr lang="tr-TR" sz="2400" b="1" dirty="0">
                <a:solidFill>
                  <a:schemeClr val="tx2"/>
                </a:solidFill>
                <a:latin typeface="+mn-lt"/>
                <a:cs typeface="+mn-cs"/>
              </a:rPr>
              <a:t>Alt keserlerin normal indifası engellenir ve gömülür. Üst keserler </a:t>
            </a:r>
            <a:r>
              <a:rPr lang="tr-TR" sz="2400" b="1" dirty="0" err="1">
                <a:solidFill>
                  <a:schemeClr val="tx2"/>
                </a:solidFill>
                <a:latin typeface="+mn-lt"/>
                <a:cs typeface="+mn-cs"/>
              </a:rPr>
              <a:t>labiale</a:t>
            </a:r>
            <a:r>
              <a:rPr lang="tr-TR" sz="2400" b="1" dirty="0">
                <a:solidFill>
                  <a:schemeClr val="tx2"/>
                </a:solidFill>
                <a:latin typeface="+mn-lt"/>
                <a:cs typeface="+mn-cs"/>
              </a:rPr>
              <a:t> alt keserler </a:t>
            </a:r>
            <a:r>
              <a:rPr lang="tr-TR" sz="2400" b="1" dirty="0" err="1">
                <a:solidFill>
                  <a:schemeClr val="tx2"/>
                </a:solidFill>
                <a:latin typeface="+mn-lt"/>
                <a:cs typeface="+mn-cs"/>
              </a:rPr>
              <a:t>linguale</a:t>
            </a:r>
            <a:r>
              <a:rPr lang="tr-TR" sz="2400" b="1" dirty="0">
                <a:solidFill>
                  <a:schemeClr val="tx2"/>
                </a:solidFill>
                <a:latin typeface="+mn-lt"/>
                <a:cs typeface="+mn-cs"/>
              </a:rPr>
              <a:t> itilir. </a:t>
            </a:r>
            <a:r>
              <a:rPr lang="tr-TR" sz="2400" b="1" dirty="0" err="1">
                <a:solidFill>
                  <a:schemeClr val="tx2"/>
                </a:solidFill>
                <a:latin typeface="+mn-lt"/>
                <a:cs typeface="+mn-cs"/>
              </a:rPr>
              <a:t>Overjet</a:t>
            </a:r>
            <a:r>
              <a:rPr lang="tr-TR" sz="2400" b="1" dirty="0">
                <a:solidFill>
                  <a:schemeClr val="tx2"/>
                </a:solidFill>
                <a:latin typeface="+mn-lt"/>
                <a:cs typeface="+mn-cs"/>
              </a:rPr>
              <a:t> artar. Alt ön bölgede çapraşıklık görülürken üst dişlerde </a:t>
            </a:r>
            <a:r>
              <a:rPr lang="tr-TR" sz="2400" b="1" dirty="0" err="1">
                <a:solidFill>
                  <a:schemeClr val="tx2"/>
                </a:solidFill>
                <a:latin typeface="+mn-lt"/>
                <a:cs typeface="+mn-cs"/>
              </a:rPr>
              <a:t>diastemalar</a:t>
            </a:r>
            <a:r>
              <a:rPr lang="tr-TR" sz="2400" b="1" dirty="0">
                <a:solidFill>
                  <a:schemeClr val="tx2"/>
                </a:solidFill>
                <a:latin typeface="+mn-lt"/>
                <a:cs typeface="+mn-cs"/>
              </a:rPr>
              <a:t> görülür. </a:t>
            </a:r>
          </a:p>
          <a:p>
            <a:pPr fontAlgn="auto">
              <a:lnSpc>
                <a:spcPct val="150000"/>
              </a:lnSpc>
              <a:spcBef>
                <a:spcPts val="0"/>
              </a:spcBef>
              <a:spcAft>
                <a:spcPts val="0"/>
              </a:spcAft>
              <a:buClr>
                <a:srgbClr val="C0504D"/>
              </a:buClr>
              <a:buSzPct val="100000"/>
              <a:defRPr/>
            </a:pPr>
            <a:r>
              <a:rPr lang="tr-TR" sz="2400" b="1" dirty="0" err="1">
                <a:solidFill>
                  <a:schemeClr val="tx2"/>
                </a:solidFill>
                <a:latin typeface="+mn-lt"/>
                <a:cs typeface="+mn-cs"/>
              </a:rPr>
              <a:t>Anterior</a:t>
            </a:r>
            <a:r>
              <a:rPr lang="tr-TR" sz="2400" b="1" dirty="0">
                <a:solidFill>
                  <a:schemeClr val="tx2"/>
                </a:solidFill>
                <a:latin typeface="+mn-lt"/>
                <a:cs typeface="+mn-cs"/>
              </a:rPr>
              <a:t> dik yön gelişimi frenlenip </a:t>
            </a:r>
            <a:r>
              <a:rPr lang="tr-TR" sz="2400" b="1" dirty="0" err="1">
                <a:solidFill>
                  <a:schemeClr val="tx2"/>
                </a:solidFill>
                <a:latin typeface="+mn-lt"/>
                <a:cs typeface="+mn-cs"/>
              </a:rPr>
              <a:t>posterior</a:t>
            </a:r>
            <a:r>
              <a:rPr lang="tr-TR" sz="2400" b="1" dirty="0">
                <a:solidFill>
                  <a:schemeClr val="tx2"/>
                </a:solidFill>
                <a:latin typeface="+mn-lt"/>
                <a:cs typeface="+mn-cs"/>
              </a:rPr>
              <a:t> dik yön gelişimi </a:t>
            </a:r>
            <a:r>
              <a:rPr lang="tr-TR" sz="2400" b="1" dirty="0" err="1">
                <a:solidFill>
                  <a:schemeClr val="tx2"/>
                </a:solidFill>
                <a:latin typeface="+mn-lt"/>
                <a:cs typeface="+mn-cs"/>
              </a:rPr>
              <a:t>stimüle</a:t>
            </a:r>
            <a:r>
              <a:rPr lang="tr-TR" sz="2400" b="1" dirty="0">
                <a:solidFill>
                  <a:schemeClr val="tx2"/>
                </a:solidFill>
                <a:latin typeface="+mn-lt"/>
                <a:cs typeface="+mn-cs"/>
              </a:rPr>
              <a:t> olur. </a:t>
            </a:r>
          </a:p>
          <a:p>
            <a:pPr fontAlgn="auto">
              <a:lnSpc>
                <a:spcPct val="150000"/>
              </a:lnSpc>
              <a:spcBef>
                <a:spcPts val="0"/>
              </a:spcBef>
              <a:spcAft>
                <a:spcPts val="0"/>
              </a:spcAft>
              <a:buClr>
                <a:srgbClr val="C0504D"/>
              </a:buClr>
              <a:buSzPct val="100000"/>
              <a:defRPr/>
            </a:pPr>
            <a:r>
              <a:rPr lang="tr-TR" sz="2400" b="1" dirty="0" err="1">
                <a:solidFill>
                  <a:schemeClr val="tx2"/>
                </a:solidFill>
                <a:latin typeface="+mn-lt"/>
                <a:cs typeface="+mn-cs"/>
              </a:rPr>
              <a:t>Anterior</a:t>
            </a:r>
            <a:r>
              <a:rPr lang="tr-TR" sz="2400" b="1" dirty="0">
                <a:solidFill>
                  <a:schemeClr val="tx2"/>
                </a:solidFill>
                <a:latin typeface="+mn-lt"/>
                <a:cs typeface="+mn-cs"/>
              </a:rPr>
              <a:t> diş sürmesi engellenir ve </a:t>
            </a:r>
            <a:r>
              <a:rPr lang="tr-TR" sz="2400" b="1" dirty="0" err="1">
                <a:solidFill>
                  <a:schemeClr val="tx2"/>
                </a:solidFill>
                <a:latin typeface="+mn-lt"/>
                <a:cs typeface="+mn-cs"/>
              </a:rPr>
              <a:t>openbite</a:t>
            </a:r>
            <a:r>
              <a:rPr lang="tr-TR" sz="2400" b="1" dirty="0">
                <a:solidFill>
                  <a:schemeClr val="tx2"/>
                </a:solidFill>
                <a:latin typeface="+mn-lt"/>
                <a:cs typeface="+mn-cs"/>
              </a:rPr>
              <a:t> görülür. </a:t>
            </a:r>
          </a:p>
        </p:txBody>
      </p:sp>
      <p:pic>
        <p:nvPicPr>
          <p:cNvPr id="57347" name="Picture 4" descr="cocuk69"/>
          <p:cNvPicPr>
            <a:picLocks noChangeAspect="1" noChangeArrowheads="1"/>
          </p:cNvPicPr>
          <p:nvPr/>
        </p:nvPicPr>
        <p:blipFill>
          <a:blip r:embed="rId3" cstate="print"/>
          <a:srcRect/>
          <a:stretch>
            <a:fillRect/>
          </a:stretch>
        </p:blipFill>
        <p:spPr bwMode="auto">
          <a:xfrm>
            <a:off x="795338" y="260350"/>
            <a:ext cx="1293812" cy="968375"/>
          </a:xfrm>
          <a:prstGeom prst="rect">
            <a:avLst/>
          </a:prstGeom>
          <a:noFill/>
          <a:ln w="9525">
            <a:noFill/>
            <a:miter lim="800000"/>
            <a:headEnd/>
            <a:tailEnd/>
          </a:ln>
        </p:spPr>
      </p:pic>
      <p:sp>
        <p:nvSpPr>
          <p:cNvPr id="57348" name="3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23925" y="981075"/>
            <a:ext cx="7383463" cy="5508625"/>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tr-TR" sz="2800" b="1" dirty="0">
                <a:solidFill>
                  <a:srgbClr val="C0504D"/>
                </a:solidFill>
                <a:effectLst>
                  <a:outerShdw blurRad="38100" dist="38100" dir="2700000" algn="tl">
                    <a:srgbClr val="FFFFFF"/>
                  </a:outerShdw>
                </a:effectLst>
                <a:latin typeface="+mn-lt"/>
                <a:cs typeface="+mn-cs"/>
              </a:rPr>
              <a:t>PARMAK EMME</a:t>
            </a:r>
            <a:endParaRPr lang="tr-TR" sz="2800" b="1" dirty="0">
              <a:solidFill>
                <a:srgbClr val="C0504D"/>
              </a:solidFill>
              <a:effectLst>
                <a:outerShdw blurRad="38100" dist="38100" dir="2700000" algn="tl">
                  <a:srgbClr val="808080"/>
                </a:outerShdw>
              </a:effectLst>
              <a:latin typeface="+mn-lt"/>
              <a:cs typeface="+mn-cs"/>
            </a:endParaRPr>
          </a:p>
          <a:p>
            <a:pPr fontAlgn="auto">
              <a:lnSpc>
                <a:spcPct val="150000"/>
              </a:lnSpc>
              <a:spcBef>
                <a:spcPts val="0"/>
              </a:spcBef>
              <a:spcAft>
                <a:spcPts val="0"/>
              </a:spcAft>
              <a:buClr>
                <a:srgbClr val="C0504D"/>
              </a:buClr>
              <a:buSzPct val="100000"/>
              <a:defRPr/>
            </a:pPr>
            <a:r>
              <a:rPr lang="tr-TR" sz="2400" b="1" dirty="0" err="1">
                <a:solidFill>
                  <a:schemeClr val="tx2"/>
                </a:solidFill>
                <a:latin typeface="+mn-lt"/>
                <a:cs typeface="+mn-cs"/>
              </a:rPr>
              <a:t>Mandibula’nın</a:t>
            </a:r>
            <a:r>
              <a:rPr lang="tr-TR" sz="2400" b="1" dirty="0">
                <a:solidFill>
                  <a:schemeClr val="tx2"/>
                </a:solidFill>
                <a:latin typeface="+mn-lt"/>
                <a:cs typeface="+mn-cs"/>
              </a:rPr>
              <a:t> aşağı ve geri rotasyonuna sebep olur. Alt ön yüz yüksekliği artar. </a:t>
            </a:r>
            <a:r>
              <a:rPr lang="tr-TR" sz="2400" b="1" dirty="0" err="1">
                <a:solidFill>
                  <a:schemeClr val="tx2"/>
                </a:solidFill>
                <a:latin typeface="+mn-lt"/>
                <a:cs typeface="+mn-cs"/>
              </a:rPr>
              <a:t>Mental</a:t>
            </a:r>
            <a:r>
              <a:rPr lang="tr-TR" sz="2400" b="1" dirty="0">
                <a:solidFill>
                  <a:schemeClr val="tx2"/>
                </a:solidFill>
                <a:latin typeface="+mn-lt"/>
                <a:cs typeface="+mn-cs"/>
              </a:rPr>
              <a:t> kas </a:t>
            </a:r>
            <a:r>
              <a:rPr lang="tr-TR" sz="2400" b="1" dirty="0" err="1">
                <a:solidFill>
                  <a:schemeClr val="tx2"/>
                </a:solidFill>
                <a:latin typeface="+mn-lt"/>
                <a:cs typeface="+mn-cs"/>
              </a:rPr>
              <a:t>hiperaktiftir</a:t>
            </a:r>
            <a:r>
              <a:rPr lang="tr-TR" sz="2400" b="1" dirty="0">
                <a:solidFill>
                  <a:schemeClr val="tx2"/>
                </a:solidFill>
                <a:latin typeface="+mn-lt"/>
                <a:cs typeface="+mn-cs"/>
              </a:rPr>
              <a:t>  ve çene ucu gelişemez.</a:t>
            </a:r>
          </a:p>
          <a:p>
            <a:pPr fontAlgn="auto">
              <a:lnSpc>
                <a:spcPct val="150000"/>
              </a:lnSpc>
              <a:spcBef>
                <a:spcPts val="0"/>
              </a:spcBef>
              <a:spcAft>
                <a:spcPts val="0"/>
              </a:spcAft>
              <a:buClr>
                <a:srgbClr val="C0504D"/>
              </a:buClr>
              <a:buSzPct val="100000"/>
              <a:defRPr/>
            </a:pPr>
            <a:r>
              <a:rPr lang="tr-TR" sz="2400" b="1" dirty="0">
                <a:solidFill>
                  <a:schemeClr val="tx2"/>
                </a:solidFill>
                <a:latin typeface="+mn-lt"/>
                <a:cs typeface="+mn-cs"/>
              </a:rPr>
              <a:t>Dil konumu değişir. Dudak ve yanak kaslarının adaptasyonu değişir. </a:t>
            </a:r>
          </a:p>
          <a:p>
            <a:pPr fontAlgn="auto">
              <a:lnSpc>
                <a:spcPct val="150000"/>
              </a:lnSpc>
              <a:spcBef>
                <a:spcPts val="0"/>
              </a:spcBef>
              <a:spcAft>
                <a:spcPts val="0"/>
              </a:spcAft>
              <a:buClr>
                <a:srgbClr val="C0504D"/>
              </a:buClr>
              <a:buSzPct val="100000"/>
              <a:defRPr/>
            </a:pPr>
            <a:r>
              <a:rPr lang="tr-TR" sz="2400" b="1" dirty="0">
                <a:solidFill>
                  <a:schemeClr val="tx2"/>
                </a:solidFill>
                <a:latin typeface="+mn-lt"/>
                <a:cs typeface="+mn-cs"/>
              </a:rPr>
              <a:t>Üst dudak </a:t>
            </a:r>
            <a:r>
              <a:rPr lang="tr-TR" sz="2400" b="1" dirty="0" err="1">
                <a:solidFill>
                  <a:schemeClr val="tx2"/>
                </a:solidFill>
                <a:latin typeface="+mn-lt"/>
                <a:cs typeface="+mn-cs"/>
              </a:rPr>
              <a:t>hipotoniktir</a:t>
            </a:r>
            <a:r>
              <a:rPr lang="tr-TR" sz="2400" b="1" dirty="0">
                <a:solidFill>
                  <a:schemeClr val="tx2"/>
                </a:solidFill>
                <a:latin typeface="+mn-lt"/>
                <a:cs typeface="+mn-cs"/>
              </a:rPr>
              <a:t>. Alt dudak keserlerin </a:t>
            </a:r>
            <a:r>
              <a:rPr lang="tr-TR" sz="2400" b="1" dirty="0" err="1">
                <a:solidFill>
                  <a:schemeClr val="tx2"/>
                </a:solidFill>
                <a:latin typeface="+mn-lt"/>
                <a:cs typeface="+mn-cs"/>
              </a:rPr>
              <a:t>lingualine</a:t>
            </a:r>
            <a:r>
              <a:rPr lang="tr-TR" sz="2400" b="1" dirty="0">
                <a:solidFill>
                  <a:schemeClr val="tx2"/>
                </a:solidFill>
                <a:latin typeface="+mn-lt"/>
                <a:cs typeface="+mn-cs"/>
              </a:rPr>
              <a:t> yerleşir. </a:t>
            </a:r>
          </a:p>
          <a:p>
            <a:pPr fontAlgn="auto">
              <a:lnSpc>
                <a:spcPct val="150000"/>
              </a:lnSpc>
              <a:spcBef>
                <a:spcPts val="0"/>
              </a:spcBef>
              <a:spcAft>
                <a:spcPts val="0"/>
              </a:spcAft>
              <a:buClr>
                <a:srgbClr val="C0504D"/>
              </a:buClr>
              <a:buSzPct val="100000"/>
              <a:defRPr/>
            </a:pPr>
            <a:r>
              <a:rPr lang="tr-TR" sz="2400" b="1" dirty="0">
                <a:solidFill>
                  <a:schemeClr val="tx2"/>
                </a:solidFill>
                <a:latin typeface="+mn-lt"/>
                <a:cs typeface="+mn-cs"/>
              </a:rPr>
              <a:t>Parmakta </a:t>
            </a:r>
            <a:r>
              <a:rPr lang="tr-TR" sz="2400" b="1" dirty="0" err="1">
                <a:solidFill>
                  <a:schemeClr val="tx2"/>
                </a:solidFill>
                <a:latin typeface="+mn-lt"/>
                <a:cs typeface="+mn-cs"/>
              </a:rPr>
              <a:t>virütik</a:t>
            </a:r>
            <a:r>
              <a:rPr lang="tr-TR" sz="2400" b="1" dirty="0">
                <a:solidFill>
                  <a:schemeClr val="tx2"/>
                </a:solidFill>
                <a:latin typeface="+mn-lt"/>
                <a:cs typeface="+mn-cs"/>
              </a:rPr>
              <a:t> enfeksiyonlar ve nasırlar gelişir. Emilen parmakta deformasyon görülür. </a:t>
            </a:r>
          </a:p>
        </p:txBody>
      </p:sp>
      <p:pic>
        <p:nvPicPr>
          <p:cNvPr id="58371" name="Picture 4" descr="parmak_emme"/>
          <p:cNvPicPr>
            <a:picLocks noChangeAspect="1" noChangeArrowheads="1"/>
          </p:cNvPicPr>
          <p:nvPr/>
        </p:nvPicPr>
        <p:blipFill>
          <a:blip r:embed="rId3" cstate="print"/>
          <a:srcRect/>
          <a:stretch>
            <a:fillRect/>
          </a:stretch>
        </p:blipFill>
        <p:spPr bwMode="auto">
          <a:xfrm>
            <a:off x="7088605" y="244677"/>
            <a:ext cx="1879600" cy="1333500"/>
          </a:xfrm>
          <a:prstGeom prst="rect">
            <a:avLst/>
          </a:prstGeom>
          <a:noFill/>
          <a:ln w="9525">
            <a:noFill/>
            <a:miter lim="800000"/>
            <a:headEnd/>
            <a:tailEnd/>
          </a:ln>
        </p:spPr>
      </p:pic>
      <p:pic>
        <p:nvPicPr>
          <p:cNvPr id="58372" name="Picture 4" descr="cocuk69"/>
          <p:cNvPicPr>
            <a:picLocks noChangeAspect="1" noChangeArrowheads="1"/>
          </p:cNvPicPr>
          <p:nvPr/>
        </p:nvPicPr>
        <p:blipFill>
          <a:blip r:embed="rId4" cstate="print"/>
          <a:srcRect/>
          <a:stretch>
            <a:fillRect/>
          </a:stretch>
        </p:blipFill>
        <p:spPr bwMode="auto">
          <a:xfrm>
            <a:off x="795338" y="260350"/>
            <a:ext cx="1293812" cy="968375"/>
          </a:xfrm>
          <a:prstGeom prst="rect">
            <a:avLst/>
          </a:prstGeom>
          <a:noFill/>
          <a:ln w="9525">
            <a:noFill/>
            <a:miter lim="800000"/>
            <a:headEnd/>
            <a:tailEnd/>
          </a:ln>
        </p:spPr>
      </p:pic>
      <p:sp>
        <p:nvSpPr>
          <p:cNvPr id="58373"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2265363" y="4857750"/>
            <a:ext cx="5132387" cy="584200"/>
          </a:xfrm>
          <a:prstGeom prst="rect">
            <a:avLst/>
          </a:prstGeom>
          <a:noFill/>
        </p:spPr>
        <p:txBody>
          <a:bodyPr wrap="none">
            <a:spAutoFit/>
          </a:bodyPr>
          <a:lstStyle/>
          <a:p>
            <a:pPr algn="ctr" fontAlgn="auto">
              <a:spcBef>
                <a:spcPts val="0"/>
              </a:spcBef>
              <a:spcAft>
                <a:spcPts val="0"/>
              </a:spcAft>
              <a:defRPr/>
            </a:pPr>
            <a:r>
              <a:rPr lang="tr-TR" sz="3200" b="1" dirty="0">
                <a:solidFill>
                  <a:srgbClr val="C0504D"/>
                </a:solidFill>
                <a:effectLst>
                  <a:outerShdw blurRad="38100" dist="38100" dir="2700000" algn="tl">
                    <a:srgbClr val="FFFFFF"/>
                  </a:outerShdw>
                </a:effectLst>
                <a:latin typeface="+mn-lt"/>
                <a:cs typeface="+mn-cs"/>
              </a:rPr>
              <a:t>DUDAK EMME ve ISIRMA</a:t>
            </a:r>
          </a:p>
        </p:txBody>
      </p:sp>
      <p:sp>
        <p:nvSpPr>
          <p:cNvPr id="59395" name="2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923925" y="692696"/>
            <a:ext cx="7383463" cy="5693866"/>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tr-TR" sz="2800" b="1" dirty="0">
                <a:solidFill>
                  <a:srgbClr val="C0504D"/>
                </a:solidFill>
                <a:effectLst>
                  <a:outerShdw blurRad="38100" dist="38100" dir="2700000" algn="tl">
                    <a:srgbClr val="FFFFFF"/>
                  </a:outerShdw>
                </a:effectLst>
                <a:latin typeface="+mn-lt"/>
                <a:cs typeface="+mn-cs"/>
              </a:rPr>
              <a:t>DUDAK EMME ve ISIRMA</a:t>
            </a:r>
          </a:p>
          <a:p>
            <a:pPr algn="ctr" fontAlgn="auto">
              <a:spcBef>
                <a:spcPts val="0"/>
              </a:spcBef>
              <a:spcAft>
                <a:spcPts val="0"/>
              </a:spcAft>
              <a:defRPr/>
            </a:pPr>
            <a:endParaRPr lang="tr-TR" b="1" dirty="0">
              <a:solidFill>
                <a:srgbClr val="C0504D"/>
              </a:solidFill>
              <a:effectLst>
                <a:outerShdw blurRad="38100" dist="38100" dir="2700000" algn="tl">
                  <a:srgbClr val="808080"/>
                </a:outerShdw>
              </a:effectLst>
              <a:latin typeface="+mn-lt"/>
              <a:cs typeface="+mn-cs"/>
            </a:endParaRPr>
          </a:p>
          <a:p>
            <a:pPr fontAlgn="auto">
              <a:lnSpc>
                <a:spcPct val="150000"/>
              </a:lnSpc>
              <a:spcBef>
                <a:spcPts val="0"/>
              </a:spcBef>
              <a:spcAft>
                <a:spcPts val="0"/>
              </a:spcAft>
              <a:buClr>
                <a:srgbClr val="C0504D"/>
              </a:buClr>
              <a:buSzPct val="100000"/>
              <a:buFont typeface="Wingdings" pitchFamily="2" charset="2"/>
              <a:buChar char="§"/>
              <a:defRPr/>
            </a:pPr>
            <a:r>
              <a:rPr lang="tr-TR" sz="2800" b="1" dirty="0">
                <a:solidFill>
                  <a:schemeClr val="tx2"/>
                </a:solidFill>
                <a:latin typeface="+mn-lt"/>
                <a:cs typeface="+mn-cs"/>
              </a:rPr>
              <a:t> Dudaklarda </a:t>
            </a:r>
            <a:r>
              <a:rPr lang="tr-TR" sz="2800" b="1" dirty="0" err="1">
                <a:solidFill>
                  <a:schemeClr val="tx2"/>
                </a:solidFill>
                <a:latin typeface="+mn-lt"/>
                <a:cs typeface="+mn-cs"/>
              </a:rPr>
              <a:t>deformiteler</a:t>
            </a:r>
            <a:r>
              <a:rPr lang="tr-TR" sz="2800" b="1" dirty="0">
                <a:solidFill>
                  <a:schemeClr val="tx2"/>
                </a:solidFill>
                <a:latin typeface="+mn-lt"/>
                <a:cs typeface="+mn-cs"/>
              </a:rPr>
              <a:t> meydana gelir. Asimetrik, çatlayan ve yaralı dudaklar karşımıza çıkar. </a:t>
            </a:r>
          </a:p>
          <a:p>
            <a:pPr fontAlgn="auto">
              <a:lnSpc>
                <a:spcPct val="150000"/>
              </a:lnSpc>
              <a:spcBef>
                <a:spcPts val="0"/>
              </a:spcBef>
              <a:spcAft>
                <a:spcPts val="0"/>
              </a:spcAft>
              <a:buClr>
                <a:srgbClr val="C0504D"/>
              </a:buClr>
              <a:buSzPct val="100000"/>
              <a:buFont typeface="Wingdings" pitchFamily="2" charset="2"/>
              <a:buChar char="§"/>
              <a:defRPr/>
            </a:pPr>
            <a:r>
              <a:rPr lang="tr-TR" sz="2800" b="1" dirty="0">
                <a:solidFill>
                  <a:schemeClr val="tx2"/>
                </a:solidFill>
                <a:latin typeface="+mn-lt"/>
                <a:cs typeface="+mn-cs"/>
              </a:rPr>
              <a:t> </a:t>
            </a:r>
            <a:r>
              <a:rPr lang="tr-TR" sz="2800" b="1" dirty="0" err="1">
                <a:solidFill>
                  <a:schemeClr val="tx2"/>
                </a:solidFill>
                <a:latin typeface="+mn-lt"/>
                <a:cs typeface="+mn-cs"/>
              </a:rPr>
              <a:t>Overjet</a:t>
            </a:r>
            <a:r>
              <a:rPr lang="tr-TR" sz="2800" b="1" dirty="0">
                <a:solidFill>
                  <a:schemeClr val="tx2"/>
                </a:solidFill>
                <a:latin typeface="+mn-lt"/>
                <a:cs typeface="+mn-cs"/>
              </a:rPr>
              <a:t> ve üst ileri itim görülür. Üst keserlerde </a:t>
            </a:r>
            <a:r>
              <a:rPr lang="tr-TR" sz="2800" b="1" dirty="0" err="1">
                <a:solidFill>
                  <a:schemeClr val="tx2"/>
                </a:solidFill>
                <a:latin typeface="+mn-lt"/>
                <a:cs typeface="+mn-cs"/>
              </a:rPr>
              <a:t>diastemalar</a:t>
            </a:r>
            <a:r>
              <a:rPr lang="tr-TR" sz="2800" b="1" dirty="0">
                <a:solidFill>
                  <a:schemeClr val="tx2"/>
                </a:solidFill>
                <a:latin typeface="+mn-lt"/>
                <a:cs typeface="+mn-cs"/>
              </a:rPr>
              <a:t> oluşur. Alt keserler </a:t>
            </a:r>
            <a:r>
              <a:rPr lang="tr-TR" sz="2800" b="1" dirty="0" err="1">
                <a:solidFill>
                  <a:schemeClr val="tx2"/>
                </a:solidFill>
                <a:latin typeface="+mn-lt"/>
                <a:cs typeface="+mn-cs"/>
              </a:rPr>
              <a:t>kollabe</a:t>
            </a:r>
            <a:r>
              <a:rPr lang="tr-TR" sz="2800" b="1" dirty="0">
                <a:solidFill>
                  <a:schemeClr val="tx2"/>
                </a:solidFill>
                <a:latin typeface="+mn-lt"/>
                <a:cs typeface="+mn-cs"/>
              </a:rPr>
              <a:t> olur ve çapraşıklık görülür. </a:t>
            </a:r>
            <a:r>
              <a:rPr lang="tr-TR" sz="2800" b="1" dirty="0" err="1">
                <a:solidFill>
                  <a:schemeClr val="tx2"/>
                </a:solidFill>
                <a:latin typeface="+mn-lt"/>
                <a:cs typeface="+mn-cs"/>
              </a:rPr>
              <a:t>Openbite</a:t>
            </a:r>
            <a:r>
              <a:rPr lang="tr-TR" sz="2800" b="1" dirty="0">
                <a:solidFill>
                  <a:schemeClr val="tx2"/>
                </a:solidFill>
                <a:latin typeface="+mn-lt"/>
                <a:cs typeface="+mn-cs"/>
              </a:rPr>
              <a:t> izlenebilir. </a:t>
            </a:r>
            <a:r>
              <a:rPr lang="tr-TR" sz="2800" b="1" dirty="0" err="1">
                <a:solidFill>
                  <a:schemeClr val="tx2"/>
                </a:solidFill>
                <a:latin typeface="+mn-lt"/>
                <a:cs typeface="+mn-cs"/>
              </a:rPr>
              <a:t>Mental</a:t>
            </a:r>
            <a:r>
              <a:rPr lang="tr-TR" sz="2800" b="1" dirty="0">
                <a:solidFill>
                  <a:schemeClr val="tx2"/>
                </a:solidFill>
                <a:latin typeface="+mn-lt"/>
                <a:cs typeface="+mn-cs"/>
              </a:rPr>
              <a:t> kas </a:t>
            </a:r>
            <a:r>
              <a:rPr lang="tr-TR" sz="2800" b="1" dirty="0" err="1">
                <a:solidFill>
                  <a:schemeClr val="tx2"/>
                </a:solidFill>
                <a:latin typeface="+mn-lt"/>
                <a:cs typeface="+mn-cs"/>
              </a:rPr>
              <a:t>hiperaktiftir</a:t>
            </a:r>
            <a:r>
              <a:rPr lang="tr-TR" sz="2800" b="1" dirty="0">
                <a:solidFill>
                  <a:schemeClr val="tx2"/>
                </a:solidFill>
                <a:latin typeface="+mn-lt"/>
                <a:cs typeface="+mn-cs"/>
              </a:rPr>
              <a:t>. </a:t>
            </a:r>
          </a:p>
          <a:p>
            <a:pPr fontAlgn="auto">
              <a:spcBef>
                <a:spcPts val="0"/>
              </a:spcBef>
              <a:spcAft>
                <a:spcPts val="0"/>
              </a:spcAft>
              <a:buClr>
                <a:srgbClr val="C0504D"/>
              </a:buClr>
              <a:buSzPct val="100000"/>
              <a:buFont typeface="Wingdings" pitchFamily="2" charset="2"/>
              <a:buChar char="§"/>
              <a:defRPr/>
            </a:pPr>
            <a:endParaRPr lang="tr-TR" sz="2400" b="1" dirty="0">
              <a:solidFill>
                <a:schemeClr val="tx2"/>
              </a:solidFill>
              <a:latin typeface="+mn-lt"/>
              <a:cs typeface="+mn-cs"/>
            </a:endParaRPr>
          </a:p>
        </p:txBody>
      </p:sp>
      <p:sp>
        <p:nvSpPr>
          <p:cNvPr id="60419" name="2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2384425" y="4572000"/>
            <a:ext cx="3957638" cy="1077913"/>
          </a:xfrm>
          <a:prstGeom prst="rect">
            <a:avLst/>
          </a:prstGeom>
          <a:noFill/>
        </p:spPr>
        <p:txBody>
          <a:bodyPr wrap="none">
            <a:spAutoFit/>
          </a:bodyPr>
          <a:lstStyle/>
          <a:p>
            <a:pPr algn="ctr" fontAlgn="auto">
              <a:spcBef>
                <a:spcPts val="0"/>
              </a:spcBef>
              <a:spcAft>
                <a:spcPts val="0"/>
              </a:spcAft>
              <a:defRPr/>
            </a:pPr>
            <a:r>
              <a:rPr lang="tr-TR" sz="3200" b="1" dirty="0">
                <a:solidFill>
                  <a:srgbClr val="C0504D"/>
                </a:solidFill>
                <a:effectLst>
                  <a:outerShdw blurRad="38100" dist="38100" dir="2700000" algn="tl">
                    <a:srgbClr val="FFFFFF"/>
                  </a:outerShdw>
                </a:effectLst>
                <a:latin typeface="+mn-lt"/>
                <a:cs typeface="+mn-cs"/>
              </a:rPr>
              <a:t>DİL EMME ve İTME </a:t>
            </a:r>
          </a:p>
          <a:p>
            <a:pPr algn="ctr" fontAlgn="auto">
              <a:spcBef>
                <a:spcPts val="0"/>
              </a:spcBef>
              <a:spcAft>
                <a:spcPts val="0"/>
              </a:spcAft>
              <a:defRPr/>
            </a:pPr>
            <a:r>
              <a:rPr lang="tr-TR" sz="3200" b="1" dirty="0">
                <a:solidFill>
                  <a:srgbClr val="C0504D"/>
                </a:solidFill>
                <a:effectLst>
                  <a:outerShdw blurRad="38100" dist="38100" dir="2700000" algn="tl">
                    <a:srgbClr val="FFFFFF"/>
                  </a:outerShdw>
                </a:effectLst>
                <a:latin typeface="+mn-lt"/>
                <a:cs typeface="+mn-cs"/>
              </a:rPr>
              <a:t>(</a:t>
            </a:r>
            <a:r>
              <a:rPr lang="tr-TR" sz="3200" b="1" dirty="0" err="1">
                <a:solidFill>
                  <a:srgbClr val="C0504D"/>
                </a:solidFill>
                <a:effectLst>
                  <a:outerShdw blurRad="38100" dist="38100" dir="2700000" algn="tl">
                    <a:srgbClr val="FFFFFF"/>
                  </a:outerShdw>
                </a:effectLst>
                <a:latin typeface="+mn-lt"/>
                <a:cs typeface="+mn-cs"/>
              </a:rPr>
              <a:t>Tongue</a:t>
            </a:r>
            <a:r>
              <a:rPr lang="tr-TR" sz="3200" b="1" dirty="0">
                <a:solidFill>
                  <a:srgbClr val="C0504D"/>
                </a:solidFill>
                <a:effectLst>
                  <a:outerShdw blurRad="38100" dist="38100" dir="2700000" algn="tl">
                    <a:srgbClr val="FFFFFF"/>
                  </a:outerShdw>
                </a:effectLst>
                <a:latin typeface="+mn-lt"/>
                <a:cs typeface="+mn-cs"/>
              </a:rPr>
              <a:t> </a:t>
            </a:r>
            <a:r>
              <a:rPr lang="tr-TR" sz="3200" b="1" dirty="0" err="1">
                <a:solidFill>
                  <a:srgbClr val="C0504D"/>
                </a:solidFill>
                <a:effectLst>
                  <a:outerShdw blurRad="38100" dist="38100" dir="2700000" algn="tl">
                    <a:srgbClr val="FFFFFF"/>
                  </a:outerShdw>
                </a:effectLst>
                <a:latin typeface="+mn-lt"/>
                <a:cs typeface="+mn-cs"/>
              </a:rPr>
              <a:t>Thrust</a:t>
            </a:r>
            <a:r>
              <a:rPr lang="tr-TR" sz="3200" b="1" dirty="0">
                <a:solidFill>
                  <a:srgbClr val="C0504D"/>
                </a:solidFill>
                <a:effectLst>
                  <a:outerShdw blurRad="38100" dist="38100" dir="2700000" algn="tl">
                    <a:srgbClr val="FFFFFF"/>
                  </a:outerShdw>
                </a:effectLst>
                <a:latin typeface="+mn-lt"/>
                <a:cs typeface="+mn-cs"/>
              </a:rPr>
              <a:t>)</a:t>
            </a:r>
          </a:p>
        </p:txBody>
      </p:sp>
      <p:sp>
        <p:nvSpPr>
          <p:cNvPr id="61443" name="2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81000" y="1125538"/>
            <a:ext cx="8572500" cy="5878512"/>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tr-TR" b="1" dirty="0">
                <a:solidFill>
                  <a:srgbClr val="C0504D"/>
                </a:solidFill>
                <a:effectLst>
                  <a:outerShdw blurRad="38100" dist="38100" dir="2700000" algn="tl">
                    <a:srgbClr val="FFFFFF"/>
                  </a:outerShdw>
                </a:effectLst>
                <a:latin typeface="+mn-lt"/>
                <a:cs typeface="+mn-cs"/>
              </a:rPr>
              <a:t>          </a:t>
            </a:r>
            <a:r>
              <a:rPr lang="tr-TR" sz="2800" b="1" dirty="0">
                <a:solidFill>
                  <a:srgbClr val="C0504D"/>
                </a:solidFill>
                <a:effectLst>
                  <a:outerShdw blurRad="38100" dist="38100" dir="2700000" algn="tl">
                    <a:srgbClr val="FFFFFF"/>
                  </a:outerShdw>
                </a:effectLst>
                <a:latin typeface="+mn-lt"/>
                <a:cs typeface="+mn-cs"/>
              </a:rPr>
              <a:t>DİL EMME ve İTME (</a:t>
            </a:r>
            <a:r>
              <a:rPr lang="tr-TR" sz="2800" b="1" dirty="0" err="1">
                <a:solidFill>
                  <a:srgbClr val="C0504D"/>
                </a:solidFill>
                <a:effectLst>
                  <a:outerShdw blurRad="38100" dist="38100" dir="2700000" algn="tl">
                    <a:srgbClr val="FFFFFF"/>
                  </a:outerShdw>
                </a:effectLst>
                <a:latin typeface="+mn-lt"/>
                <a:cs typeface="+mn-cs"/>
              </a:rPr>
              <a:t>Tongue</a:t>
            </a:r>
            <a:r>
              <a:rPr lang="tr-TR" sz="2800" b="1" dirty="0">
                <a:solidFill>
                  <a:srgbClr val="C0504D"/>
                </a:solidFill>
                <a:effectLst>
                  <a:outerShdw blurRad="38100" dist="38100" dir="2700000" algn="tl">
                    <a:srgbClr val="FFFFFF"/>
                  </a:outerShdw>
                </a:effectLst>
                <a:latin typeface="+mn-lt"/>
                <a:cs typeface="+mn-cs"/>
              </a:rPr>
              <a:t> </a:t>
            </a:r>
            <a:r>
              <a:rPr lang="tr-TR" sz="2800" b="1" dirty="0" err="1">
                <a:solidFill>
                  <a:srgbClr val="C0504D"/>
                </a:solidFill>
                <a:effectLst>
                  <a:outerShdw blurRad="38100" dist="38100" dir="2700000" algn="tl">
                    <a:srgbClr val="FFFFFF"/>
                  </a:outerShdw>
                </a:effectLst>
                <a:latin typeface="+mn-lt"/>
                <a:cs typeface="+mn-cs"/>
              </a:rPr>
              <a:t>Thrust</a:t>
            </a:r>
            <a:r>
              <a:rPr lang="tr-TR" sz="2800" b="1" dirty="0">
                <a:solidFill>
                  <a:srgbClr val="C0504D"/>
                </a:solidFill>
                <a:effectLst>
                  <a:outerShdw blurRad="38100" dist="38100" dir="2700000" algn="tl">
                    <a:srgbClr val="FFFFFF"/>
                  </a:outerShdw>
                </a:effectLst>
                <a:latin typeface="+mn-lt"/>
                <a:cs typeface="+mn-cs"/>
              </a:rPr>
              <a:t>)</a:t>
            </a:r>
          </a:p>
          <a:p>
            <a:pPr algn="ctr" fontAlgn="auto">
              <a:spcBef>
                <a:spcPts val="0"/>
              </a:spcBef>
              <a:spcAft>
                <a:spcPts val="0"/>
              </a:spcAft>
              <a:defRPr/>
            </a:pPr>
            <a:endParaRPr lang="tr-TR" sz="1200" b="1" dirty="0">
              <a:solidFill>
                <a:srgbClr val="C0504D"/>
              </a:solidFill>
              <a:effectLst>
                <a:outerShdw blurRad="38100" dist="38100" dir="2700000" algn="tl">
                  <a:srgbClr val="808080"/>
                </a:outerShdw>
              </a:effectLst>
              <a:latin typeface="+mn-lt"/>
              <a:cs typeface="+mn-cs"/>
            </a:endParaRPr>
          </a:p>
          <a:p>
            <a:pPr fontAlgn="auto">
              <a:spcBef>
                <a:spcPts val="0"/>
              </a:spcBef>
              <a:spcAft>
                <a:spcPts val="0"/>
              </a:spcAft>
              <a:buClr>
                <a:srgbClr val="C0504D"/>
              </a:buClr>
              <a:buFont typeface="Wingdings" pitchFamily="2" charset="2"/>
              <a:buChar char="§"/>
              <a:defRPr/>
            </a:pPr>
            <a:r>
              <a:rPr lang="tr-TR" sz="2400" b="1" dirty="0" err="1">
                <a:solidFill>
                  <a:schemeClr val="tx2"/>
                </a:solidFill>
                <a:latin typeface="+mn-lt"/>
                <a:cs typeface="+mn-cs"/>
              </a:rPr>
              <a:t>İnfantil</a:t>
            </a:r>
            <a:r>
              <a:rPr lang="tr-TR" sz="2400" b="1" dirty="0">
                <a:solidFill>
                  <a:schemeClr val="tx2"/>
                </a:solidFill>
                <a:latin typeface="+mn-lt"/>
                <a:cs typeface="+mn-cs"/>
              </a:rPr>
              <a:t> yutkunma </a:t>
            </a:r>
            <a:r>
              <a:rPr lang="tr-TR" sz="2400" b="1" dirty="0" err="1">
                <a:solidFill>
                  <a:schemeClr val="tx2"/>
                </a:solidFill>
                <a:latin typeface="+mn-lt"/>
                <a:cs typeface="+mn-cs"/>
              </a:rPr>
              <a:t>matil</a:t>
            </a:r>
            <a:r>
              <a:rPr lang="tr-TR" sz="2400" b="1" dirty="0">
                <a:solidFill>
                  <a:schemeClr val="tx2"/>
                </a:solidFill>
                <a:latin typeface="+mn-lt"/>
                <a:cs typeface="+mn-cs"/>
              </a:rPr>
              <a:t> yutkunmaya dönememiştir. </a:t>
            </a:r>
          </a:p>
          <a:p>
            <a:pPr fontAlgn="auto">
              <a:spcBef>
                <a:spcPts val="0"/>
              </a:spcBef>
              <a:spcAft>
                <a:spcPts val="0"/>
              </a:spcAft>
              <a:buClr>
                <a:srgbClr val="C0504D"/>
              </a:buClr>
              <a:defRPr/>
            </a:pPr>
            <a:endParaRPr lang="tr-TR" sz="2400" b="1" dirty="0">
              <a:solidFill>
                <a:schemeClr val="tx2"/>
              </a:solidFill>
              <a:latin typeface="+mn-lt"/>
              <a:cs typeface="+mn-cs"/>
            </a:endParaRPr>
          </a:p>
          <a:p>
            <a:pPr fontAlgn="auto">
              <a:spcBef>
                <a:spcPts val="0"/>
              </a:spcBef>
              <a:spcAft>
                <a:spcPts val="0"/>
              </a:spcAft>
              <a:buClr>
                <a:srgbClr val="C0504D"/>
              </a:buClr>
              <a:buFont typeface="Wingdings" pitchFamily="2" charset="2"/>
              <a:buChar char="§"/>
              <a:defRPr/>
            </a:pPr>
            <a:r>
              <a:rPr lang="tr-TR" sz="2400" b="1" dirty="0">
                <a:solidFill>
                  <a:schemeClr val="tx2"/>
                </a:solidFill>
                <a:latin typeface="+mn-lt"/>
                <a:cs typeface="+mn-cs"/>
              </a:rPr>
              <a:t>6 yaşında görülme sıklığı%50 iken 19 yaşında %19’dur.</a:t>
            </a:r>
          </a:p>
          <a:p>
            <a:pPr fontAlgn="auto">
              <a:spcBef>
                <a:spcPts val="0"/>
              </a:spcBef>
              <a:spcAft>
                <a:spcPts val="0"/>
              </a:spcAft>
              <a:buClr>
                <a:srgbClr val="C0504D"/>
              </a:buClr>
              <a:defRPr/>
            </a:pPr>
            <a:endParaRPr lang="tr-TR" sz="2400" b="1" dirty="0">
              <a:solidFill>
                <a:schemeClr val="tx2"/>
              </a:solidFill>
              <a:latin typeface="+mn-lt"/>
              <a:cs typeface="+mn-cs"/>
            </a:endParaRPr>
          </a:p>
          <a:p>
            <a:pPr fontAlgn="auto">
              <a:spcBef>
                <a:spcPts val="0"/>
              </a:spcBef>
              <a:spcAft>
                <a:spcPts val="0"/>
              </a:spcAft>
              <a:buClr>
                <a:srgbClr val="C0504D"/>
              </a:buClr>
              <a:buFont typeface="Wingdings" pitchFamily="2" charset="2"/>
              <a:buChar char="§"/>
              <a:defRPr/>
            </a:pPr>
            <a:r>
              <a:rPr lang="tr-TR" sz="2400" b="1" dirty="0">
                <a:solidFill>
                  <a:schemeClr val="tx2"/>
                </a:solidFill>
                <a:latin typeface="+mn-lt"/>
                <a:cs typeface="+mn-cs"/>
              </a:rPr>
              <a:t>Normal bireyde yutkunma sayısı saatte 37 iken </a:t>
            </a:r>
            <a:r>
              <a:rPr lang="tr-TR" sz="2400" b="1" dirty="0" err="1">
                <a:solidFill>
                  <a:schemeClr val="tx2"/>
                </a:solidFill>
                <a:latin typeface="+mn-lt"/>
                <a:cs typeface="+mn-cs"/>
              </a:rPr>
              <a:t>tongue</a:t>
            </a:r>
            <a:r>
              <a:rPr lang="tr-TR" sz="2400" b="1" dirty="0">
                <a:solidFill>
                  <a:schemeClr val="tx2"/>
                </a:solidFill>
                <a:latin typeface="+mn-lt"/>
                <a:cs typeface="+mn-cs"/>
              </a:rPr>
              <a:t> </a:t>
            </a:r>
            <a:r>
              <a:rPr lang="tr-TR" sz="2400" b="1" dirty="0" err="1">
                <a:solidFill>
                  <a:schemeClr val="tx2"/>
                </a:solidFill>
                <a:latin typeface="+mn-lt"/>
                <a:cs typeface="+mn-cs"/>
              </a:rPr>
              <a:t>thrustlı</a:t>
            </a:r>
            <a:r>
              <a:rPr lang="tr-TR" sz="2400" b="1" dirty="0">
                <a:solidFill>
                  <a:schemeClr val="tx2"/>
                </a:solidFill>
                <a:latin typeface="+mn-lt"/>
                <a:cs typeface="+mn-cs"/>
              </a:rPr>
              <a:t> bireyde saatte 61’dir.</a:t>
            </a:r>
          </a:p>
          <a:p>
            <a:pPr fontAlgn="auto">
              <a:spcBef>
                <a:spcPts val="0"/>
              </a:spcBef>
              <a:spcAft>
                <a:spcPts val="0"/>
              </a:spcAft>
              <a:buClr>
                <a:srgbClr val="C0504D"/>
              </a:buClr>
              <a:defRPr/>
            </a:pPr>
            <a:endParaRPr lang="tr-TR" sz="2400" b="1" dirty="0">
              <a:solidFill>
                <a:schemeClr val="tx2"/>
              </a:solidFill>
              <a:latin typeface="+mn-lt"/>
              <a:cs typeface="+mn-cs"/>
            </a:endParaRPr>
          </a:p>
          <a:p>
            <a:pPr fontAlgn="auto">
              <a:spcBef>
                <a:spcPts val="0"/>
              </a:spcBef>
              <a:spcAft>
                <a:spcPts val="0"/>
              </a:spcAft>
              <a:buClr>
                <a:srgbClr val="C0504D"/>
              </a:buClr>
              <a:buFont typeface="Wingdings" pitchFamily="2" charset="2"/>
              <a:buChar char="§"/>
              <a:defRPr/>
            </a:pPr>
            <a:r>
              <a:rPr lang="tr-TR" sz="2400" b="1" dirty="0">
                <a:solidFill>
                  <a:schemeClr val="tx2"/>
                </a:solidFill>
                <a:latin typeface="+mn-lt"/>
                <a:cs typeface="+mn-cs"/>
              </a:rPr>
              <a:t>Yutkunma işlemi normalde bir defada gerçekleşirken, </a:t>
            </a:r>
            <a:r>
              <a:rPr lang="tr-TR" sz="2400" b="1" dirty="0" err="1">
                <a:solidFill>
                  <a:schemeClr val="tx2"/>
                </a:solidFill>
                <a:latin typeface="+mn-lt"/>
                <a:cs typeface="+mn-cs"/>
              </a:rPr>
              <a:t>tongue</a:t>
            </a:r>
            <a:r>
              <a:rPr lang="tr-TR" sz="2400" b="1" dirty="0">
                <a:solidFill>
                  <a:schemeClr val="tx2"/>
                </a:solidFill>
                <a:latin typeface="+mn-lt"/>
                <a:cs typeface="+mn-cs"/>
              </a:rPr>
              <a:t> </a:t>
            </a:r>
            <a:r>
              <a:rPr lang="tr-TR" sz="2400" b="1" dirty="0" err="1">
                <a:solidFill>
                  <a:schemeClr val="tx2"/>
                </a:solidFill>
                <a:latin typeface="+mn-lt"/>
                <a:cs typeface="+mn-cs"/>
              </a:rPr>
              <a:t>thrust’da</a:t>
            </a:r>
            <a:r>
              <a:rPr lang="tr-TR" sz="2400" b="1" dirty="0">
                <a:solidFill>
                  <a:schemeClr val="tx2"/>
                </a:solidFill>
                <a:latin typeface="+mn-lt"/>
                <a:cs typeface="+mn-cs"/>
              </a:rPr>
              <a:t> birkaç defada sonlanır.</a:t>
            </a:r>
          </a:p>
          <a:p>
            <a:pPr fontAlgn="auto">
              <a:spcBef>
                <a:spcPts val="0"/>
              </a:spcBef>
              <a:spcAft>
                <a:spcPts val="0"/>
              </a:spcAft>
              <a:buClr>
                <a:srgbClr val="C0504D"/>
              </a:buClr>
              <a:defRPr/>
            </a:pPr>
            <a:endParaRPr lang="tr-TR" sz="2400" b="1" dirty="0">
              <a:solidFill>
                <a:schemeClr val="tx2"/>
              </a:solidFill>
              <a:latin typeface="+mn-lt"/>
              <a:cs typeface="+mn-cs"/>
            </a:endParaRPr>
          </a:p>
          <a:p>
            <a:pPr fontAlgn="auto">
              <a:spcBef>
                <a:spcPts val="0"/>
              </a:spcBef>
              <a:spcAft>
                <a:spcPts val="0"/>
              </a:spcAft>
              <a:buClr>
                <a:srgbClr val="C0504D"/>
              </a:buClr>
              <a:buFont typeface="Wingdings" pitchFamily="2" charset="2"/>
              <a:buChar char="§"/>
              <a:defRPr/>
            </a:pPr>
            <a:r>
              <a:rPr lang="tr-TR" sz="2400" b="1" dirty="0">
                <a:solidFill>
                  <a:schemeClr val="tx2"/>
                </a:solidFill>
                <a:latin typeface="+mn-lt"/>
                <a:cs typeface="+mn-cs"/>
              </a:rPr>
              <a:t>Normal yutkunma dışarıdan fark edilmezken </a:t>
            </a:r>
            <a:r>
              <a:rPr lang="tr-TR" sz="2400" b="1" dirty="0" err="1">
                <a:solidFill>
                  <a:schemeClr val="tx2"/>
                </a:solidFill>
                <a:latin typeface="+mn-lt"/>
                <a:cs typeface="+mn-cs"/>
              </a:rPr>
              <a:t>tongue</a:t>
            </a:r>
            <a:r>
              <a:rPr lang="tr-TR" sz="2400" b="1" dirty="0">
                <a:solidFill>
                  <a:schemeClr val="tx2"/>
                </a:solidFill>
                <a:latin typeface="+mn-lt"/>
                <a:cs typeface="+mn-cs"/>
              </a:rPr>
              <a:t> </a:t>
            </a:r>
            <a:r>
              <a:rPr lang="tr-TR" sz="2400" b="1" dirty="0" err="1">
                <a:solidFill>
                  <a:schemeClr val="tx2"/>
                </a:solidFill>
                <a:latin typeface="+mn-lt"/>
                <a:cs typeface="+mn-cs"/>
              </a:rPr>
              <a:t>thrust</a:t>
            </a:r>
            <a:r>
              <a:rPr lang="tr-TR" sz="2400" b="1" dirty="0">
                <a:solidFill>
                  <a:schemeClr val="tx2"/>
                </a:solidFill>
                <a:latin typeface="+mn-lt"/>
                <a:cs typeface="+mn-cs"/>
              </a:rPr>
              <a:t> dışarıdan fark edilir ve </a:t>
            </a:r>
            <a:r>
              <a:rPr lang="tr-TR" sz="2400" b="1" dirty="0" err="1">
                <a:solidFill>
                  <a:schemeClr val="tx2"/>
                </a:solidFill>
                <a:latin typeface="+mn-lt"/>
                <a:cs typeface="+mn-cs"/>
              </a:rPr>
              <a:t>mental</a:t>
            </a:r>
            <a:r>
              <a:rPr lang="tr-TR" sz="2400" b="1" dirty="0">
                <a:solidFill>
                  <a:schemeClr val="tx2"/>
                </a:solidFill>
                <a:latin typeface="+mn-lt"/>
                <a:cs typeface="+mn-cs"/>
              </a:rPr>
              <a:t> kasta aktivasyon artışı mevcuttur.</a:t>
            </a:r>
            <a:endParaRPr lang="tr-TR" sz="2400" dirty="0">
              <a:latin typeface="+mn-lt"/>
              <a:cs typeface="+mn-cs"/>
            </a:endParaRPr>
          </a:p>
          <a:p>
            <a:pPr fontAlgn="auto">
              <a:spcBef>
                <a:spcPts val="0"/>
              </a:spcBef>
              <a:spcAft>
                <a:spcPts val="0"/>
              </a:spcAft>
              <a:buClr>
                <a:srgbClr val="C0504D"/>
              </a:buClr>
              <a:buSzPct val="100000"/>
              <a:buFont typeface="Wingdings" pitchFamily="2" charset="2"/>
              <a:buChar char="§"/>
              <a:defRPr/>
            </a:pPr>
            <a:endParaRPr lang="tr-TR" sz="2400" b="1" dirty="0">
              <a:solidFill>
                <a:schemeClr val="tx2"/>
              </a:solidFill>
              <a:latin typeface="+mn-lt"/>
              <a:cs typeface="+mn-cs"/>
            </a:endParaRPr>
          </a:p>
        </p:txBody>
      </p:sp>
      <p:pic>
        <p:nvPicPr>
          <p:cNvPr id="62467" name="Picture 4" descr="resim6"/>
          <p:cNvPicPr>
            <a:picLocks noChangeAspect="1" noChangeArrowheads="1"/>
          </p:cNvPicPr>
          <p:nvPr/>
        </p:nvPicPr>
        <p:blipFill>
          <a:blip r:embed="rId3" cstate="print"/>
          <a:srcRect/>
          <a:stretch>
            <a:fillRect/>
          </a:stretch>
        </p:blipFill>
        <p:spPr bwMode="auto">
          <a:xfrm>
            <a:off x="0" y="469900"/>
            <a:ext cx="1563688" cy="1174750"/>
          </a:xfrm>
          <a:prstGeom prst="rect">
            <a:avLst/>
          </a:prstGeom>
          <a:noFill/>
          <a:ln w="9525">
            <a:noFill/>
            <a:miter lim="800000"/>
            <a:headEnd/>
            <a:tailEnd/>
          </a:ln>
        </p:spPr>
      </p:pic>
      <p:sp>
        <p:nvSpPr>
          <p:cNvPr id="62468" name="3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81000" y="1092200"/>
            <a:ext cx="8572500" cy="5324475"/>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tr-TR" sz="2800" b="1" dirty="0">
                <a:solidFill>
                  <a:srgbClr val="C0504D"/>
                </a:solidFill>
                <a:effectLst>
                  <a:outerShdw blurRad="38100" dist="38100" dir="2700000" algn="tl">
                    <a:srgbClr val="FFFFFF"/>
                  </a:outerShdw>
                </a:effectLst>
                <a:latin typeface="+mn-lt"/>
                <a:cs typeface="+mn-cs"/>
              </a:rPr>
              <a:t>          DİL EMME ve İTME (</a:t>
            </a:r>
            <a:r>
              <a:rPr lang="tr-TR" sz="2800" b="1" dirty="0" err="1">
                <a:solidFill>
                  <a:srgbClr val="C0504D"/>
                </a:solidFill>
                <a:effectLst>
                  <a:outerShdw blurRad="38100" dist="38100" dir="2700000" algn="tl">
                    <a:srgbClr val="FFFFFF"/>
                  </a:outerShdw>
                </a:effectLst>
                <a:latin typeface="+mn-lt"/>
                <a:cs typeface="+mn-cs"/>
              </a:rPr>
              <a:t>Tongue</a:t>
            </a:r>
            <a:r>
              <a:rPr lang="tr-TR" sz="2800" b="1" dirty="0">
                <a:solidFill>
                  <a:srgbClr val="C0504D"/>
                </a:solidFill>
                <a:effectLst>
                  <a:outerShdw blurRad="38100" dist="38100" dir="2700000" algn="tl">
                    <a:srgbClr val="FFFFFF"/>
                  </a:outerShdw>
                </a:effectLst>
                <a:latin typeface="+mn-lt"/>
                <a:cs typeface="+mn-cs"/>
              </a:rPr>
              <a:t> </a:t>
            </a:r>
            <a:r>
              <a:rPr lang="tr-TR" sz="2800" b="1" dirty="0" err="1">
                <a:solidFill>
                  <a:srgbClr val="C0504D"/>
                </a:solidFill>
                <a:effectLst>
                  <a:outerShdw blurRad="38100" dist="38100" dir="2700000" algn="tl">
                    <a:srgbClr val="FFFFFF"/>
                  </a:outerShdw>
                </a:effectLst>
                <a:latin typeface="+mn-lt"/>
                <a:cs typeface="+mn-cs"/>
              </a:rPr>
              <a:t>Thrust</a:t>
            </a:r>
            <a:r>
              <a:rPr lang="tr-TR" sz="2800" b="1" dirty="0">
                <a:solidFill>
                  <a:srgbClr val="C0504D"/>
                </a:solidFill>
                <a:effectLst>
                  <a:outerShdw blurRad="38100" dist="38100" dir="2700000" algn="tl">
                    <a:srgbClr val="FFFFFF"/>
                  </a:outerShdw>
                </a:effectLst>
                <a:latin typeface="+mn-lt"/>
                <a:cs typeface="+mn-cs"/>
              </a:rPr>
              <a:t>)</a:t>
            </a:r>
          </a:p>
          <a:p>
            <a:pPr algn="ctr" fontAlgn="auto">
              <a:spcBef>
                <a:spcPts val="0"/>
              </a:spcBef>
              <a:spcAft>
                <a:spcPts val="0"/>
              </a:spcAft>
              <a:defRPr/>
            </a:pPr>
            <a:endParaRPr lang="tr-TR" sz="2400" b="1" dirty="0">
              <a:solidFill>
                <a:srgbClr val="C0504D"/>
              </a:solidFill>
              <a:effectLst>
                <a:outerShdw blurRad="38100" dist="38100" dir="2700000" algn="tl">
                  <a:srgbClr val="808080"/>
                </a:outerShdw>
              </a:effectLst>
              <a:latin typeface="+mn-lt"/>
              <a:cs typeface="+mn-cs"/>
            </a:endParaRPr>
          </a:p>
          <a:p>
            <a:pPr fontAlgn="auto">
              <a:spcBef>
                <a:spcPts val="0"/>
              </a:spcBef>
              <a:spcAft>
                <a:spcPts val="0"/>
              </a:spcAft>
              <a:buClr>
                <a:srgbClr val="C0504D"/>
              </a:buClr>
              <a:buSzPct val="100000"/>
              <a:buFont typeface="Wingdings" pitchFamily="2" charset="2"/>
              <a:buChar char="§"/>
              <a:defRPr/>
            </a:pPr>
            <a:r>
              <a:rPr lang="tr-TR" sz="2400" b="1" dirty="0">
                <a:solidFill>
                  <a:schemeClr val="tx2"/>
                </a:solidFill>
                <a:latin typeface="+mn-lt"/>
                <a:cs typeface="+mn-cs"/>
              </a:rPr>
              <a:t>Daha çok ön bölgede görülür. Daimi dişler çıkarken </a:t>
            </a:r>
            <a:r>
              <a:rPr lang="tr-TR" sz="2400" b="1" dirty="0" err="1">
                <a:solidFill>
                  <a:schemeClr val="tx2"/>
                </a:solidFill>
                <a:latin typeface="+mn-lt"/>
                <a:cs typeface="+mn-cs"/>
              </a:rPr>
              <a:t>tonsil</a:t>
            </a:r>
            <a:r>
              <a:rPr lang="tr-TR" sz="2400" b="1" dirty="0">
                <a:solidFill>
                  <a:schemeClr val="tx2"/>
                </a:solidFill>
                <a:latin typeface="+mn-lt"/>
                <a:cs typeface="+mn-cs"/>
              </a:rPr>
              <a:t> ve </a:t>
            </a:r>
            <a:r>
              <a:rPr lang="tr-TR" sz="2400" b="1" dirty="0" err="1">
                <a:solidFill>
                  <a:schemeClr val="tx2"/>
                </a:solidFill>
                <a:latin typeface="+mn-lt"/>
                <a:cs typeface="+mn-cs"/>
              </a:rPr>
              <a:t>adenoidler</a:t>
            </a:r>
            <a:r>
              <a:rPr lang="tr-TR" sz="2400" b="1" dirty="0">
                <a:solidFill>
                  <a:schemeClr val="tx2"/>
                </a:solidFill>
                <a:latin typeface="+mn-lt"/>
                <a:cs typeface="+mn-cs"/>
              </a:rPr>
              <a:t> normal boyutuna ulaşır ve dil öne sürüklenir. Erişkinde devam eden </a:t>
            </a:r>
            <a:r>
              <a:rPr lang="tr-TR" sz="2400" b="1" dirty="0" err="1">
                <a:solidFill>
                  <a:schemeClr val="tx2"/>
                </a:solidFill>
                <a:latin typeface="+mn-lt"/>
                <a:cs typeface="+mn-cs"/>
              </a:rPr>
              <a:t>hipertofik</a:t>
            </a:r>
            <a:r>
              <a:rPr lang="tr-TR" sz="2400" b="1" dirty="0">
                <a:solidFill>
                  <a:schemeClr val="tx2"/>
                </a:solidFill>
                <a:latin typeface="+mn-lt"/>
                <a:cs typeface="+mn-cs"/>
              </a:rPr>
              <a:t> </a:t>
            </a:r>
            <a:r>
              <a:rPr lang="tr-TR" sz="2400" b="1" dirty="0" err="1">
                <a:solidFill>
                  <a:schemeClr val="tx2"/>
                </a:solidFill>
                <a:latin typeface="+mn-lt"/>
                <a:cs typeface="+mn-cs"/>
              </a:rPr>
              <a:t>tonsiller</a:t>
            </a:r>
            <a:r>
              <a:rPr lang="tr-TR" sz="2400" b="1" dirty="0">
                <a:solidFill>
                  <a:schemeClr val="tx2"/>
                </a:solidFill>
                <a:latin typeface="+mn-lt"/>
                <a:cs typeface="+mn-cs"/>
              </a:rPr>
              <a:t> </a:t>
            </a:r>
            <a:r>
              <a:rPr lang="tr-TR" sz="2400" b="1" dirty="0" err="1">
                <a:solidFill>
                  <a:schemeClr val="tx2"/>
                </a:solidFill>
                <a:latin typeface="+mn-lt"/>
                <a:cs typeface="+mn-cs"/>
              </a:rPr>
              <a:t>tongue</a:t>
            </a:r>
            <a:r>
              <a:rPr lang="tr-TR" sz="2400" b="1" dirty="0">
                <a:solidFill>
                  <a:schemeClr val="tx2"/>
                </a:solidFill>
                <a:latin typeface="+mn-lt"/>
                <a:cs typeface="+mn-cs"/>
              </a:rPr>
              <a:t> </a:t>
            </a:r>
            <a:r>
              <a:rPr lang="tr-TR" sz="2400" b="1" dirty="0" err="1">
                <a:solidFill>
                  <a:schemeClr val="tx2"/>
                </a:solidFill>
                <a:latin typeface="+mn-lt"/>
                <a:cs typeface="+mn-cs"/>
              </a:rPr>
              <a:t>thrust’a</a:t>
            </a:r>
            <a:r>
              <a:rPr lang="tr-TR" sz="2400" b="1" dirty="0">
                <a:solidFill>
                  <a:schemeClr val="tx2"/>
                </a:solidFill>
                <a:latin typeface="+mn-lt"/>
                <a:cs typeface="+mn-cs"/>
              </a:rPr>
              <a:t> sebep olabilir. </a:t>
            </a:r>
          </a:p>
          <a:p>
            <a:pPr fontAlgn="auto">
              <a:spcBef>
                <a:spcPts val="0"/>
              </a:spcBef>
              <a:spcAft>
                <a:spcPts val="0"/>
              </a:spcAft>
              <a:buClr>
                <a:srgbClr val="C0504D"/>
              </a:buClr>
              <a:buSzPct val="100000"/>
              <a:defRPr/>
            </a:pPr>
            <a:endParaRPr lang="tr-TR" sz="2400" b="1" dirty="0">
              <a:solidFill>
                <a:schemeClr val="tx2"/>
              </a:solidFill>
              <a:latin typeface="+mn-lt"/>
              <a:cs typeface="+mn-cs"/>
            </a:endParaRPr>
          </a:p>
          <a:p>
            <a:pPr fontAlgn="auto">
              <a:spcBef>
                <a:spcPts val="0"/>
              </a:spcBef>
              <a:spcAft>
                <a:spcPts val="0"/>
              </a:spcAft>
              <a:buClr>
                <a:srgbClr val="C0504D"/>
              </a:buClr>
              <a:buSzPct val="100000"/>
              <a:buFont typeface="Wingdings" pitchFamily="2" charset="2"/>
              <a:buChar char="§"/>
              <a:defRPr/>
            </a:pPr>
            <a:r>
              <a:rPr lang="tr-TR" sz="2400" b="1" dirty="0">
                <a:solidFill>
                  <a:schemeClr val="tx2"/>
                </a:solidFill>
                <a:latin typeface="+mn-lt"/>
                <a:cs typeface="+mn-cs"/>
              </a:rPr>
              <a:t>Dil-dudak ve dil-yanak teması mevcuttur. Konuşma, çiğneme ve yutkunma sırasında dil dişler arasında yer alır.</a:t>
            </a:r>
            <a:r>
              <a:rPr lang="tr-TR" sz="2400" dirty="0">
                <a:solidFill>
                  <a:schemeClr val="tx2"/>
                </a:solidFill>
                <a:latin typeface="+mn-lt"/>
                <a:cs typeface="+mn-cs"/>
              </a:rPr>
              <a:t> </a:t>
            </a:r>
          </a:p>
          <a:p>
            <a:pPr fontAlgn="auto">
              <a:spcBef>
                <a:spcPts val="0"/>
              </a:spcBef>
              <a:spcAft>
                <a:spcPts val="0"/>
              </a:spcAft>
              <a:buClr>
                <a:srgbClr val="C0504D"/>
              </a:buClr>
              <a:buSzPct val="100000"/>
              <a:defRPr/>
            </a:pPr>
            <a:endParaRPr lang="tr-TR" sz="2400" dirty="0">
              <a:solidFill>
                <a:schemeClr val="tx2"/>
              </a:solidFill>
              <a:latin typeface="+mn-lt"/>
              <a:cs typeface="+mn-cs"/>
            </a:endParaRPr>
          </a:p>
          <a:p>
            <a:pPr fontAlgn="auto">
              <a:spcBef>
                <a:spcPts val="0"/>
              </a:spcBef>
              <a:spcAft>
                <a:spcPts val="0"/>
              </a:spcAft>
              <a:buClr>
                <a:srgbClr val="C0504D"/>
              </a:buClr>
              <a:buSzPct val="100000"/>
              <a:buFont typeface="Wingdings" pitchFamily="2" charset="2"/>
              <a:buChar char="§"/>
              <a:defRPr/>
            </a:pPr>
            <a:r>
              <a:rPr lang="tr-TR" sz="2400" b="1" dirty="0">
                <a:solidFill>
                  <a:schemeClr val="tx2"/>
                </a:solidFill>
                <a:latin typeface="+mn-lt"/>
                <a:cs typeface="+mn-cs"/>
              </a:rPr>
              <a:t>Parmak emme sonucunda meydana gelen </a:t>
            </a:r>
            <a:r>
              <a:rPr lang="tr-TR" sz="2400" b="1" dirty="0" err="1">
                <a:solidFill>
                  <a:schemeClr val="tx2"/>
                </a:solidFill>
                <a:latin typeface="+mn-lt"/>
                <a:cs typeface="+mn-cs"/>
              </a:rPr>
              <a:t>openbite’a</a:t>
            </a:r>
            <a:r>
              <a:rPr lang="tr-TR" sz="2400" b="1" dirty="0">
                <a:solidFill>
                  <a:schemeClr val="tx2"/>
                </a:solidFill>
                <a:latin typeface="+mn-lt"/>
                <a:cs typeface="+mn-cs"/>
              </a:rPr>
              <a:t> dil yerleşirse </a:t>
            </a:r>
            <a:r>
              <a:rPr lang="tr-TR" sz="2400" b="1" dirty="0" err="1">
                <a:solidFill>
                  <a:schemeClr val="tx2"/>
                </a:solidFill>
                <a:latin typeface="+mn-lt"/>
                <a:cs typeface="+mn-cs"/>
              </a:rPr>
              <a:t>maloklüzyon</a:t>
            </a:r>
            <a:r>
              <a:rPr lang="tr-TR" sz="2400" b="1" dirty="0">
                <a:solidFill>
                  <a:schemeClr val="tx2"/>
                </a:solidFill>
                <a:latin typeface="+mn-lt"/>
                <a:cs typeface="+mn-cs"/>
              </a:rPr>
              <a:t> daha da ağırlaşır.  </a:t>
            </a:r>
          </a:p>
          <a:p>
            <a:pPr fontAlgn="auto">
              <a:spcBef>
                <a:spcPts val="0"/>
              </a:spcBef>
              <a:spcAft>
                <a:spcPts val="0"/>
              </a:spcAft>
              <a:buClr>
                <a:srgbClr val="C0504D"/>
              </a:buClr>
              <a:buSzPct val="100000"/>
              <a:buFont typeface="Wingdings" pitchFamily="2" charset="2"/>
              <a:buChar char="§"/>
              <a:defRPr/>
            </a:pPr>
            <a:endParaRPr lang="tr-TR" sz="2400" b="1" dirty="0">
              <a:solidFill>
                <a:schemeClr val="tx2"/>
              </a:solidFill>
              <a:latin typeface="+mn-lt"/>
              <a:cs typeface="+mn-cs"/>
            </a:endParaRPr>
          </a:p>
        </p:txBody>
      </p:sp>
      <p:pic>
        <p:nvPicPr>
          <p:cNvPr id="4" name="Picture 12" descr="s35r4"/>
          <p:cNvPicPr>
            <a:picLocks noChangeAspect="1" noChangeArrowheads="1"/>
          </p:cNvPicPr>
          <p:nvPr/>
        </p:nvPicPr>
        <p:blipFill>
          <a:blip r:embed="rId3" cstate="print"/>
          <a:srcRect l="9187" t="3076" r="8117" b="29255"/>
          <a:stretch>
            <a:fillRect/>
          </a:stretch>
        </p:blipFill>
        <p:spPr bwMode="auto">
          <a:xfrm>
            <a:off x="62732" y="428580"/>
            <a:ext cx="1870412" cy="1285908"/>
          </a:xfrm>
          <a:prstGeom prst="roundRect">
            <a:avLst>
              <a:gd name="adj" fmla="val 9509"/>
            </a:avLst>
          </a:prstGeom>
          <a:noFill/>
          <a:ln w="9525">
            <a:noFill/>
            <a:miter lim="800000"/>
            <a:headEnd/>
            <a:tailEnd/>
          </a:ln>
        </p:spPr>
      </p:pic>
      <p:sp>
        <p:nvSpPr>
          <p:cNvPr id="63492"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81000" y="1293813"/>
            <a:ext cx="8572500" cy="5448300"/>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tr-TR" sz="2400" b="1" dirty="0">
                <a:solidFill>
                  <a:srgbClr val="C0504D"/>
                </a:solidFill>
                <a:effectLst>
                  <a:outerShdw blurRad="38100" dist="38100" dir="2700000" algn="tl">
                    <a:srgbClr val="FFFFFF"/>
                  </a:outerShdw>
                </a:effectLst>
                <a:latin typeface="+mn-lt"/>
                <a:cs typeface="+mn-cs"/>
              </a:rPr>
              <a:t>          DİL EMME ve İTME (</a:t>
            </a:r>
            <a:r>
              <a:rPr lang="tr-TR" sz="2400" b="1" dirty="0" err="1">
                <a:solidFill>
                  <a:srgbClr val="C0504D"/>
                </a:solidFill>
                <a:effectLst>
                  <a:outerShdw blurRad="38100" dist="38100" dir="2700000" algn="tl">
                    <a:srgbClr val="FFFFFF"/>
                  </a:outerShdw>
                </a:effectLst>
                <a:latin typeface="+mn-lt"/>
                <a:cs typeface="+mn-cs"/>
              </a:rPr>
              <a:t>Tongue</a:t>
            </a:r>
            <a:r>
              <a:rPr lang="tr-TR" sz="2400" b="1" dirty="0">
                <a:solidFill>
                  <a:srgbClr val="C0504D"/>
                </a:solidFill>
                <a:effectLst>
                  <a:outerShdw blurRad="38100" dist="38100" dir="2700000" algn="tl">
                    <a:srgbClr val="FFFFFF"/>
                  </a:outerShdw>
                </a:effectLst>
                <a:latin typeface="+mn-lt"/>
                <a:cs typeface="+mn-cs"/>
              </a:rPr>
              <a:t> </a:t>
            </a:r>
            <a:r>
              <a:rPr lang="tr-TR" sz="2400" b="1" dirty="0" err="1">
                <a:solidFill>
                  <a:srgbClr val="C0504D"/>
                </a:solidFill>
                <a:effectLst>
                  <a:outerShdw blurRad="38100" dist="38100" dir="2700000" algn="tl">
                    <a:srgbClr val="FFFFFF"/>
                  </a:outerShdw>
                </a:effectLst>
                <a:latin typeface="+mn-lt"/>
                <a:cs typeface="+mn-cs"/>
              </a:rPr>
              <a:t>Thrust</a:t>
            </a:r>
            <a:r>
              <a:rPr lang="tr-TR" sz="2400" b="1" dirty="0">
                <a:solidFill>
                  <a:srgbClr val="C0504D"/>
                </a:solidFill>
                <a:effectLst>
                  <a:outerShdw blurRad="38100" dist="38100" dir="2700000" algn="tl">
                    <a:srgbClr val="FFFFFF"/>
                  </a:outerShdw>
                </a:effectLst>
                <a:latin typeface="+mn-lt"/>
                <a:cs typeface="+mn-cs"/>
              </a:rPr>
              <a:t>)</a:t>
            </a:r>
          </a:p>
          <a:p>
            <a:pPr algn="ctr" fontAlgn="auto">
              <a:spcBef>
                <a:spcPts val="0"/>
              </a:spcBef>
              <a:spcAft>
                <a:spcPts val="0"/>
              </a:spcAft>
              <a:defRPr/>
            </a:pPr>
            <a:endParaRPr lang="tr-TR" sz="1200" b="1" dirty="0">
              <a:solidFill>
                <a:srgbClr val="C0504D"/>
              </a:solidFill>
              <a:effectLst>
                <a:outerShdw blurRad="38100" dist="38100" dir="2700000" algn="tl">
                  <a:srgbClr val="808080"/>
                </a:outerShdw>
              </a:effectLst>
              <a:latin typeface="+mn-lt"/>
              <a:cs typeface="+mn-cs"/>
            </a:endParaRPr>
          </a:p>
          <a:p>
            <a:pPr fontAlgn="auto">
              <a:spcBef>
                <a:spcPts val="0"/>
              </a:spcBef>
              <a:spcAft>
                <a:spcPts val="0"/>
              </a:spcAft>
              <a:buClr>
                <a:srgbClr val="C0504D"/>
              </a:buClr>
              <a:buSzPct val="100000"/>
              <a:buFont typeface="Wingdings" pitchFamily="2" charset="2"/>
              <a:buChar char="§"/>
              <a:defRPr/>
            </a:pPr>
            <a:r>
              <a:rPr lang="tr-TR" sz="2400" b="1" dirty="0">
                <a:solidFill>
                  <a:schemeClr val="tx2"/>
                </a:solidFill>
                <a:latin typeface="+mn-lt"/>
                <a:cs typeface="+mn-cs"/>
              </a:rPr>
              <a:t>Dişler </a:t>
            </a:r>
            <a:r>
              <a:rPr lang="tr-TR" sz="2400" b="1" dirty="0" err="1">
                <a:solidFill>
                  <a:schemeClr val="tx2"/>
                </a:solidFill>
                <a:latin typeface="+mn-lt"/>
                <a:cs typeface="+mn-cs"/>
              </a:rPr>
              <a:t>vestibüle</a:t>
            </a:r>
            <a:r>
              <a:rPr lang="tr-TR" sz="2400" b="1" dirty="0">
                <a:solidFill>
                  <a:schemeClr val="tx2"/>
                </a:solidFill>
                <a:latin typeface="+mn-lt"/>
                <a:cs typeface="+mn-cs"/>
              </a:rPr>
              <a:t> itilir ve normal </a:t>
            </a:r>
            <a:r>
              <a:rPr lang="tr-TR" sz="2400" b="1" dirty="0" err="1">
                <a:solidFill>
                  <a:schemeClr val="tx2"/>
                </a:solidFill>
                <a:latin typeface="+mn-lt"/>
                <a:cs typeface="+mn-cs"/>
              </a:rPr>
              <a:t>erüpsiyonunu</a:t>
            </a:r>
            <a:r>
              <a:rPr lang="tr-TR" sz="2400" b="1" dirty="0">
                <a:solidFill>
                  <a:schemeClr val="tx2"/>
                </a:solidFill>
                <a:latin typeface="+mn-lt"/>
                <a:cs typeface="+mn-cs"/>
              </a:rPr>
              <a:t> sağlayamaz. </a:t>
            </a:r>
            <a:r>
              <a:rPr lang="tr-TR" sz="2400" b="1" dirty="0" err="1">
                <a:solidFill>
                  <a:schemeClr val="tx2"/>
                </a:solidFill>
                <a:latin typeface="+mn-lt"/>
                <a:cs typeface="+mn-cs"/>
              </a:rPr>
              <a:t>Diastemalar</a:t>
            </a:r>
            <a:r>
              <a:rPr lang="tr-TR" sz="2400" b="1" dirty="0">
                <a:solidFill>
                  <a:schemeClr val="tx2"/>
                </a:solidFill>
                <a:latin typeface="+mn-lt"/>
                <a:cs typeface="+mn-cs"/>
              </a:rPr>
              <a:t> ve </a:t>
            </a:r>
            <a:r>
              <a:rPr lang="tr-TR" sz="2400" b="1" dirty="0" err="1">
                <a:solidFill>
                  <a:schemeClr val="tx2"/>
                </a:solidFill>
                <a:latin typeface="+mn-lt"/>
                <a:cs typeface="+mn-cs"/>
              </a:rPr>
              <a:t>openbite</a:t>
            </a:r>
            <a:r>
              <a:rPr lang="tr-TR" sz="2400" b="1" dirty="0">
                <a:solidFill>
                  <a:schemeClr val="tx2"/>
                </a:solidFill>
                <a:latin typeface="+mn-lt"/>
                <a:cs typeface="+mn-cs"/>
              </a:rPr>
              <a:t> görülür. </a:t>
            </a:r>
            <a:r>
              <a:rPr lang="tr-TR" sz="2400" b="1" dirty="0" err="1">
                <a:solidFill>
                  <a:schemeClr val="tx2"/>
                </a:solidFill>
                <a:latin typeface="+mn-lt"/>
                <a:cs typeface="+mn-cs"/>
              </a:rPr>
              <a:t>Mandibula</a:t>
            </a:r>
            <a:r>
              <a:rPr lang="tr-TR" sz="2400" b="1" dirty="0">
                <a:solidFill>
                  <a:schemeClr val="tx2"/>
                </a:solidFill>
                <a:latin typeface="+mn-lt"/>
                <a:cs typeface="+mn-cs"/>
              </a:rPr>
              <a:t> </a:t>
            </a:r>
            <a:r>
              <a:rPr lang="tr-TR" sz="2400" b="1" dirty="0" err="1">
                <a:solidFill>
                  <a:schemeClr val="tx2"/>
                </a:solidFill>
                <a:latin typeface="+mn-lt"/>
                <a:cs typeface="+mn-cs"/>
              </a:rPr>
              <a:t>posterior</a:t>
            </a:r>
            <a:r>
              <a:rPr lang="tr-TR" sz="2400" b="1" dirty="0">
                <a:solidFill>
                  <a:schemeClr val="tx2"/>
                </a:solidFill>
                <a:latin typeface="+mn-lt"/>
                <a:cs typeface="+mn-cs"/>
              </a:rPr>
              <a:t> rotasyona zorlanır ve alt yüz yüksekliği artar. Üst çene dilin dengeleyici basıncından mahrum kalınca yanak kasları etkin hale geçer ve </a:t>
            </a:r>
            <a:r>
              <a:rPr lang="tr-TR" sz="2400" b="1" dirty="0" err="1">
                <a:solidFill>
                  <a:schemeClr val="tx2"/>
                </a:solidFill>
                <a:latin typeface="+mn-lt"/>
                <a:cs typeface="+mn-cs"/>
              </a:rPr>
              <a:t>posterior</a:t>
            </a:r>
            <a:r>
              <a:rPr lang="tr-TR" sz="2400" b="1" dirty="0">
                <a:solidFill>
                  <a:schemeClr val="tx2"/>
                </a:solidFill>
                <a:latin typeface="+mn-lt"/>
                <a:cs typeface="+mn-cs"/>
              </a:rPr>
              <a:t> </a:t>
            </a:r>
            <a:r>
              <a:rPr lang="tr-TR" sz="2400" b="1" dirty="0" err="1">
                <a:solidFill>
                  <a:schemeClr val="tx2"/>
                </a:solidFill>
                <a:latin typeface="+mn-lt"/>
                <a:cs typeface="+mn-cs"/>
              </a:rPr>
              <a:t>crossbite</a:t>
            </a:r>
            <a:r>
              <a:rPr lang="tr-TR" sz="2400" b="1" dirty="0">
                <a:solidFill>
                  <a:schemeClr val="tx2"/>
                </a:solidFill>
                <a:latin typeface="+mn-lt"/>
                <a:cs typeface="+mn-cs"/>
              </a:rPr>
              <a:t> ve </a:t>
            </a:r>
            <a:r>
              <a:rPr lang="tr-TR" sz="2400" b="1" dirty="0" err="1">
                <a:solidFill>
                  <a:schemeClr val="tx2"/>
                </a:solidFill>
                <a:latin typeface="+mn-lt"/>
                <a:cs typeface="+mn-cs"/>
              </a:rPr>
              <a:t>maksiller</a:t>
            </a:r>
            <a:r>
              <a:rPr lang="tr-TR" sz="2400" b="1" dirty="0">
                <a:solidFill>
                  <a:schemeClr val="tx2"/>
                </a:solidFill>
                <a:latin typeface="+mn-lt"/>
                <a:cs typeface="+mn-cs"/>
              </a:rPr>
              <a:t> darlık meydana gelir. </a:t>
            </a:r>
          </a:p>
          <a:p>
            <a:pPr fontAlgn="auto">
              <a:spcBef>
                <a:spcPts val="0"/>
              </a:spcBef>
              <a:spcAft>
                <a:spcPts val="0"/>
              </a:spcAft>
              <a:buClr>
                <a:srgbClr val="C0504D"/>
              </a:buClr>
              <a:buSzPct val="100000"/>
              <a:defRPr/>
            </a:pPr>
            <a:endParaRPr lang="tr-TR" sz="2400" b="1" dirty="0">
              <a:solidFill>
                <a:schemeClr val="tx2"/>
              </a:solidFill>
              <a:latin typeface="+mn-lt"/>
              <a:cs typeface="+mn-cs"/>
            </a:endParaRPr>
          </a:p>
          <a:p>
            <a:pPr fontAlgn="auto">
              <a:spcBef>
                <a:spcPts val="0"/>
              </a:spcBef>
              <a:spcAft>
                <a:spcPts val="0"/>
              </a:spcAft>
              <a:buClr>
                <a:srgbClr val="C0504D"/>
              </a:buClr>
              <a:buSzPct val="100000"/>
              <a:buFont typeface="Wingdings" pitchFamily="2" charset="2"/>
              <a:buChar char="§"/>
              <a:defRPr/>
            </a:pPr>
            <a:r>
              <a:rPr lang="tr-TR" sz="2400" b="1" dirty="0">
                <a:solidFill>
                  <a:schemeClr val="tx2"/>
                </a:solidFill>
                <a:latin typeface="+mn-lt"/>
                <a:cs typeface="+mn-cs"/>
              </a:rPr>
              <a:t>Dil tek başına Klas II </a:t>
            </a:r>
            <a:r>
              <a:rPr lang="tr-TR" sz="2400" b="1" dirty="0" err="1">
                <a:solidFill>
                  <a:schemeClr val="tx2"/>
                </a:solidFill>
                <a:latin typeface="+mn-lt"/>
                <a:cs typeface="+mn-cs"/>
              </a:rPr>
              <a:t>Divizyon</a:t>
            </a:r>
            <a:r>
              <a:rPr lang="tr-TR" sz="2400" b="1" dirty="0">
                <a:solidFill>
                  <a:schemeClr val="tx2"/>
                </a:solidFill>
                <a:latin typeface="+mn-lt"/>
                <a:cs typeface="+mn-cs"/>
              </a:rPr>
              <a:t> 1 </a:t>
            </a:r>
            <a:r>
              <a:rPr lang="tr-TR" sz="2400" b="1" dirty="0" err="1">
                <a:solidFill>
                  <a:schemeClr val="tx2"/>
                </a:solidFill>
                <a:latin typeface="+mn-lt"/>
                <a:cs typeface="+mn-cs"/>
              </a:rPr>
              <a:t>maloklüzyon</a:t>
            </a:r>
            <a:r>
              <a:rPr lang="tr-TR" sz="2400" b="1" dirty="0">
                <a:solidFill>
                  <a:schemeClr val="tx2"/>
                </a:solidFill>
                <a:latin typeface="+mn-lt"/>
                <a:cs typeface="+mn-cs"/>
              </a:rPr>
              <a:t> oluşturabilir. </a:t>
            </a:r>
          </a:p>
          <a:p>
            <a:pPr fontAlgn="auto">
              <a:spcBef>
                <a:spcPts val="0"/>
              </a:spcBef>
              <a:spcAft>
                <a:spcPts val="0"/>
              </a:spcAft>
              <a:buClr>
                <a:srgbClr val="C0504D"/>
              </a:buClr>
              <a:buSzPct val="100000"/>
              <a:defRPr/>
            </a:pPr>
            <a:endParaRPr lang="tr-TR" sz="2400" b="1" dirty="0">
              <a:solidFill>
                <a:schemeClr val="tx2"/>
              </a:solidFill>
              <a:latin typeface="+mn-lt"/>
              <a:cs typeface="+mn-cs"/>
            </a:endParaRPr>
          </a:p>
          <a:p>
            <a:pPr fontAlgn="auto">
              <a:spcBef>
                <a:spcPts val="0"/>
              </a:spcBef>
              <a:spcAft>
                <a:spcPts val="0"/>
              </a:spcAft>
              <a:buClr>
                <a:srgbClr val="C0504D"/>
              </a:buClr>
              <a:buSzPct val="100000"/>
              <a:buFont typeface="Wingdings" pitchFamily="2" charset="2"/>
              <a:buChar char="§"/>
              <a:defRPr/>
            </a:pPr>
            <a:r>
              <a:rPr lang="tr-TR" sz="2400" b="1" dirty="0">
                <a:solidFill>
                  <a:schemeClr val="tx2"/>
                </a:solidFill>
                <a:latin typeface="+mn-lt"/>
                <a:cs typeface="+mn-cs"/>
              </a:rPr>
              <a:t>Dil üst dişlerin üstüne doğru kıvrılıp emiliyorsa yalancı-Sınıf III meydana gelebilir.</a:t>
            </a:r>
            <a:r>
              <a:rPr lang="tr-TR" sz="2400" dirty="0">
                <a:solidFill>
                  <a:schemeClr val="tx2"/>
                </a:solidFill>
                <a:latin typeface="+mn-lt"/>
                <a:cs typeface="+mn-cs"/>
              </a:rPr>
              <a:t> </a:t>
            </a:r>
          </a:p>
          <a:p>
            <a:pPr fontAlgn="auto">
              <a:spcBef>
                <a:spcPts val="0"/>
              </a:spcBef>
              <a:spcAft>
                <a:spcPts val="0"/>
              </a:spcAft>
              <a:buClr>
                <a:srgbClr val="C0504D"/>
              </a:buClr>
              <a:buSzPct val="100000"/>
              <a:buFont typeface="Wingdings" pitchFamily="2" charset="2"/>
              <a:buChar char="§"/>
              <a:defRPr/>
            </a:pPr>
            <a:endParaRPr lang="tr-TR" sz="2400" b="1" dirty="0">
              <a:solidFill>
                <a:schemeClr val="tx2"/>
              </a:solidFill>
              <a:latin typeface="+mn-lt"/>
              <a:cs typeface="+mn-cs"/>
            </a:endParaRPr>
          </a:p>
        </p:txBody>
      </p:sp>
      <p:pic>
        <p:nvPicPr>
          <p:cNvPr id="64515" name="Picture 4" descr="resim6"/>
          <p:cNvPicPr>
            <a:picLocks noChangeAspect="1" noChangeArrowheads="1"/>
          </p:cNvPicPr>
          <p:nvPr/>
        </p:nvPicPr>
        <p:blipFill>
          <a:blip r:embed="rId3" cstate="print"/>
          <a:srcRect/>
          <a:stretch>
            <a:fillRect/>
          </a:stretch>
        </p:blipFill>
        <p:spPr bwMode="auto">
          <a:xfrm>
            <a:off x="0" y="469900"/>
            <a:ext cx="1563688" cy="1174750"/>
          </a:xfrm>
          <a:prstGeom prst="rect">
            <a:avLst/>
          </a:prstGeom>
          <a:noFill/>
          <a:ln w="9525">
            <a:noFill/>
            <a:miter lim="800000"/>
            <a:headEnd/>
            <a:tailEnd/>
          </a:ln>
        </p:spPr>
      </p:pic>
      <p:sp>
        <p:nvSpPr>
          <p:cNvPr id="64516" name="3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descr="DSCF8861"/>
          <p:cNvPicPr>
            <a:picLocks noChangeAspect="1" noChangeArrowheads="1"/>
          </p:cNvPicPr>
          <p:nvPr/>
        </p:nvPicPr>
        <p:blipFill>
          <a:blip r:embed="rId3" cstate="print"/>
          <a:srcRect/>
          <a:stretch>
            <a:fillRect/>
          </a:stretch>
        </p:blipFill>
        <p:spPr bwMode="auto">
          <a:xfrm>
            <a:off x="3613150" y="1341438"/>
            <a:ext cx="2471738" cy="3708400"/>
          </a:xfrm>
          <a:prstGeom prst="rect">
            <a:avLst/>
          </a:prstGeom>
          <a:noFill/>
          <a:ln w="9525">
            <a:noFill/>
            <a:miter lim="800000"/>
            <a:headEnd/>
            <a:tailEnd/>
          </a:ln>
        </p:spPr>
      </p:pic>
      <p:pic>
        <p:nvPicPr>
          <p:cNvPr id="65539" name="Picture 7" descr="DSCF8862"/>
          <p:cNvPicPr>
            <a:picLocks noChangeAspect="1" noChangeArrowheads="1"/>
          </p:cNvPicPr>
          <p:nvPr/>
        </p:nvPicPr>
        <p:blipFill>
          <a:blip r:embed="rId4" cstate="print"/>
          <a:srcRect/>
          <a:stretch>
            <a:fillRect/>
          </a:stretch>
        </p:blipFill>
        <p:spPr bwMode="auto">
          <a:xfrm>
            <a:off x="423863" y="1341438"/>
            <a:ext cx="2347912" cy="3671887"/>
          </a:xfrm>
          <a:prstGeom prst="rect">
            <a:avLst/>
          </a:prstGeom>
          <a:noFill/>
          <a:ln w="9525">
            <a:noFill/>
            <a:miter lim="800000"/>
            <a:headEnd/>
            <a:tailEnd/>
          </a:ln>
        </p:spPr>
      </p:pic>
      <p:pic>
        <p:nvPicPr>
          <p:cNvPr id="65540" name="Picture 8" descr="DSCF8863"/>
          <p:cNvPicPr>
            <a:picLocks noChangeAspect="1" noChangeArrowheads="1"/>
          </p:cNvPicPr>
          <p:nvPr/>
        </p:nvPicPr>
        <p:blipFill>
          <a:blip r:embed="rId5" cstate="print"/>
          <a:srcRect/>
          <a:stretch>
            <a:fillRect/>
          </a:stretch>
        </p:blipFill>
        <p:spPr bwMode="auto">
          <a:xfrm>
            <a:off x="6762750" y="1341438"/>
            <a:ext cx="2381250" cy="3671887"/>
          </a:xfrm>
          <a:prstGeom prst="rect">
            <a:avLst/>
          </a:prstGeom>
          <a:noFill/>
          <a:ln w="9525">
            <a:noFill/>
            <a:miter lim="800000"/>
            <a:headEnd/>
            <a:tailEnd/>
          </a:ln>
        </p:spPr>
      </p:pic>
      <p:sp>
        <p:nvSpPr>
          <p:cNvPr id="65541"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DSCF8873"/>
          <p:cNvPicPr>
            <a:picLocks noChangeAspect="1" noChangeArrowheads="1"/>
          </p:cNvPicPr>
          <p:nvPr/>
        </p:nvPicPr>
        <p:blipFill>
          <a:blip r:embed="rId3" cstate="print"/>
          <a:srcRect/>
          <a:stretch>
            <a:fillRect/>
          </a:stretch>
        </p:blipFill>
        <p:spPr bwMode="auto">
          <a:xfrm>
            <a:off x="5148263" y="3716338"/>
            <a:ext cx="3071812" cy="2592387"/>
          </a:xfrm>
          <a:prstGeom prst="rect">
            <a:avLst/>
          </a:prstGeom>
          <a:noFill/>
          <a:ln w="9525">
            <a:noFill/>
            <a:miter lim="800000"/>
            <a:headEnd/>
            <a:tailEnd/>
          </a:ln>
        </p:spPr>
      </p:pic>
      <p:pic>
        <p:nvPicPr>
          <p:cNvPr id="66563" name="Picture 7" descr="DSCF8872"/>
          <p:cNvPicPr>
            <a:picLocks noChangeAspect="1" noChangeArrowheads="1"/>
          </p:cNvPicPr>
          <p:nvPr/>
        </p:nvPicPr>
        <p:blipFill>
          <a:blip r:embed="rId4" cstate="print"/>
          <a:srcRect/>
          <a:stretch>
            <a:fillRect/>
          </a:stretch>
        </p:blipFill>
        <p:spPr bwMode="auto">
          <a:xfrm>
            <a:off x="2908300" y="273050"/>
            <a:ext cx="3740150" cy="3155950"/>
          </a:xfrm>
          <a:prstGeom prst="rect">
            <a:avLst/>
          </a:prstGeom>
          <a:noFill/>
          <a:ln w="9525">
            <a:noFill/>
            <a:miter lim="800000"/>
            <a:headEnd/>
            <a:tailEnd/>
          </a:ln>
        </p:spPr>
      </p:pic>
      <p:pic>
        <p:nvPicPr>
          <p:cNvPr id="66564" name="Picture 8" descr="DSCF8874"/>
          <p:cNvPicPr>
            <a:picLocks noChangeAspect="1" noChangeArrowheads="1"/>
          </p:cNvPicPr>
          <p:nvPr/>
        </p:nvPicPr>
        <p:blipFill>
          <a:blip r:embed="rId5" cstate="print"/>
          <a:srcRect/>
          <a:stretch>
            <a:fillRect/>
          </a:stretch>
        </p:blipFill>
        <p:spPr bwMode="auto">
          <a:xfrm>
            <a:off x="858838" y="3716338"/>
            <a:ext cx="3136900" cy="2647950"/>
          </a:xfrm>
          <a:prstGeom prst="rect">
            <a:avLst/>
          </a:prstGeom>
          <a:noFill/>
          <a:ln w="9525">
            <a:noFill/>
            <a:miter lim="800000"/>
            <a:headEnd/>
            <a:tailEnd/>
          </a:ln>
        </p:spPr>
      </p:pic>
      <p:sp>
        <p:nvSpPr>
          <p:cNvPr id="66565"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cell showing the chromosome and gene"/>
          <p:cNvPicPr>
            <a:picLocks noChangeAspect="1" noChangeArrowheads="1"/>
          </p:cNvPicPr>
          <p:nvPr/>
        </p:nvPicPr>
        <p:blipFill>
          <a:blip r:embed="rId3" cstate="print"/>
          <a:srcRect/>
          <a:stretch>
            <a:fillRect/>
          </a:stretch>
        </p:blipFill>
        <p:spPr bwMode="auto">
          <a:xfrm>
            <a:off x="539552" y="1946757"/>
            <a:ext cx="3580536" cy="2850395"/>
          </a:xfrm>
          <a:prstGeom prst="rect">
            <a:avLst/>
          </a:prstGeom>
          <a:noFill/>
          <a:ln w="9525">
            <a:noFill/>
            <a:miter lim="800000"/>
            <a:headEnd/>
            <a:tailEnd/>
          </a:ln>
        </p:spPr>
      </p:pic>
      <p:pic>
        <p:nvPicPr>
          <p:cNvPr id="5" name="Picture 8" descr="http://www.sciencewithmrmilstid.com/media/chromosomalDNA.png"/>
          <p:cNvPicPr>
            <a:picLocks noChangeAspect="1" noChangeArrowheads="1"/>
          </p:cNvPicPr>
          <p:nvPr/>
        </p:nvPicPr>
        <p:blipFill>
          <a:blip r:embed="rId4" cstate="print"/>
          <a:srcRect/>
          <a:stretch>
            <a:fillRect/>
          </a:stretch>
        </p:blipFill>
        <p:spPr bwMode="auto">
          <a:xfrm>
            <a:off x="4572667" y="1438508"/>
            <a:ext cx="3743750" cy="4294748"/>
          </a:xfrm>
          <a:prstGeom prst="rect">
            <a:avLst/>
          </a:prstGeom>
          <a:noFill/>
          <a:ln w="9525">
            <a:noFill/>
            <a:miter lim="800000"/>
            <a:headEnd/>
            <a:tailEnd/>
          </a:ln>
        </p:spPr>
      </p:pic>
      <p:sp>
        <p:nvSpPr>
          <p:cNvPr id="6" name="19 Sağ Ayraç"/>
          <p:cNvSpPr/>
          <p:nvPr/>
        </p:nvSpPr>
        <p:spPr>
          <a:xfrm rot="5400000">
            <a:off x="7531711" y="5452608"/>
            <a:ext cx="248336" cy="745008"/>
          </a:xfrm>
          <a:prstGeom prst="rightBrace">
            <a:avLst>
              <a:gd name="adj1" fmla="val 41402"/>
              <a:gd name="adj2" fmla="val 49020"/>
            </a:avLst>
          </a:prstGeom>
          <a:ln w="317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tr-TR"/>
          </a:p>
        </p:txBody>
      </p:sp>
      <p:sp>
        <p:nvSpPr>
          <p:cNvPr id="7" name="6 Metin kutusu"/>
          <p:cNvSpPr txBox="1">
            <a:spLocks noChangeArrowheads="1"/>
          </p:cNvSpPr>
          <p:nvPr/>
        </p:nvSpPr>
        <p:spPr bwMode="auto">
          <a:xfrm>
            <a:off x="7365024" y="5867980"/>
            <a:ext cx="686275" cy="369332"/>
          </a:xfrm>
          <a:prstGeom prst="rect">
            <a:avLst/>
          </a:prstGeom>
          <a:noFill/>
          <a:ln w="9525">
            <a:noFill/>
            <a:miter lim="800000"/>
            <a:headEnd/>
            <a:tailEnd/>
          </a:ln>
        </p:spPr>
        <p:txBody>
          <a:bodyPr wrap="square">
            <a:spAutoFit/>
          </a:bodyPr>
          <a:lstStyle/>
          <a:p>
            <a:r>
              <a:rPr lang="tr-TR" b="1" dirty="0" smtClean="0">
                <a:solidFill>
                  <a:srgbClr val="C00000"/>
                </a:solidFill>
              </a:rPr>
              <a:t>GEN</a:t>
            </a:r>
            <a:endParaRPr lang="tr-TR" b="1" dirty="0">
              <a:solidFill>
                <a:srgbClr val="C00000"/>
              </a:solidFill>
            </a:endParaRPr>
          </a:p>
        </p:txBody>
      </p:sp>
      <p:sp>
        <p:nvSpPr>
          <p:cNvPr id="8" name="11 Dikdörtgen"/>
          <p:cNvSpPr/>
          <p:nvPr/>
        </p:nvSpPr>
        <p:spPr>
          <a:xfrm>
            <a:off x="0" y="0"/>
            <a:ext cx="9144000" cy="438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dirty="0"/>
          </a:p>
        </p:txBody>
      </p:sp>
      <p:sp>
        <p:nvSpPr>
          <p:cNvPr id="9" name="Başlık 1"/>
          <p:cNvSpPr>
            <a:spLocks noGrp="1"/>
          </p:cNvSpPr>
          <p:nvPr>
            <p:ph type="title"/>
          </p:nvPr>
        </p:nvSpPr>
        <p:spPr>
          <a:xfrm>
            <a:off x="14808" y="38658"/>
            <a:ext cx="5637312" cy="360834"/>
          </a:xfrm>
        </p:spPr>
        <p:txBody>
          <a:bodyPr>
            <a:noAutofit/>
          </a:bodyPr>
          <a:lstStyle/>
          <a:p>
            <a:pPr algn="l"/>
            <a:r>
              <a:rPr lang="tr-TR" sz="2000" b="1" dirty="0" smtClean="0">
                <a:solidFill>
                  <a:schemeClr val="bg1"/>
                </a:solidFill>
                <a:latin typeface="Arial" panose="020B0604020202020204" pitchFamily="34" charset="0"/>
                <a:cs typeface="Arial" panose="020B0604020202020204" pitchFamily="34" charset="0"/>
              </a:rPr>
              <a:t>GEN</a:t>
            </a:r>
            <a:endParaRPr lang="en-US" sz="2000" b="1" dirty="0">
              <a:solidFill>
                <a:schemeClr val="bg1"/>
              </a:solidFill>
              <a:latin typeface="Arial" panose="020B0604020202020204" pitchFamily="34" charset="0"/>
              <a:cs typeface="Arial" panose="020B0604020202020204" pitchFamily="34" charset="0"/>
            </a:endParaRPr>
          </a:p>
        </p:txBody>
      </p:sp>
      <p:sp>
        <p:nvSpPr>
          <p:cNvPr id="10" name="9 Metin kutusu"/>
          <p:cNvSpPr txBox="1"/>
          <p:nvPr/>
        </p:nvSpPr>
        <p:spPr>
          <a:xfrm>
            <a:off x="640135" y="2132856"/>
            <a:ext cx="801117" cy="215444"/>
          </a:xfrm>
          <a:prstGeom prst="rect">
            <a:avLst/>
          </a:prstGeom>
          <a:solidFill>
            <a:schemeClr val="bg1"/>
          </a:solidFill>
        </p:spPr>
        <p:txBody>
          <a:bodyPr wrap="none" lIns="0" tIns="0" rIns="0" bIns="0" rtlCol="0">
            <a:spAutoFit/>
          </a:bodyPr>
          <a:lstStyle/>
          <a:p>
            <a:r>
              <a:rPr lang="tr-TR" sz="1400" b="1" dirty="0" smtClean="0">
                <a:solidFill>
                  <a:schemeClr val="tx1">
                    <a:lumMod val="75000"/>
                    <a:lumOff val="25000"/>
                  </a:schemeClr>
                </a:solidFill>
              </a:rPr>
              <a:t>Organizma</a:t>
            </a:r>
            <a:endParaRPr lang="tr-TR" sz="1400" b="1" dirty="0">
              <a:solidFill>
                <a:schemeClr val="tx1">
                  <a:lumMod val="75000"/>
                  <a:lumOff val="25000"/>
                </a:schemeClr>
              </a:solidFill>
            </a:endParaRPr>
          </a:p>
        </p:txBody>
      </p:sp>
      <p:sp>
        <p:nvSpPr>
          <p:cNvPr id="11" name="10 Metin kutusu"/>
          <p:cNvSpPr txBox="1"/>
          <p:nvPr/>
        </p:nvSpPr>
        <p:spPr>
          <a:xfrm>
            <a:off x="1619672" y="2204864"/>
            <a:ext cx="437236" cy="215444"/>
          </a:xfrm>
          <a:prstGeom prst="rect">
            <a:avLst/>
          </a:prstGeom>
          <a:solidFill>
            <a:schemeClr val="bg1"/>
          </a:solidFill>
        </p:spPr>
        <p:txBody>
          <a:bodyPr wrap="none" lIns="0" tIns="0" rIns="0" bIns="0" rtlCol="0">
            <a:spAutoFit/>
          </a:bodyPr>
          <a:lstStyle/>
          <a:p>
            <a:r>
              <a:rPr lang="tr-TR" sz="1400" b="1" dirty="0" smtClean="0">
                <a:solidFill>
                  <a:schemeClr val="tx1">
                    <a:lumMod val="75000"/>
                    <a:lumOff val="25000"/>
                  </a:schemeClr>
                </a:solidFill>
              </a:rPr>
              <a:t>Hücre</a:t>
            </a:r>
            <a:endParaRPr lang="tr-TR" sz="1400" b="1" dirty="0">
              <a:solidFill>
                <a:schemeClr val="tx1">
                  <a:lumMod val="75000"/>
                  <a:lumOff val="25000"/>
                </a:schemeClr>
              </a:solidFill>
            </a:endParaRPr>
          </a:p>
        </p:txBody>
      </p:sp>
      <p:sp>
        <p:nvSpPr>
          <p:cNvPr id="12" name="11 Metin kutusu"/>
          <p:cNvSpPr txBox="1"/>
          <p:nvPr/>
        </p:nvSpPr>
        <p:spPr>
          <a:xfrm>
            <a:off x="2305844" y="2142381"/>
            <a:ext cx="805285" cy="215444"/>
          </a:xfrm>
          <a:prstGeom prst="rect">
            <a:avLst/>
          </a:prstGeom>
          <a:solidFill>
            <a:schemeClr val="bg1"/>
          </a:solidFill>
        </p:spPr>
        <p:txBody>
          <a:bodyPr wrap="none" lIns="0" tIns="0" rIns="0" bIns="0" rtlCol="0">
            <a:spAutoFit/>
          </a:bodyPr>
          <a:lstStyle/>
          <a:p>
            <a:r>
              <a:rPr lang="tr-TR" sz="1400" b="1" dirty="0" smtClean="0">
                <a:solidFill>
                  <a:schemeClr val="tx1">
                    <a:lumMod val="75000"/>
                    <a:lumOff val="25000"/>
                  </a:schemeClr>
                </a:solidFill>
              </a:rPr>
              <a:t>Kromozom</a:t>
            </a:r>
            <a:endParaRPr lang="tr-TR" sz="1400" b="1" dirty="0">
              <a:solidFill>
                <a:schemeClr val="tx1">
                  <a:lumMod val="75000"/>
                  <a:lumOff val="25000"/>
                </a:schemeClr>
              </a:solidFill>
            </a:endParaRPr>
          </a:p>
        </p:txBody>
      </p:sp>
      <p:sp>
        <p:nvSpPr>
          <p:cNvPr id="13" name="12 Metin kutusu"/>
          <p:cNvSpPr txBox="1"/>
          <p:nvPr/>
        </p:nvSpPr>
        <p:spPr>
          <a:xfrm>
            <a:off x="3347864" y="2123331"/>
            <a:ext cx="392095" cy="215444"/>
          </a:xfrm>
          <a:prstGeom prst="rect">
            <a:avLst/>
          </a:prstGeom>
          <a:solidFill>
            <a:schemeClr val="bg1"/>
          </a:solidFill>
        </p:spPr>
        <p:txBody>
          <a:bodyPr wrap="none" lIns="0" tIns="0" rIns="91440" bIns="0" rtlCol="0">
            <a:spAutoFit/>
          </a:bodyPr>
          <a:lstStyle/>
          <a:p>
            <a:r>
              <a:rPr lang="tr-TR" sz="1400" b="1" dirty="0" smtClean="0">
                <a:solidFill>
                  <a:schemeClr val="tx1">
                    <a:lumMod val="75000"/>
                    <a:lumOff val="25000"/>
                  </a:schemeClr>
                </a:solidFill>
              </a:rPr>
              <a:t>Gen</a:t>
            </a:r>
            <a:endParaRPr lang="tr-TR" sz="1400" b="1" dirty="0">
              <a:solidFill>
                <a:schemeClr val="tx1">
                  <a:lumMod val="75000"/>
                  <a:lumOff val="25000"/>
                </a:schemeClr>
              </a:solidFill>
            </a:endParaRPr>
          </a:p>
        </p:txBody>
      </p:sp>
      <p:sp>
        <p:nvSpPr>
          <p:cNvPr id="14" name="13 Metin kutusu"/>
          <p:cNvSpPr txBox="1"/>
          <p:nvPr/>
        </p:nvSpPr>
        <p:spPr>
          <a:xfrm>
            <a:off x="5922900" y="1558533"/>
            <a:ext cx="1656184" cy="646331"/>
          </a:xfrm>
          <a:prstGeom prst="rect">
            <a:avLst/>
          </a:prstGeom>
          <a:solidFill>
            <a:schemeClr val="bg1"/>
          </a:solidFill>
        </p:spPr>
        <p:txBody>
          <a:bodyPr wrap="square" lIns="0" tIns="0" rIns="0" bIns="0" rtlCol="0">
            <a:spAutoFit/>
          </a:bodyPr>
          <a:lstStyle/>
          <a:p>
            <a:pPr algn="ctr"/>
            <a:r>
              <a:rPr lang="tr-TR" sz="1400" b="1" dirty="0" smtClean="0">
                <a:solidFill>
                  <a:schemeClr val="tx1">
                    <a:lumMod val="85000"/>
                    <a:lumOff val="15000"/>
                  </a:schemeClr>
                </a:solidFill>
              </a:rPr>
              <a:t>Kromozomlar, </a:t>
            </a:r>
            <a:r>
              <a:rPr lang="tr-TR" sz="1400" b="1" dirty="0" smtClean="0">
                <a:solidFill>
                  <a:srgbClr val="FF0000"/>
                </a:solidFill>
              </a:rPr>
              <a:t>DNA</a:t>
            </a:r>
            <a:r>
              <a:rPr lang="tr-TR" sz="1400" b="1" dirty="0" smtClean="0">
                <a:solidFill>
                  <a:schemeClr val="tx1">
                    <a:lumMod val="85000"/>
                    <a:lumOff val="15000"/>
                  </a:schemeClr>
                </a:solidFill>
              </a:rPr>
              <a:t>’nın paketlenmiş halidir!</a:t>
            </a:r>
            <a:endParaRPr lang="tr-TR" sz="1400" b="1" dirty="0">
              <a:solidFill>
                <a:schemeClr val="tx1">
                  <a:lumMod val="85000"/>
                  <a:lumOff val="15000"/>
                </a:schemeClr>
              </a:solidFill>
            </a:endParaRPr>
          </a:p>
        </p:txBody>
      </p:sp>
      <p:sp>
        <p:nvSpPr>
          <p:cNvPr id="15" name="14 Dikdörtgen"/>
          <p:cNvSpPr/>
          <p:nvPr/>
        </p:nvSpPr>
        <p:spPr>
          <a:xfrm>
            <a:off x="428596" y="6000768"/>
            <a:ext cx="7000924" cy="646331"/>
          </a:xfrm>
          <a:prstGeom prst="rect">
            <a:avLst/>
          </a:prstGeom>
        </p:spPr>
        <p:txBody>
          <a:bodyPr wrap="square">
            <a:spAutoFit/>
          </a:bodyPr>
          <a:lstStyle/>
          <a:p>
            <a:pPr fontAlgn="auto">
              <a:spcBef>
                <a:spcPts val="0"/>
              </a:spcBef>
              <a:spcAft>
                <a:spcPts val="0"/>
              </a:spcAft>
              <a:defRPr/>
            </a:pPr>
            <a:r>
              <a:rPr lang="tr-TR" b="1" dirty="0" smtClean="0"/>
              <a:t>G</a:t>
            </a:r>
            <a:r>
              <a:rPr lang="en-US" b="1" dirty="0" err="1" smtClean="0"/>
              <a:t>enetik</a:t>
            </a:r>
            <a:r>
              <a:rPr lang="en-US" b="1" dirty="0" smtClean="0"/>
              <a:t> </a:t>
            </a:r>
            <a:r>
              <a:rPr lang="en-US" b="1" dirty="0" err="1" smtClean="0"/>
              <a:t>bilgileri</a:t>
            </a:r>
            <a:r>
              <a:rPr lang="en-US" b="1" dirty="0" smtClean="0"/>
              <a:t> </a:t>
            </a:r>
            <a:r>
              <a:rPr lang="en-US" b="1" dirty="0" err="1" smtClean="0"/>
              <a:t>içeren</a:t>
            </a:r>
            <a:r>
              <a:rPr lang="en-US" b="1" dirty="0" smtClean="0"/>
              <a:t> DNA </a:t>
            </a:r>
            <a:r>
              <a:rPr lang="en-US" b="1" dirty="0" err="1" smtClean="0"/>
              <a:t>parçaları</a:t>
            </a:r>
            <a:r>
              <a:rPr lang="en-US" b="1" dirty="0" smtClean="0"/>
              <a:t> </a:t>
            </a:r>
            <a:r>
              <a:rPr lang="en-US" b="1" dirty="0" err="1" smtClean="0"/>
              <a:t>ise</a:t>
            </a:r>
            <a:r>
              <a:rPr lang="en-US" b="1" dirty="0" smtClean="0"/>
              <a:t> </a:t>
            </a:r>
            <a:r>
              <a:rPr lang="en-US" b="1" dirty="0" smtClean="0">
                <a:solidFill>
                  <a:srgbClr val="C00000"/>
                </a:solidFill>
              </a:rPr>
              <a:t>gen</a:t>
            </a:r>
            <a:r>
              <a:rPr lang="en-US" b="1" dirty="0" smtClean="0"/>
              <a:t> </a:t>
            </a:r>
            <a:r>
              <a:rPr lang="en-US" b="1" dirty="0" err="1" smtClean="0"/>
              <a:t>olarak</a:t>
            </a:r>
            <a:r>
              <a:rPr lang="en-US" b="1" dirty="0" smtClean="0"/>
              <a:t> </a:t>
            </a:r>
            <a:r>
              <a:rPr lang="en-US" b="1" dirty="0" err="1" smtClean="0"/>
              <a:t>adlandırılmaktadır</a:t>
            </a:r>
            <a:r>
              <a:rPr lang="en-US" b="1" dirty="0" smtClean="0"/>
              <a:t>. </a:t>
            </a:r>
          </a:p>
        </p:txBody>
      </p:sp>
    </p:spTree>
    <p:extLst>
      <p:ext uri="{BB962C8B-B14F-4D97-AF65-F5344CB8AC3E}">
        <p14:creationId xmlns:p14="http://schemas.microsoft.com/office/powerpoint/2010/main" val="415755942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DSC_0033"/>
          <p:cNvPicPr>
            <a:picLocks noChangeAspect="1" noChangeArrowheads="1"/>
          </p:cNvPicPr>
          <p:nvPr/>
        </p:nvPicPr>
        <p:blipFill>
          <a:blip r:embed="rId3" cstate="print"/>
          <a:srcRect/>
          <a:stretch>
            <a:fillRect/>
          </a:stretch>
        </p:blipFill>
        <p:spPr bwMode="auto">
          <a:xfrm>
            <a:off x="5148263" y="3859213"/>
            <a:ext cx="3711575" cy="2778125"/>
          </a:xfrm>
          <a:prstGeom prst="rect">
            <a:avLst/>
          </a:prstGeom>
          <a:noFill/>
          <a:ln w="9525">
            <a:noFill/>
            <a:miter lim="800000"/>
            <a:headEnd/>
            <a:tailEnd/>
          </a:ln>
        </p:spPr>
      </p:pic>
      <p:pic>
        <p:nvPicPr>
          <p:cNvPr id="67587" name="Picture 5" descr="DSC_0031"/>
          <p:cNvPicPr>
            <a:picLocks noChangeAspect="1" noChangeArrowheads="1"/>
          </p:cNvPicPr>
          <p:nvPr/>
        </p:nvPicPr>
        <p:blipFill>
          <a:blip r:embed="rId4" cstate="print"/>
          <a:srcRect/>
          <a:stretch>
            <a:fillRect/>
          </a:stretch>
        </p:blipFill>
        <p:spPr bwMode="auto">
          <a:xfrm>
            <a:off x="2747963" y="700088"/>
            <a:ext cx="3646487" cy="2728912"/>
          </a:xfrm>
          <a:prstGeom prst="rect">
            <a:avLst/>
          </a:prstGeom>
          <a:noFill/>
          <a:ln w="9525">
            <a:noFill/>
            <a:miter lim="800000"/>
            <a:headEnd/>
            <a:tailEnd/>
          </a:ln>
        </p:spPr>
      </p:pic>
      <p:pic>
        <p:nvPicPr>
          <p:cNvPr id="67588" name="Picture 6" descr="DSC_0032"/>
          <p:cNvPicPr>
            <a:picLocks noChangeAspect="1" noChangeArrowheads="1"/>
          </p:cNvPicPr>
          <p:nvPr/>
        </p:nvPicPr>
        <p:blipFill>
          <a:blip r:embed="rId5" cstate="print"/>
          <a:srcRect/>
          <a:stretch>
            <a:fillRect/>
          </a:stretch>
        </p:blipFill>
        <p:spPr bwMode="auto">
          <a:xfrm>
            <a:off x="284163" y="3811588"/>
            <a:ext cx="3775075" cy="2825750"/>
          </a:xfrm>
          <a:prstGeom prst="rect">
            <a:avLst/>
          </a:prstGeom>
          <a:noFill/>
          <a:ln w="9525">
            <a:noFill/>
            <a:miter lim="800000"/>
            <a:headEnd/>
            <a:tailEnd/>
          </a:ln>
        </p:spPr>
      </p:pic>
      <p:sp>
        <p:nvSpPr>
          <p:cNvPr id="67589"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DSCF2412"/>
          <p:cNvPicPr>
            <a:picLocks noChangeAspect="1" noChangeArrowheads="1"/>
          </p:cNvPicPr>
          <p:nvPr/>
        </p:nvPicPr>
        <p:blipFill>
          <a:blip r:embed="rId3" cstate="print"/>
          <a:srcRect/>
          <a:stretch>
            <a:fillRect/>
          </a:stretch>
        </p:blipFill>
        <p:spPr bwMode="auto">
          <a:xfrm>
            <a:off x="6172200" y="692150"/>
            <a:ext cx="2527300" cy="3792538"/>
          </a:xfrm>
          <a:prstGeom prst="rect">
            <a:avLst/>
          </a:prstGeom>
          <a:noFill/>
          <a:ln w="9525">
            <a:noFill/>
            <a:miter lim="800000"/>
            <a:headEnd/>
            <a:tailEnd/>
          </a:ln>
        </p:spPr>
      </p:pic>
      <p:pic>
        <p:nvPicPr>
          <p:cNvPr id="68611" name="Picture 5" descr="DSCF2410"/>
          <p:cNvPicPr>
            <a:picLocks noChangeAspect="1" noChangeArrowheads="1"/>
          </p:cNvPicPr>
          <p:nvPr/>
        </p:nvPicPr>
        <p:blipFill>
          <a:blip r:embed="rId4" cstate="print"/>
          <a:srcRect/>
          <a:stretch>
            <a:fillRect/>
          </a:stretch>
        </p:blipFill>
        <p:spPr bwMode="auto">
          <a:xfrm>
            <a:off x="476250" y="620713"/>
            <a:ext cx="2527300" cy="3792537"/>
          </a:xfrm>
          <a:prstGeom prst="rect">
            <a:avLst/>
          </a:prstGeom>
          <a:noFill/>
          <a:ln w="9525">
            <a:noFill/>
            <a:miter lim="800000"/>
            <a:headEnd/>
            <a:tailEnd/>
          </a:ln>
        </p:spPr>
      </p:pic>
      <p:pic>
        <p:nvPicPr>
          <p:cNvPr id="68612" name="Picture 6" descr="DSCF2411"/>
          <p:cNvPicPr>
            <a:picLocks noChangeAspect="1" noChangeArrowheads="1"/>
          </p:cNvPicPr>
          <p:nvPr/>
        </p:nvPicPr>
        <p:blipFill>
          <a:blip r:embed="rId5" cstate="print"/>
          <a:srcRect/>
          <a:stretch>
            <a:fillRect/>
          </a:stretch>
        </p:blipFill>
        <p:spPr bwMode="auto">
          <a:xfrm>
            <a:off x="3308350" y="2636838"/>
            <a:ext cx="2527300" cy="3792537"/>
          </a:xfrm>
          <a:prstGeom prst="rect">
            <a:avLst/>
          </a:prstGeom>
          <a:noFill/>
          <a:ln w="9525">
            <a:noFill/>
            <a:miter lim="800000"/>
            <a:headEnd/>
            <a:tailEnd/>
          </a:ln>
        </p:spPr>
      </p:pic>
      <p:sp>
        <p:nvSpPr>
          <p:cNvPr id="68613"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DSCF6690"/>
          <p:cNvPicPr>
            <a:picLocks noChangeAspect="1" noChangeArrowheads="1"/>
          </p:cNvPicPr>
          <p:nvPr/>
        </p:nvPicPr>
        <p:blipFill>
          <a:blip r:embed="rId3" cstate="print"/>
          <a:srcRect/>
          <a:stretch>
            <a:fillRect/>
          </a:stretch>
        </p:blipFill>
        <p:spPr bwMode="auto">
          <a:xfrm>
            <a:off x="5467350" y="3429000"/>
            <a:ext cx="3009900" cy="2538413"/>
          </a:xfrm>
          <a:prstGeom prst="rect">
            <a:avLst/>
          </a:prstGeom>
          <a:noFill/>
          <a:ln w="9525">
            <a:noFill/>
            <a:miter lim="800000"/>
            <a:headEnd/>
            <a:tailEnd/>
          </a:ln>
        </p:spPr>
      </p:pic>
      <p:pic>
        <p:nvPicPr>
          <p:cNvPr id="69635" name="Picture 5" descr="DSCF6688"/>
          <p:cNvPicPr>
            <a:picLocks noChangeAspect="1" noChangeArrowheads="1"/>
          </p:cNvPicPr>
          <p:nvPr/>
        </p:nvPicPr>
        <p:blipFill>
          <a:blip r:embed="rId4" cstate="print"/>
          <a:srcRect/>
          <a:stretch>
            <a:fillRect/>
          </a:stretch>
        </p:blipFill>
        <p:spPr bwMode="auto">
          <a:xfrm>
            <a:off x="3067050" y="620713"/>
            <a:ext cx="3009900" cy="2538412"/>
          </a:xfrm>
          <a:prstGeom prst="rect">
            <a:avLst/>
          </a:prstGeom>
          <a:noFill/>
          <a:ln w="9525">
            <a:noFill/>
            <a:miter lim="800000"/>
            <a:headEnd/>
            <a:tailEnd/>
          </a:ln>
        </p:spPr>
      </p:pic>
      <p:pic>
        <p:nvPicPr>
          <p:cNvPr id="69636" name="Picture 6" descr="DSCF6689"/>
          <p:cNvPicPr>
            <a:picLocks noChangeAspect="1" noChangeArrowheads="1"/>
          </p:cNvPicPr>
          <p:nvPr/>
        </p:nvPicPr>
        <p:blipFill>
          <a:blip r:embed="rId5" cstate="print"/>
          <a:srcRect/>
          <a:stretch>
            <a:fillRect/>
          </a:stretch>
        </p:blipFill>
        <p:spPr bwMode="auto">
          <a:xfrm>
            <a:off x="987425" y="3429000"/>
            <a:ext cx="3008313" cy="2538413"/>
          </a:xfrm>
          <a:prstGeom prst="rect">
            <a:avLst/>
          </a:prstGeom>
          <a:noFill/>
          <a:ln w="9525">
            <a:noFill/>
            <a:miter lim="800000"/>
            <a:headEnd/>
            <a:tailEnd/>
          </a:ln>
        </p:spPr>
      </p:pic>
      <p:sp>
        <p:nvSpPr>
          <p:cNvPr id="69637"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DSCF7867"/>
          <p:cNvPicPr>
            <a:picLocks noChangeAspect="1" noChangeArrowheads="1"/>
          </p:cNvPicPr>
          <p:nvPr/>
        </p:nvPicPr>
        <p:blipFill>
          <a:blip r:embed="rId3" cstate="print"/>
          <a:srcRect/>
          <a:stretch>
            <a:fillRect/>
          </a:stretch>
        </p:blipFill>
        <p:spPr bwMode="auto">
          <a:xfrm>
            <a:off x="5916613" y="1714500"/>
            <a:ext cx="2287587" cy="3429000"/>
          </a:xfrm>
          <a:prstGeom prst="rect">
            <a:avLst/>
          </a:prstGeom>
          <a:noFill/>
          <a:ln w="9525">
            <a:noFill/>
            <a:miter lim="800000"/>
            <a:headEnd/>
            <a:tailEnd/>
          </a:ln>
        </p:spPr>
      </p:pic>
      <p:pic>
        <p:nvPicPr>
          <p:cNvPr id="70659" name="Picture 5" descr="DSCF7865"/>
          <p:cNvPicPr>
            <a:picLocks noChangeAspect="1" noChangeArrowheads="1"/>
          </p:cNvPicPr>
          <p:nvPr/>
        </p:nvPicPr>
        <p:blipFill>
          <a:blip r:embed="rId4" cstate="print"/>
          <a:srcRect/>
          <a:stretch>
            <a:fillRect/>
          </a:stretch>
        </p:blipFill>
        <p:spPr bwMode="auto">
          <a:xfrm>
            <a:off x="220663" y="1714500"/>
            <a:ext cx="2287587" cy="3429000"/>
          </a:xfrm>
          <a:prstGeom prst="rect">
            <a:avLst/>
          </a:prstGeom>
          <a:noFill/>
          <a:ln w="9525">
            <a:noFill/>
            <a:miter lim="800000"/>
            <a:headEnd/>
            <a:tailEnd/>
          </a:ln>
        </p:spPr>
      </p:pic>
      <p:pic>
        <p:nvPicPr>
          <p:cNvPr id="70660" name="Picture 6" descr="DSCF7866"/>
          <p:cNvPicPr>
            <a:picLocks noChangeAspect="1" noChangeArrowheads="1"/>
          </p:cNvPicPr>
          <p:nvPr/>
        </p:nvPicPr>
        <p:blipFill>
          <a:blip r:embed="rId5" cstate="print"/>
          <a:srcRect/>
          <a:stretch>
            <a:fillRect/>
          </a:stretch>
        </p:blipFill>
        <p:spPr bwMode="auto">
          <a:xfrm>
            <a:off x="3100388" y="1714500"/>
            <a:ext cx="2287587" cy="3429000"/>
          </a:xfrm>
          <a:prstGeom prst="rect">
            <a:avLst/>
          </a:prstGeom>
          <a:noFill/>
          <a:ln w="9525">
            <a:noFill/>
            <a:miter lim="800000"/>
            <a:headEnd/>
            <a:tailEnd/>
          </a:ln>
        </p:spPr>
      </p:pic>
      <p:sp>
        <p:nvSpPr>
          <p:cNvPr id="70661"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DSCF7869"/>
          <p:cNvPicPr>
            <a:picLocks noChangeAspect="1" noChangeArrowheads="1"/>
          </p:cNvPicPr>
          <p:nvPr/>
        </p:nvPicPr>
        <p:blipFill>
          <a:blip r:embed="rId3" cstate="print"/>
          <a:srcRect/>
          <a:stretch>
            <a:fillRect/>
          </a:stretch>
        </p:blipFill>
        <p:spPr bwMode="auto">
          <a:xfrm>
            <a:off x="476250" y="3429000"/>
            <a:ext cx="3646488" cy="3078163"/>
          </a:xfrm>
          <a:prstGeom prst="rect">
            <a:avLst/>
          </a:prstGeom>
          <a:noFill/>
          <a:ln w="9525">
            <a:noFill/>
            <a:miter lim="800000"/>
            <a:headEnd/>
            <a:tailEnd/>
          </a:ln>
        </p:spPr>
      </p:pic>
      <p:pic>
        <p:nvPicPr>
          <p:cNvPr id="71683" name="Picture 5" descr="DSCF7870"/>
          <p:cNvPicPr>
            <a:picLocks noChangeAspect="1" noChangeArrowheads="1"/>
          </p:cNvPicPr>
          <p:nvPr/>
        </p:nvPicPr>
        <p:blipFill>
          <a:blip r:embed="rId4" cstate="print"/>
          <a:srcRect/>
          <a:stretch>
            <a:fillRect/>
          </a:stretch>
        </p:blipFill>
        <p:spPr bwMode="auto">
          <a:xfrm>
            <a:off x="4827588" y="3429000"/>
            <a:ext cx="3649662" cy="3079750"/>
          </a:xfrm>
          <a:prstGeom prst="rect">
            <a:avLst/>
          </a:prstGeom>
          <a:noFill/>
          <a:ln w="9525">
            <a:noFill/>
            <a:miter lim="800000"/>
            <a:headEnd/>
            <a:tailEnd/>
          </a:ln>
        </p:spPr>
      </p:pic>
      <p:pic>
        <p:nvPicPr>
          <p:cNvPr id="71684" name="Picture 6" descr="DSCF7868"/>
          <p:cNvPicPr>
            <a:picLocks noChangeAspect="1" noChangeArrowheads="1"/>
          </p:cNvPicPr>
          <p:nvPr/>
        </p:nvPicPr>
        <p:blipFill>
          <a:blip r:embed="rId5" cstate="print"/>
          <a:srcRect/>
          <a:stretch>
            <a:fillRect/>
          </a:stretch>
        </p:blipFill>
        <p:spPr bwMode="auto">
          <a:xfrm>
            <a:off x="2843213" y="260350"/>
            <a:ext cx="3457575" cy="2917825"/>
          </a:xfrm>
          <a:prstGeom prst="rect">
            <a:avLst/>
          </a:prstGeom>
          <a:noFill/>
          <a:ln w="9525">
            <a:noFill/>
            <a:miter lim="800000"/>
            <a:headEnd/>
            <a:tailEnd/>
          </a:ln>
        </p:spPr>
      </p:pic>
      <p:sp>
        <p:nvSpPr>
          <p:cNvPr id="71685"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DSCF8948"/>
          <p:cNvPicPr>
            <a:picLocks noChangeAspect="1" noChangeArrowheads="1"/>
          </p:cNvPicPr>
          <p:nvPr/>
        </p:nvPicPr>
        <p:blipFill>
          <a:blip r:embed="rId3" cstate="print"/>
          <a:srcRect t="12607"/>
          <a:stretch>
            <a:fillRect/>
          </a:stretch>
        </p:blipFill>
        <p:spPr bwMode="auto">
          <a:xfrm>
            <a:off x="284163" y="1797050"/>
            <a:ext cx="2487612" cy="3262313"/>
          </a:xfrm>
          <a:prstGeom prst="rect">
            <a:avLst/>
          </a:prstGeom>
          <a:noFill/>
          <a:ln w="9525">
            <a:noFill/>
            <a:miter lim="800000"/>
            <a:headEnd/>
            <a:tailEnd/>
          </a:ln>
        </p:spPr>
      </p:pic>
      <p:pic>
        <p:nvPicPr>
          <p:cNvPr id="72707" name="Picture 5" descr="DSCF8949"/>
          <p:cNvPicPr>
            <a:picLocks noChangeAspect="1" noChangeArrowheads="1"/>
          </p:cNvPicPr>
          <p:nvPr/>
        </p:nvPicPr>
        <p:blipFill>
          <a:blip r:embed="rId4" cstate="print"/>
          <a:srcRect t="12057"/>
          <a:stretch>
            <a:fillRect/>
          </a:stretch>
        </p:blipFill>
        <p:spPr bwMode="auto">
          <a:xfrm>
            <a:off x="3035300" y="1779588"/>
            <a:ext cx="2500313" cy="3298825"/>
          </a:xfrm>
          <a:prstGeom prst="rect">
            <a:avLst/>
          </a:prstGeom>
          <a:noFill/>
          <a:ln w="9525">
            <a:noFill/>
            <a:miter lim="800000"/>
            <a:headEnd/>
            <a:tailEnd/>
          </a:ln>
        </p:spPr>
      </p:pic>
      <p:pic>
        <p:nvPicPr>
          <p:cNvPr id="72708" name="Picture 6" descr="DSCF8950"/>
          <p:cNvPicPr>
            <a:picLocks noChangeAspect="1" noChangeArrowheads="1"/>
          </p:cNvPicPr>
          <p:nvPr/>
        </p:nvPicPr>
        <p:blipFill>
          <a:blip r:embed="rId5" cstate="print"/>
          <a:srcRect t="12219"/>
          <a:stretch>
            <a:fillRect/>
          </a:stretch>
        </p:blipFill>
        <p:spPr bwMode="auto">
          <a:xfrm>
            <a:off x="5980113" y="1803400"/>
            <a:ext cx="2468562" cy="3249613"/>
          </a:xfrm>
          <a:prstGeom prst="rect">
            <a:avLst/>
          </a:prstGeom>
          <a:noFill/>
          <a:ln w="9525">
            <a:noFill/>
            <a:miter lim="800000"/>
            <a:headEnd/>
            <a:tailEnd/>
          </a:ln>
        </p:spPr>
      </p:pic>
      <p:sp>
        <p:nvSpPr>
          <p:cNvPr id="72709"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DSCF8953"/>
          <p:cNvPicPr>
            <a:picLocks noChangeAspect="1" noChangeArrowheads="1"/>
          </p:cNvPicPr>
          <p:nvPr/>
        </p:nvPicPr>
        <p:blipFill>
          <a:blip r:embed="rId3" cstate="print"/>
          <a:srcRect/>
          <a:stretch>
            <a:fillRect/>
          </a:stretch>
        </p:blipFill>
        <p:spPr bwMode="auto">
          <a:xfrm>
            <a:off x="5268913" y="3805238"/>
            <a:ext cx="3390900" cy="2844800"/>
          </a:xfrm>
          <a:prstGeom prst="rect">
            <a:avLst/>
          </a:prstGeom>
          <a:noFill/>
          <a:ln w="9525">
            <a:noFill/>
            <a:miter lim="800000"/>
            <a:headEnd/>
            <a:tailEnd/>
          </a:ln>
        </p:spPr>
      </p:pic>
      <p:pic>
        <p:nvPicPr>
          <p:cNvPr id="73731" name="Picture 5" descr="DSCF8954"/>
          <p:cNvPicPr>
            <a:picLocks noChangeAspect="1" noChangeArrowheads="1"/>
          </p:cNvPicPr>
          <p:nvPr/>
        </p:nvPicPr>
        <p:blipFill>
          <a:blip r:embed="rId4" cstate="print"/>
          <a:srcRect/>
          <a:stretch>
            <a:fillRect/>
          </a:stretch>
        </p:blipFill>
        <p:spPr bwMode="auto">
          <a:xfrm>
            <a:off x="1371600" y="3786188"/>
            <a:ext cx="3354388" cy="2846387"/>
          </a:xfrm>
          <a:prstGeom prst="rect">
            <a:avLst/>
          </a:prstGeom>
          <a:noFill/>
          <a:ln w="9525">
            <a:noFill/>
            <a:miter lim="800000"/>
            <a:headEnd/>
            <a:tailEnd/>
          </a:ln>
        </p:spPr>
      </p:pic>
      <p:pic>
        <p:nvPicPr>
          <p:cNvPr id="73732" name="Picture 6" descr="DSCF8955"/>
          <p:cNvPicPr>
            <a:picLocks noChangeAspect="1" noChangeArrowheads="1"/>
          </p:cNvPicPr>
          <p:nvPr/>
        </p:nvPicPr>
        <p:blipFill>
          <a:blip r:embed="rId5" cstate="print"/>
          <a:srcRect/>
          <a:stretch>
            <a:fillRect/>
          </a:stretch>
        </p:blipFill>
        <p:spPr bwMode="auto">
          <a:xfrm>
            <a:off x="3335338" y="476250"/>
            <a:ext cx="3248025" cy="2740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DSCF6497"/>
          <p:cNvPicPr>
            <a:picLocks noChangeAspect="1" noChangeArrowheads="1"/>
          </p:cNvPicPr>
          <p:nvPr/>
        </p:nvPicPr>
        <p:blipFill>
          <a:blip r:embed="rId3" cstate="print"/>
          <a:srcRect/>
          <a:stretch>
            <a:fillRect/>
          </a:stretch>
        </p:blipFill>
        <p:spPr bwMode="auto">
          <a:xfrm>
            <a:off x="476250" y="836613"/>
            <a:ext cx="2522538" cy="4013200"/>
          </a:xfrm>
          <a:prstGeom prst="rect">
            <a:avLst/>
          </a:prstGeom>
          <a:noFill/>
          <a:ln w="9525">
            <a:noFill/>
            <a:miter lim="800000"/>
            <a:headEnd/>
            <a:tailEnd/>
          </a:ln>
        </p:spPr>
      </p:pic>
      <p:pic>
        <p:nvPicPr>
          <p:cNvPr id="74755" name="Picture 5" descr="DSCF6498"/>
          <p:cNvPicPr>
            <a:picLocks noChangeAspect="1" noChangeArrowheads="1"/>
          </p:cNvPicPr>
          <p:nvPr/>
        </p:nvPicPr>
        <p:blipFill>
          <a:blip r:embed="rId4" cstate="print"/>
          <a:srcRect/>
          <a:stretch>
            <a:fillRect/>
          </a:stretch>
        </p:blipFill>
        <p:spPr bwMode="auto">
          <a:xfrm>
            <a:off x="3243263" y="1628775"/>
            <a:ext cx="2928937" cy="4652963"/>
          </a:xfrm>
          <a:prstGeom prst="rect">
            <a:avLst/>
          </a:prstGeom>
          <a:noFill/>
          <a:ln w="9525">
            <a:noFill/>
            <a:miter lim="800000"/>
            <a:headEnd/>
            <a:tailEnd/>
          </a:ln>
        </p:spPr>
      </p:pic>
      <p:pic>
        <p:nvPicPr>
          <p:cNvPr id="74756" name="Picture 6" descr="DSCF6499"/>
          <p:cNvPicPr>
            <a:picLocks noChangeAspect="1" noChangeArrowheads="1"/>
          </p:cNvPicPr>
          <p:nvPr/>
        </p:nvPicPr>
        <p:blipFill>
          <a:blip r:embed="rId5" cstate="print"/>
          <a:srcRect/>
          <a:stretch>
            <a:fillRect/>
          </a:stretch>
        </p:blipFill>
        <p:spPr bwMode="auto">
          <a:xfrm>
            <a:off x="6427788" y="1152525"/>
            <a:ext cx="2398712" cy="3716338"/>
          </a:xfrm>
          <a:prstGeom prst="rect">
            <a:avLst/>
          </a:prstGeom>
          <a:noFill/>
          <a:ln w="9525">
            <a:noFill/>
            <a:miter lim="800000"/>
            <a:headEnd/>
            <a:tailEnd/>
          </a:ln>
        </p:spPr>
      </p:pic>
      <p:sp>
        <p:nvSpPr>
          <p:cNvPr id="74757" name="Line 7"/>
          <p:cNvSpPr>
            <a:spLocks noChangeShapeType="1"/>
          </p:cNvSpPr>
          <p:nvPr/>
        </p:nvSpPr>
        <p:spPr bwMode="auto">
          <a:xfrm flipH="1">
            <a:off x="5021263" y="4795838"/>
            <a:ext cx="574675" cy="73025"/>
          </a:xfrm>
          <a:prstGeom prst="line">
            <a:avLst/>
          </a:prstGeom>
          <a:noFill/>
          <a:ln w="28575">
            <a:solidFill>
              <a:srgbClr val="FF3300"/>
            </a:solidFill>
            <a:round/>
            <a:headEnd/>
            <a:tailEnd type="triangle" w="med" len="med"/>
          </a:ln>
        </p:spPr>
        <p:txBody>
          <a:bodyPr>
            <a:spAutoFit/>
          </a:bodyPr>
          <a:lstStyle/>
          <a:p>
            <a:endParaRPr lang="tr-T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DSCF6500"/>
          <p:cNvPicPr>
            <a:picLocks noChangeAspect="1" noChangeArrowheads="1"/>
          </p:cNvPicPr>
          <p:nvPr/>
        </p:nvPicPr>
        <p:blipFill>
          <a:blip r:embed="rId3" cstate="print"/>
          <a:srcRect/>
          <a:stretch>
            <a:fillRect/>
          </a:stretch>
        </p:blipFill>
        <p:spPr bwMode="auto">
          <a:xfrm>
            <a:off x="2716213" y="333375"/>
            <a:ext cx="3851275" cy="2857500"/>
          </a:xfrm>
          <a:prstGeom prst="rect">
            <a:avLst/>
          </a:prstGeom>
          <a:noFill/>
          <a:ln w="9525">
            <a:noFill/>
            <a:miter lim="800000"/>
            <a:headEnd/>
            <a:tailEnd/>
          </a:ln>
        </p:spPr>
      </p:pic>
      <p:pic>
        <p:nvPicPr>
          <p:cNvPr id="75779" name="Picture 5" descr="DSCF6501"/>
          <p:cNvPicPr>
            <a:picLocks noChangeAspect="1" noChangeArrowheads="1"/>
          </p:cNvPicPr>
          <p:nvPr/>
        </p:nvPicPr>
        <p:blipFill>
          <a:blip r:embed="rId4" cstate="print"/>
          <a:srcRect/>
          <a:stretch>
            <a:fillRect/>
          </a:stretch>
        </p:blipFill>
        <p:spPr bwMode="auto">
          <a:xfrm>
            <a:off x="412750" y="3429000"/>
            <a:ext cx="3622675" cy="2870200"/>
          </a:xfrm>
          <a:prstGeom prst="rect">
            <a:avLst/>
          </a:prstGeom>
          <a:noFill/>
          <a:ln w="9525">
            <a:noFill/>
            <a:miter lim="800000"/>
            <a:headEnd/>
            <a:tailEnd/>
          </a:ln>
        </p:spPr>
      </p:pic>
      <p:pic>
        <p:nvPicPr>
          <p:cNvPr id="75780" name="Picture 6" descr="DSCF6502"/>
          <p:cNvPicPr>
            <a:picLocks noChangeAspect="1" noChangeArrowheads="1"/>
          </p:cNvPicPr>
          <p:nvPr/>
        </p:nvPicPr>
        <p:blipFill>
          <a:blip r:embed="rId5" cstate="print"/>
          <a:srcRect/>
          <a:stretch>
            <a:fillRect/>
          </a:stretch>
        </p:blipFill>
        <p:spPr bwMode="auto">
          <a:xfrm>
            <a:off x="4725988" y="3489325"/>
            <a:ext cx="3814762" cy="2892425"/>
          </a:xfrm>
          <a:prstGeom prst="rect">
            <a:avLst/>
          </a:prstGeom>
          <a:noFill/>
          <a:ln w="9525">
            <a:noFill/>
            <a:miter lim="800000"/>
            <a:headEnd/>
            <a:tailEnd/>
          </a:ln>
        </p:spPr>
      </p:pic>
      <p:sp>
        <p:nvSpPr>
          <p:cNvPr id="75781"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DSC_0048"/>
          <p:cNvPicPr>
            <a:picLocks noChangeAspect="1" noChangeArrowheads="1"/>
          </p:cNvPicPr>
          <p:nvPr/>
        </p:nvPicPr>
        <p:blipFill>
          <a:blip r:embed="rId3" cstate="print"/>
          <a:srcRect/>
          <a:stretch>
            <a:fillRect/>
          </a:stretch>
        </p:blipFill>
        <p:spPr bwMode="auto">
          <a:xfrm>
            <a:off x="6172200" y="1125538"/>
            <a:ext cx="2078038" cy="3517900"/>
          </a:xfrm>
          <a:prstGeom prst="rect">
            <a:avLst/>
          </a:prstGeom>
          <a:noFill/>
          <a:ln w="9525">
            <a:noFill/>
            <a:miter lim="800000"/>
            <a:headEnd/>
            <a:tailEnd/>
          </a:ln>
        </p:spPr>
      </p:pic>
      <p:pic>
        <p:nvPicPr>
          <p:cNvPr id="76803" name="Picture 5" descr="DSC_0045"/>
          <p:cNvPicPr>
            <a:picLocks noChangeAspect="1" noChangeArrowheads="1"/>
          </p:cNvPicPr>
          <p:nvPr/>
        </p:nvPicPr>
        <p:blipFill>
          <a:blip r:embed="rId4" cstate="print"/>
          <a:srcRect/>
          <a:stretch>
            <a:fillRect/>
          </a:stretch>
        </p:blipFill>
        <p:spPr bwMode="auto">
          <a:xfrm>
            <a:off x="923925" y="1052513"/>
            <a:ext cx="2055813" cy="3479800"/>
          </a:xfrm>
          <a:prstGeom prst="rect">
            <a:avLst/>
          </a:prstGeom>
          <a:noFill/>
          <a:ln w="9525">
            <a:noFill/>
            <a:miter lim="800000"/>
            <a:headEnd/>
            <a:tailEnd/>
          </a:ln>
        </p:spPr>
      </p:pic>
      <p:pic>
        <p:nvPicPr>
          <p:cNvPr id="76804" name="Picture 6" descr="DSC_0046"/>
          <p:cNvPicPr>
            <a:picLocks noChangeAspect="1" noChangeArrowheads="1"/>
          </p:cNvPicPr>
          <p:nvPr/>
        </p:nvPicPr>
        <p:blipFill>
          <a:blip r:embed="rId5" cstate="print"/>
          <a:srcRect/>
          <a:stretch>
            <a:fillRect/>
          </a:stretch>
        </p:blipFill>
        <p:spPr bwMode="auto">
          <a:xfrm>
            <a:off x="3543300" y="1989138"/>
            <a:ext cx="2055813" cy="3479800"/>
          </a:xfrm>
          <a:prstGeom prst="rect">
            <a:avLst/>
          </a:prstGeom>
          <a:noFill/>
          <a:ln w="9525">
            <a:noFill/>
            <a:miter lim="800000"/>
            <a:headEnd/>
            <a:tailEnd/>
          </a:ln>
        </p:spPr>
      </p:pic>
      <p:sp>
        <p:nvSpPr>
          <p:cNvPr id="76805" name="4 Metin kutusu"/>
          <p:cNvSpPr txBox="1">
            <a:spLocks noChangeArrowheads="1"/>
          </p:cNvSpPr>
          <p:nvPr/>
        </p:nvSpPr>
        <p:spPr bwMode="auto">
          <a:xfrm>
            <a:off x="5018088" y="6524625"/>
            <a:ext cx="4162425" cy="339725"/>
          </a:xfrm>
          <a:prstGeom prst="rect">
            <a:avLst/>
          </a:prstGeom>
          <a:noFill/>
          <a:ln w="9525">
            <a:noFill/>
            <a:miter lim="800000"/>
            <a:headEnd/>
            <a:tailEnd/>
          </a:ln>
        </p:spPr>
        <p:txBody>
          <a:bodyPr wrap="none">
            <a:spAutoFit/>
          </a:bodyPr>
          <a:lstStyle/>
          <a:p>
            <a:r>
              <a:rPr lang="tr-TR" sz="1600" b="1" i="1">
                <a:solidFill>
                  <a:srgbClr val="7F7F7F"/>
                </a:solidFill>
                <a:latin typeface="Calibri" pitchFamily="34" charset="0"/>
              </a:rPr>
              <a:t>Genel Faktörler – Anormal Basınç Alışkanlıkları</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194</TotalTime>
  <Words>3583</Words>
  <Application>Microsoft Office PowerPoint</Application>
  <PresentationFormat>Ekran Gösterisi (4:3)</PresentationFormat>
  <Paragraphs>691</Paragraphs>
  <Slides>108</Slides>
  <Notes>100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108</vt:i4>
      </vt:variant>
    </vt:vector>
  </HeadingPairs>
  <TitlesOfParts>
    <vt:vector size="114" baseType="lpstr">
      <vt:lpstr>Arial</vt:lpstr>
      <vt:lpstr>Arial Rounded MT Bold</vt:lpstr>
      <vt:lpstr>Calibri</vt:lpstr>
      <vt:lpstr>Times New Roman</vt:lpstr>
      <vt:lpstr>Wingdings</vt:lpstr>
      <vt:lpstr>Ofis Teması</vt:lpstr>
      <vt:lpstr>PowerPoint Sunusu</vt:lpstr>
      <vt:lpstr>PowerPoint Sunusu</vt:lpstr>
      <vt:lpstr>PowerPoint Sunusu</vt:lpstr>
      <vt:lpstr>PowerPoint Sunusu</vt:lpstr>
      <vt:lpstr>PowerPoint Sunusu</vt:lpstr>
      <vt:lpstr>PowerPoint Sunusu</vt:lpstr>
      <vt:lpstr>GENETİK</vt:lpstr>
      <vt:lpstr>DNA</vt:lpstr>
      <vt:lpstr>GEN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kullanici</dc:creator>
  <cp:lastModifiedBy>ayşe Tuğba</cp:lastModifiedBy>
  <cp:revision>31</cp:revision>
  <dcterms:created xsi:type="dcterms:W3CDTF">2013-01-02T14:31:11Z</dcterms:created>
  <dcterms:modified xsi:type="dcterms:W3CDTF">2019-02-06T15:23:14Z</dcterms:modified>
</cp:coreProperties>
</file>