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6" r:id="rId3"/>
    <p:sldId id="260" r:id="rId4"/>
    <p:sldId id="288" r:id="rId5"/>
    <p:sldId id="261" r:id="rId6"/>
    <p:sldId id="263" r:id="rId7"/>
    <p:sldId id="264" r:id="rId8"/>
    <p:sldId id="265" r:id="rId9"/>
    <p:sldId id="262" r:id="rId10"/>
    <p:sldId id="271" r:id="rId11"/>
    <p:sldId id="258" r:id="rId12"/>
    <p:sldId id="270" r:id="rId13"/>
    <p:sldId id="272" r:id="rId14"/>
    <p:sldId id="267" r:id="rId15"/>
    <p:sldId id="268" r:id="rId16"/>
    <p:sldId id="269" r:id="rId17"/>
    <p:sldId id="273"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74" r:id="rId32"/>
    <p:sldId id="259" r:id="rId3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B2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showGuides="1">
      <p:cViewPr varScale="1">
        <p:scale>
          <a:sx n="87" d="100"/>
          <a:sy n="87" d="100"/>
        </p:scale>
        <p:origin x="61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4" name="Rectangle 6"/>
          <p:cNvSpPr/>
          <p:nvPr/>
        </p:nvSpPr>
        <p:spPr>
          <a:xfrm>
            <a:off x="914400" y="1346949"/>
            <a:ext cx="103632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p:cNvSpPr/>
          <p:nvPr/>
        </p:nvSpPr>
        <p:spPr>
          <a:xfrm>
            <a:off x="914400" y="4282765"/>
            <a:ext cx="10363200" cy="80683"/>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p:cNvSpPr/>
          <p:nvPr/>
        </p:nvSpPr>
        <p:spPr>
          <a:xfrm>
            <a:off x="914400" y="1484779"/>
            <a:ext cx="10363200" cy="274320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9"/>
          <p:cNvGrpSpPr>
            <a:grpSpLocks noChangeAspect="1"/>
          </p:cNvGrpSpPr>
          <p:nvPr/>
        </p:nvGrpSpPr>
        <p:grpSpPr bwMode="auto">
          <a:xfrm>
            <a:off x="9646356" y="4106863"/>
            <a:ext cx="1219200" cy="914400"/>
            <a:chOff x="9685338" y="4460675"/>
            <a:chExt cx="1080904" cy="1080902"/>
          </a:xfrm>
        </p:grpSpPr>
        <p:sp>
          <p:nvSpPr>
            <p:cNvPr id="8" name="Oval 7"/>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9" name="Oval 15"/>
            <p:cNvSpPr>
              <a:spLocks noChangeArrowheads="1"/>
            </p:cNvSpPr>
            <p:nvPr/>
          </p:nvSpPr>
          <p:spPr bwMode="auto">
            <a:xfrm>
              <a:off x="9793761" y="4569516"/>
              <a:ext cx="864056"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tr-TR" altLang="tr-TR" sz="1800" smtClean="0"/>
            </a:p>
          </p:txBody>
        </p:sp>
      </p:grpSp>
      <p:sp>
        <p:nvSpPr>
          <p:cNvPr id="2" name="Title 1"/>
          <p:cNvSpPr>
            <a:spLocks noGrp="1"/>
          </p:cNvSpPr>
          <p:nvPr>
            <p:ph type="ctrTitle"/>
          </p:nvPr>
        </p:nvSpPr>
        <p:spPr>
          <a:xfrm>
            <a:off x="1051560" y="1432223"/>
            <a:ext cx="10124440" cy="3035808"/>
          </a:xfrm>
        </p:spPr>
        <p:txBody>
          <a:bodyPr>
            <a:noAutofit/>
          </a:bodyPr>
          <a:lstStyle>
            <a:lvl1pPr algn="l">
              <a:lnSpc>
                <a:spcPct val="80000"/>
              </a:lnSpc>
              <a:defRPr sz="6400" b="0" cap="all" baseline="0">
                <a:blipFill dpi="0" rotWithShape="1">
                  <a:blip r:embed="rId3"/>
                  <a:srcRect/>
                  <a:tile tx="6350" ty="-127000" sx="65000" sy="64000" flip="none" algn="tl"/>
                </a:blip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tr-TR" smtClean="0"/>
              <a:t>Asıl alt başlık stilini düzenlemek için tıklayın</a:t>
            </a:r>
            <a:endParaRPr lang="en-US" dirty="0"/>
          </a:p>
        </p:txBody>
      </p:sp>
      <p:sp>
        <p:nvSpPr>
          <p:cNvPr id="10" name="Date Placeholder 3"/>
          <p:cNvSpPr>
            <a:spLocks noGrp="1"/>
          </p:cNvSpPr>
          <p:nvPr>
            <p:ph type="dt" sz="half" idx="10"/>
          </p:nvPr>
        </p:nvSpPr>
        <p:spPr/>
        <p:txBody>
          <a:bodyPr/>
          <a:lstStyle>
            <a:lvl1pPr>
              <a:defRPr/>
            </a:lvl1pPr>
          </a:lstStyle>
          <a:p>
            <a:pPr>
              <a:defRPr/>
            </a:pPr>
            <a:endParaRPr lang="en-US"/>
          </a:p>
        </p:txBody>
      </p:sp>
      <p:sp>
        <p:nvSpPr>
          <p:cNvPr id="11" name="Footer Placeholder 4"/>
          <p:cNvSpPr>
            <a:spLocks noGrp="1"/>
          </p:cNvSpPr>
          <p:nvPr>
            <p:ph type="ftr" sz="quarter" idx="11"/>
          </p:nvPr>
        </p:nvSpPr>
        <p:spPr>
          <a:xfrm>
            <a:off x="1083734" y="6272214"/>
            <a:ext cx="6327423" cy="365125"/>
          </a:xfrm>
        </p:spPr>
        <p:txBody>
          <a:bodyPr/>
          <a:lstStyle>
            <a:lvl1pPr>
              <a:defRPr/>
            </a:lvl1pPr>
          </a:lstStyle>
          <a:p>
            <a:pPr>
              <a:defRPr/>
            </a:pPr>
            <a:endParaRPr lang="en-US"/>
          </a:p>
        </p:txBody>
      </p:sp>
      <p:sp>
        <p:nvSpPr>
          <p:cNvPr id="12" name="Slide Number Placeholder 5"/>
          <p:cNvSpPr>
            <a:spLocks noGrp="1"/>
          </p:cNvSpPr>
          <p:nvPr>
            <p:ph type="sldNum" sz="quarter" idx="12"/>
          </p:nvPr>
        </p:nvSpPr>
        <p:spPr>
          <a:xfrm>
            <a:off x="9659527" y="4227513"/>
            <a:ext cx="1192859" cy="639762"/>
          </a:xfrm>
        </p:spPr>
        <p:txBody>
          <a:bodyPr/>
          <a:lstStyle>
            <a:lvl1pPr>
              <a:defRPr sz="2800" b="1"/>
            </a:lvl1pPr>
          </a:lstStyle>
          <a:p>
            <a:pPr>
              <a:defRPr/>
            </a:pPr>
            <a:fld id="{25DA58BD-09E7-47B5-9BB3-105D31903C29}" type="slidenum">
              <a:rPr lang="en-US" altLang="tr-TR"/>
              <a:pPr>
                <a:defRPr/>
              </a:pPr>
              <a:t>‹#›</a:t>
            </a:fld>
            <a:endParaRPr lang="en-US" altLang="tr-TR"/>
          </a:p>
        </p:txBody>
      </p:sp>
    </p:spTree>
    <p:extLst>
      <p:ext uri="{BB962C8B-B14F-4D97-AF65-F5344CB8AC3E}">
        <p14:creationId xmlns:p14="http://schemas.microsoft.com/office/powerpoint/2010/main" val="702245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2EA1F5-D168-494D-864C-D4DF8E18BA46}" type="slidenum">
              <a:rPr lang="en-US" altLang="tr-TR"/>
              <a:pPr>
                <a:defRPr/>
              </a:pPr>
              <a:t>‹#›</a:t>
            </a:fld>
            <a:endParaRPr lang="en-US" altLang="tr-TR"/>
          </a:p>
        </p:txBody>
      </p:sp>
    </p:spTree>
    <p:extLst>
      <p:ext uri="{BB962C8B-B14F-4D97-AF65-F5344CB8AC3E}">
        <p14:creationId xmlns:p14="http://schemas.microsoft.com/office/powerpoint/2010/main" val="27935154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533400"/>
            <a:ext cx="2552700" cy="5638800"/>
          </a:xfrm>
        </p:spPr>
        <p:txBody>
          <a:bodyPr vert="eaVert"/>
          <a:lstStyle>
            <a:lvl1pPr>
              <a:defRPr b="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2DD647-E3AD-4D6A-9F02-A3F89AAAEBE2}" type="slidenum">
              <a:rPr lang="en-US" altLang="tr-TR"/>
              <a:pPr>
                <a:defRPr/>
              </a:pPr>
              <a:t>‹#›</a:t>
            </a:fld>
            <a:endParaRPr lang="en-US" altLang="tr-TR"/>
          </a:p>
        </p:txBody>
      </p:sp>
    </p:spTree>
    <p:extLst>
      <p:ext uri="{BB962C8B-B14F-4D97-AF65-F5344CB8AC3E}">
        <p14:creationId xmlns:p14="http://schemas.microsoft.com/office/powerpoint/2010/main" val="1363002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79F9B-6A72-4939-808A-E178618012E2}" type="slidenum">
              <a:rPr lang="en-US" altLang="tr-TR"/>
              <a:pPr>
                <a:defRPr/>
              </a:pPr>
              <a:t>‹#›</a:t>
            </a:fld>
            <a:endParaRPr lang="en-US" altLang="tr-TR"/>
          </a:p>
        </p:txBody>
      </p:sp>
    </p:spTree>
    <p:extLst>
      <p:ext uri="{BB962C8B-B14F-4D97-AF65-F5344CB8AC3E}">
        <p14:creationId xmlns:p14="http://schemas.microsoft.com/office/powerpoint/2010/main" val="2067588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4" name="Rectangle 6"/>
          <p:cNvSpPr/>
          <p:nvPr/>
        </p:nvSpPr>
        <p:spPr>
          <a:xfrm>
            <a:off x="0" y="4917989"/>
            <a:ext cx="12192000" cy="1940010"/>
          </a:xfrm>
          <a:prstGeom prst="rect">
            <a:avLst/>
          </a:prstGeom>
          <a:blipFill dpi="0" rotWithShape="1">
            <a:blip r:embed="rId2">
              <a:alphaModFix amt="8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 name="Group 7"/>
          <p:cNvGrpSpPr>
            <a:grpSpLocks noChangeAspect="1"/>
          </p:cNvGrpSpPr>
          <p:nvPr/>
        </p:nvGrpSpPr>
        <p:grpSpPr bwMode="auto">
          <a:xfrm>
            <a:off x="844786" y="2430463"/>
            <a:ext cx="1219200" cy="914400"/>
            <a:chOff x="9685338" y="4460675"/>
            <a:chExt cx="1080904" cy="1080902"/>
          </a:xfrm>
        </p:grpSpPr>
        <p:sp>
          <p:nvSpPr>
            <p:cNvPr id="6" name="Oval 5"/>
            <p:cNvSpPr/>
            <p:nvPr/>
          </p:nvSpPr>
          <p:spPr>
            <a:xfrm>
              <a:off x="9685338" y="4460675"/>
              <a:ext cx="1080904" cy="1080902"/>
            </a:xfrm>
            <a:prstGeom prst="ellipse">
              <a:avLst/>
            </a:prstGeom>
            <a:blipFill dpi="0" rotWithShape="1">
              <a:blip r:embed="rId3">
                <a:duotone>
                  <a:schemeClr val="accent1">
                    <a:shade val="45000"/>
                    <a:satMod val="135000"/>
                  </a:schemeClr>
                  <a:prstClr val="white"/>
                </a:duotone>
                <a:extLst/>
              </a:blip>
              <a:srcRect/>
              <a:tile tx="0" ty="0" sx="85000" sy="85000" flip="none" algn="tl"/>
            </a:blipFill>
            <a:ln w="25400" cap="flat" cmpd="sng" algn="ctr">
              <a:noFill/>
              <a:prstDash val="solid"/>
            </a:ln>
            <a:effectLst/>
          </p:spPr>
        </p:sp>
        <p:sp>
          <p:nvSpPr>
            <p:cNvPr id="7" name="Oval 13"/>
            <p:cNvSpPr>
              <a:spLocks noChangeArrowheads="1"/>
            </p:cNvSpPr>
            <p:nvPr/>
          </p:nvSpPr>
          <p:spPr bwMode="auto">
            <a:xfrm>
              <a:off x="9793761" y="4569516"/>
              <a:ext cx="864056" cy="863220"/>
            </a:xfrm>
            <a:prstGeom prst="ellipse">
              <a:avLst/>
            </a:prstGeom>
            <a:noFill/>
            <a:ln w="254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tr-TR" altLang="tr-TR" sz="1800" smtClean="0"/>
            </a:p>
          </p:txBody>
        </p:sp>
      </p:grpSp>
      <p:sp>
        <p:nvSpPr>
          <p:cNvPr id="2" name="Title 1"/>
          <p:cNvSpPr>
            <a:spLocks noGrp="1"/>
          </p:cNvSpPr>
          <p:nvPr>
            <p:ph type="title"/>
          </p:nvPr>
        </p:nvSpPr>
        <p:spPr>
          <a:xfrm>
            <a:off x="2167128" y="1225296"/>
            <a:ext cx="9281160" cy="3520440"/>
          </a:xfrm>
        </p:spPr>
        <p:txBody>
          <a:bodyPr/>
          <a:lstStyle>
            <a:lvl1pPr>
              <a:lnSpc>
                <a:spcPct val="80000"/>
              </a:lnSpc>
              <a:defRPr sz="6400" b="0"/>
            </a:lvl1pPr>
          </a:lstStyle>
          <a:p>
            <a:r>
              <a:rPr lang="tr-TR" smtClean="0"/>
              <a:t>Asıl başlık stili için tıklatın</a:t>
            </a:r>
            <a:endParaRPr lang="en-US" dirty="0"/>
          </a:p>
        </p:txBody>
      </p:sp>
      <p:sp>
        <p:nvSpPr>
          <p:cNvPr id="3" name="Text Placeholder 2"/>
          <p:cNvSpPr>
            <a:spLocks noGrp="1"/>
          </p:cNvSpPr>
          <p:nvPr>
            <p:ph type="body" idx="1"/>
          </p:nvPr>
        </p:nvSpPr>
        <p:spPr>
          <a:xfrm>
            <a:off x="2165773" y="5020056"/>
            <a:ext cx="9052561" cy="1066800"/>
          </a:xfrm>
        </p:spPr>
        <p:txBody>
          <a:bodyPr>
            <a:normAutofit/>
          </a:bodyPr>
          <a:lstStyle>
            <a:lvl1pPr marL="0" indent="0">
              <a:buNone/>
              <a:defRPr sz="1800" b="0">
                <a:solidFill>
                  <a:schemeClr val="accent1">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8" name="Date Placeholder 3"/>
          <p:cNvSpPr>
            <a:spLocks noGrp="1"/>
          </p:cNvSpPr>
          <p:nvPr>
            <p:ph type="dt" sz="half" idx="10"/>
          </p:nvPr>
        </p:nvSpPr>
        <p:spPr>
          <a:xfrm>
            <a:off x="8594607" y="6272214"/>
            <a:ext cx="2643482" cy="365125"/>
          </a:xfrm>
        </p:spPr>
        <p:txBody>
          <a:bodyPr/>
          <a:lstStyle>
            <a:lvl1pPr>
              <a:defRPr>
                <a:solidFill>
                  <a:schemeClr val="accent1">
                    <a:lumMod val="50000"/>
                  </a:schemeClr>
                </a:solidFill>
              </a:defRPr>
            </a:lvl1pPr>
          </a:lstStyle>
          <a:p>
            <a:pPr>
              <a:defRPr/>
            </a:pPr>
            <a:endParaRPr lang="en-US"/>
          </a:p>
        </p:txBody>
      </p:sp>
      <p:sp>
        <p:nvSpPr>
          <p:cNvPr id="9" name="Footer Placeholder 4"/>
          <p:cNvSpPr>
            <a:spLocks noGrp="1"/>
          </p:cNvSpPr>
          <p:nvPr>
            <p:ph type="ftr" sz="quarter" idx="11"/>
          </p:nvPr>
        </p:nvSpPr>
        <p:spPr>
          <a:xfrm>
            <a:off x="2180637" y="6272214"/>
            <a:ext cx="6329304" cy="365125"/>
          </a:xfrm>
        </p:spPr>
        <p:txBody>
          <a:bodyPr/>
          <a:lstStyle>
            <a:lvl1pPr>
              <a:defRPr>
                <a:solidFill>
                  <a:schemeClr val="accent1">
                    <a:lumMod val="50000"/>
                  </a:schemeClr>
                </a:solidFill>
              </a:defRPr>
            </a:lvl1pPr>
          </a:lstStyle>
          <a:p>
            <a:pPr>
              <a:defRPr/>
            </a:pPr>
            <a:endParaRPr lang="en-US"/>
          </a:p>
        </p:txBody>
      </p:sp>
      <p:sp>
        <p:nvSpPr>
          <p:cNvPr id="10" name="Slide Number Placeholder 5"/>
          <p:cNvSpPr>
            <a:spLocks noGrp="1"/>
          </p:cNvSpPr>
          <p:nvPr>
            <p:ph type="sldNum" sz="quarter" idx="12"/>
          </p:nvPr>
        </p:nvSpPr>
        <p:spPr>
          <a:xfrm>
            <a:off x="859838" y="2508251"/>
            <a:ext cx="1189096" cy="720725"/>
          </a:xfrm>
        </p:spPr>
        <p:txBody>
          <a:bodyPr/>
          <a:lstStyle>
            <a:lvl1pPr>
              <a:defRPr sz="2800"/>
            </a:lvl1pPr>
          </a:lstStyle>
          <a:p>
            <a:pPr>
              <a:defRPr/>
            </a:pPr>
            <a:fld id="{010EE869-82B3-40F4-B2E9-74BACB839CD0}" type="slidenum">
              <a:rPr lang="en-US" altLang="tr-TR"/>
              <a:pPr>
                <a:defRPr/>
              </a:pPr>
              <a:t>‹#›</a:t>
            </a:fld>
            <a:endParaRPr lang="en-US" altLang="tr-TR"/>
          </a:p>
        </p:txBody>
      </p:sp>
    </p:spTree>
    <p:extLst>
      <p:ext uri="{BB962C8B-B14F-4D97-AF65-F5344CB8AC3E}">
        <p14:creationId xmlns:p14="http://schemas.microsoft.com/office/powerpoint/2010/main" val="1006186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914400"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389624" y="2194560"/>
            <a:ext cx="487680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07D4D4F-FBCF-4193-A4F3-AC4C41D70F12}" type="slidenum">
              <a:rPr lang="en-US" altLang="tr-TR"/>
              <a:pPr>
                <a:defRPr/>
              </a:pPr>
              <a:t>‹#›</a:t>
            </a:fld>
            <a:endParaRPr lang="en-US" altLang="tr-TR"/>
          </a:p>
        </p:txBody>
      </p:sp>
    </p:spTree>
    <p:extLst>
      <p:ext uri="{BB962C8B-B14F-4D97-AF65-F5344CB8AC3E}">
        <p14:creationId xmlns:p14="http://schemas.microsoft.com/office/powerpoint/2010/main" val="1947389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smtClean="0"/>
              <a:t>Asıl başlık stili için tıklatın</a:t>
            </a:r>
            <a:endParaRPr lang="en-US" dirty="0"/>
          </a:p>
        </p:txBody>
      </p:sp>
      <p:sp>
        <p:nvSpPr>
          <p:cNvPr id="3" name="Text Placeholder 2"/>
          <p:cNvSpPr>
            <a:spLocks noGrp="1"/>
          </p:cNvSpPr>
          <p:nvPr>
            <p:ph type="body" idx="1"/>
          </p:nvPr>
        </p:nvSpPr>
        <p:spPr>
          <a:xfrm>
            <a:off x="914400"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914400"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427724" y="2048256"/>
            <a:ext cx="487680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6427724" y="2743200"/>
            <a:ext cx="487680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A2BC6F-19B7-4DE1-B083-41802C2BC78F}" type="slidenum">
              <a:rPr lang="en-US" altLang="tr-TR"/>
              <a:pPr>
                <a:defRPr/>
              </a:pPr>
              <a:t>‹#›</a:t>
            </a:fld>
            <a:endParaRPr lang="en-US" altLang="tr-TR"/>
          </a:p>
        </p:txBody>
      </p:sp>
    </p:spTree>
    <p:extLst>
      <p:ext uri="{BB962C8B-B14F-4D97-AF65-F5344CB8AC3E}">
        <p14:creationId xmlns:p14="http://schemas.microsoft.com/office/powerpoint/2010/main" val="747153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smtClean="0"/>
              <a:t>Asıl başlık stili için tıklatın</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55F091-C5CE-4A96-994A-2058760BA88E}" type="slidenum">
              <a:rPr lang="en-US" altLang="tr-TR"/>
              <a:pPr>
                <a:defRPr/>
              </a:pPr>
              <a:t>‹#›</a:t>
            </a:fld>
            <a:endParaRPr lang="en-US" altLang="tr-TR"/>
          </a:p>
        </p:txBody>
      </p:sp>
    </p:spTree>
    <p:extLst>
      <p:ext uri="{BB962C8B-B14F-4D97-AF65-F5344CB8AC3E}">
        <p14:creationId xmlns:p14="http://schemas.microsoft.com/office/powerpoint/2010/main" val="1354429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ACD81F-CD1E-4BB9-9CFD-6243E3A144E8}" type="slidenum">
              <a:rPr lang="en-US" altLang="tr-TR"/>
              <a:pPr>
                <a:defRPr/>
              </a:pPr>
              <a:t>‹#›</a:t>
            </a:fld>
            <a:endParaRPr lang="en-US" altLang="tr-TR"/>
          </a:p>
        </p:txBody>
      </p:sp>
    </p:spTree>
    <p:extLst>
      <p:ext uri="{BB962C8B-B14F-4D97-AF65-F5344CB8AC3E}">
        <p14:creationId xmlns:p14="http://schemas.microsoft.com/office/powerpoint/2010/main" val="156766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5" name="Rectangle 7"/>
          <p:cNvSpPr/>
          <p:nvPr/>
        </p:nvSpPr>
        <p:spPr>
          <a:xfrm>
            <a:off x="8303742" y="3"/>
            <a:ext cx="3888258"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p:cNvGrpSpPr>
            <a:grpSpLocks/>
          </p:cNvGrpSpPr>
          <p:nvPr/>
        </p:nvGrpSpPr>
        <p:grpSpPr bwMode="auto">
          <a:xfrm>
            <a:off x="11364149" y="6254750"/>
            <a:ext cx="52305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962" y="5105290"/>
              <a:ext cx="319645"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tr-TR" altLang="tr-TR" sz="1800" smtClean="0"/>
            </a:p>
          </p:txBody>
        </p:sp>
      </p:grpSp>
      <p:sp>
        <p:nvSpPr>
          <p:cNvPr id="2" name="Title 1"/>
          <p:cNvSpPr>
            <a:spLocks noGrp="1"/>
          </p:cNvSpPr>
          <p:nvPr>
            <p:ph type="title"/>
          </p:nvPr>
        </p:nvSpPr>
        <p:spPr>
          <a:xfrm>
            <a:off x="8549640" y="685800"/>
            <a:ext cx="3200401" cy="1737360"/>
          </a:xfrm>
        </p:spPr>
        <p:txBody>
          <a:bodyPr anchor="b"/>
          <a:lstStyle>
            <a:lvl1pPr>
              <a:defRPr sz="2800" b="0"/>
            </a:lvl1pPr>
          </a:lstStyle>
          <a:p>
            <a:r>
              <a:rPr lang="tr-TR" smtClean="0"/>
              <a:t>Asıl başlık stili için tıklatın</a:t>
            </a:r>
            <a:endParaRPr lang="en-US" dirty="0"/>
          </a:p>
        </p:txBody>
      </p:sp>
      <p:sp>
        <p:nvSpPr>
          <p:cNvPr id="3" name="Content Placeholder 2"/>
          <p:cNvSpPr>
            <a:spLocks noGrp="1"/>
          </p:cNvSpPr>
          <p:nvPr>
            <p:ph idx="1"/>
          </p:nvPr>
        </p:nvSpPr>
        <p:spPr>
          <a:xfrm>
            <a:off x="838199" y="685800"/>
            <a:ext cx="6711697"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8549640" y="2423160"/>
            <a:ext cx="3200401"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Date Placeholder 8"/>
          <p:cNvSpPr>
            <a:spLocks noGrp="1"/>
          </p:cNvSpPr>
          <p:nvPr>
            <p:ph type="dt" sz="half" idx="10"/>
          </p:nvPr>
        </p:nvSpPr>
        <p:spPr/>
        <p:txBody>
          <a:bodyPr/>
          <a:lstStyle>
            <a:lvl1pPr>
              <a:defRPr/>
            </a:lvl1pPr>
          </a:lstStyle>
          <a:p>
            <a:pPr>
              <a:defRPr/>
            </a:pPr>
            <a:endParaRPr lang="en-US"/>
          </a:p>
        </p:txBody>
      </p:sp>
      <p:sp>
        <p:nvSpPr>
          <p:cNvPr id="10" name="Footer Placeholder 9"/>
          <p:cNvSpPr>
            <a:spLocks noGrp="1"/>
          </p:cNvSpPr>
          <p:nvPr>
            <p:ph type="ftr" sz="quarter" idx="11"/>
          </p:nvPr>
        </p:nvSpPr>
        <p:spPr/>
        <p:txBody>
          <a:bodyPr/>
          <a:lstStyle>
            <a:lvl1pPr>
              <a:defRPr/>
            </a:lvl1pPr>
          </a:lstStyle>
          <a:p>
            <a:pPr>
              <a:defRPr/>
            </a:pPr>
            <a:endParaRPr lang="en-US"/>
          </a:p>
        </p:txBody>
      </p:sp>
      <p:sp>
        <p:nvSpPr>
          <p:cNvPr id="11" name="Slide Number Placeholder 10"/>
          <p:cNvSpPr>
            <a:spLocks noGrp="1"/>
          </p:cNvSpPr>
          <p:nvPr>
            <p:ph type="sldNum" sz="quarter" idx="12"/>
          </p:nvPr>
        </p:nvSpPr>
        <p:spPr/>
        <p:txBody>
          <a:bodyPr/>
          <a:lstStyle>
            <a:lvl1pPr>
              <a:defRPr/>
            </a:lvl1pPr>
          </a:lstStyle>
          <a:p>
            <a:pPr>
              <a:defRPr/>
            </a:pPr>
            <a:fld id="{D0B18F6F-673C-4650-85C9-33C7F3B06762}" type="slidenum">
              <a:rPr lang="en-US" altLang="tr-TR"/>
              <a:pPr>
                <a:defRPr/>
              </a:pPr>
              <a:t>‹#›</a:t>
            </a:fld>
            <a:endParaRPr lang="en-US" altLang="tr-TR"/>
          </a:p>
        </p:txBody>
      </p:sp>
    </p:spTree>
    <p:extLst>
      <p:ext uri="{BB962C8B-B14F-4D97-AF65-F5344CB8AC3E}">
        <p14:creationId xmlns:p14="http://schemas.microsoft.com/office/powerpoint/2010/main" val="4257338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5" name="Rectangle 10"/>
          <p:cNvSpPr/>
          <p:nvPr/>
        </p:nvSpPr>
        <p:spPr>
          <a:xfrm>
            <a:off x="8303742" y="3"/>
            <a:ext cx="3888258"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6" name="Group 11"/>
          <p:cNvGrpSpPr>
            <a:grpSpLocks/>
          </p:cNvGrpSpPr>
          <p:nvPr/>
        </p:nvGrpSpPr>
        <p:grpSpPr bwMode="auto">
          <a:xfrm>
            <a:off x="11364149" y="6254750"/>
            <a:ext cx="523052" cy="393700"/>
            <a:chOff x="8532189" y="5068824"/>
            <a:chExt cx="393192" cy="393192"/>
          </a:xfrm>
        </p:grpSpPr>
        <p:sp>
          <p:nvSpPr>
            <p:cNvPr id="7" name="Oval 6"/>
            <p:cNvSpPr>
              <a:spLocks noChangeAspect="1"/>
            </p:cNvSpPr>
            <p:nvPr/>
          </p:nvSpPr>
          <p:spPr>
            <a:xfrm>
              <a:off x="8532189" y="5068824"/>
              <a:ext cx="393192" cy="393192"/>
            </a:xfrm>
            <a:prstGeom prst="ellipse">
              <a:avLst/>
            </a:prstGeom>
            <a:blipFill dpi="0" rotWithShape="1">
              <a:blip r:embed="rId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8" name="Oval 13"/>
            <p:cNvSpPr>
              <a:spLocks noChangeAspect="1"/>
            </p:cNvSpPr>
            <p:nvPr/>
          </p:nvSpPr>
          <p:spPr bwMode="auto">
            <a:xfrm>
              <a:off x="8568962" y="5105290"/>
              <a:ext cx="319645"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tr-TR" altLang="tr-TR" sz="1800" smtClean="0"/>
            </a:p>
          </p:txBody>
        </p:sp>
      </p:grpSp>
      <p:sp>
        <p:nvSpPr>
          <p:cNvPr id="2" name="Title 1"/>
          <p:cNvSpPr>
            <a:spLocks noGrp="1"/>
          </p:cNvSpPr>
          <p:nvPr>
            <p:ph type="title"/>
          </p:nvPr>
        </p:nvSpPr>
        <p:spPr>
          <a:xfrm>
            <a:off x="8549640" y="685800"/>
            <a:ext cx="3200401" cy="1737360"/>
          </a:xfrm>
        </p:spPr>
        <p:txBody>
          <a:bodyPr anchor="b"/>
          <a:lstStyle>
            <a:lvl1pPr>
              <a:defRPr sz="28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 y="0"/>
            <a:ext cx="8303740" cy="6858000"/>
          </a:xfrm>
          <a:solidFill>
            <a:schemeClr val="tx2">
              <a:lumMod val="20000"/>
              <a:lumOff val="80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tr-TR" noProof="0" smtClean="0"/>
              <a:t>Resim eklemek için simgeyi tıklatın</a:t>
            </a:r>
            <a:endParaRPr lang="en-US" noProof="0" dirty="0"/>
          </a:p>
        </p:txBody>
      </p:sp>
      <p:sp>
        <p:nvSpPr>
          <p:cNvPr id="4" name="Text Placeholder 3"/>
          <p:cNvSpPr>
            <a:spLocks noGrp="1"/>
          </p:cNvSpPr>
          <p:nvPr>
            <p:ph type="body" sz="half" idx="2"/>
          </p:nvPr>
        </p:nvSpPr>
        <p:spPr>
          <a:xfrm>
            <a:off x="8549640" y="2423160"/>
            <a:ext cx="3200401" cy="3291840"/>
          </a:xfrm>
        </p:spPr>
        <p:txBody>
          <a:bodyPr>
            <a:normAutofit/>
          </a:bodyPr>
          <a:lstStyle>
            <a:lvl1pPr marL="0" indent="0">
              <a:lnSpc>
                <a:spcPct val="100000"/>
              </a:lnSpc>
              <a:spcBef>
                <a:spcPts val="1000"/>
              </a:spcBef>
              <a:buNone/>
              <a:defRPr sz="135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9" name="Date Placeholder 7"/>
          <p:cNvSpPr>
            <a:spLocks noGrp="1"/>
          </p:cNvSpPr>
          <p:nvPr>
            <p:ph type="dt" sz="half" idx="10"/>
          </p:nvPr>
        </p:nvSpPr>
        <p:spPr/>
        <p:txBody>
          <a:bodyPr/>
          <a:lstStyle>
            <a:lvl1pPr>
              <a:defRPr/>
            </a:lvl1pPr>
          </a:lstStyle>
          <a:p>
            <a:pPr>
              <a:defRPr/>
            </a:pPr>
            <a:endParaRPr lang="en-US"/>
          </a:p>
        </p:txBody>
      </p:sp>
      <p:sp>
        <p:nvSpPr>
          <p:cNvPr id="10" name="Slide Number Placeholder 9"/>
          <p:cNvSpPr>
            <a:spLocks noGrp="1"/>
          </p:cNvSpPr>
          <p:nvPr>
            <p:ph type="sldNum" sz="quarter" idx="11"/>
          </p:nvPr>
        </p:nvSpPr>
        <p:spPr/>
        <p:txBody>
          <a:bodyPr/>
          <a:lstStyle>
            <a:lvl1pPr>
              <a:defRPr/>
            </a:lvl1pPr>
          </a:lstStyle>
          <a:p>
            <a:pPr>
              <a:defRPr/>
            </a:pPr>
            <a:fld id="{7FFAEB62-E9EA-4AC8-9017-F0508256F4F4}" type="slidenum">
              <a:rPr lang="en-US" altLang="tr-TR"/>
              <a:pPr>
                <a:defRPr/>
              </a:pPr>
              <a:t>‹#›</a:t>
            </a:fld>
            <a:endParaRPr lang="en-US" altLang="tr-TR"/>
          </a:p>
        </p:txBody>
      </p:sp>
    </p:spTree>
    <p:extLst>
      <p:ext uri="{BB962C8B-B14F-4D97-AF65-F5344CB8AC3E}">
        <p14:creationId xmlns:p14="http://schemas.microsoft.com/office/powerpoint/2010/main" val="2834968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1"/>
          <p:cNvGrpSpPr>
            <a:grpSpLocks/>
          </p:cNvGrpSpPr>
          <p:nvPr/>
        </p:nvGrpSpPr>
        <p:grpSpPr bwMode="auto">
          <a:xfrm>
            <a:off x="11364149" y="6254750"/>
            <a:ext cx="523052" cy="393700"/>
            <a:chOff x="8532189" y="5068824"/>
            <a:chExt cx="393192" cy="393192"/>
          </a:xfrm>
        </p:grpSpPr>
        <p:sp>
          <p:nvSpPr>
            <p:cNvPr id="8" name="Oval 7"/>
            <p:cNvSpPr>
              <a:spLocks noChangeAspect="1"/>
            </p:cNvSpPr>
            <p:nvPr/>
          </p:nvSpPr>
          <p:spPr>
            <a:xfrm>
              <a:off x="8532189" y="5068824"/>
              <a:ext cx="393192" cy="393192"/>
            </a:xfrm>
            <a:prstGeom prst="ellipse">
              <a:avLst/>
            </a:prstGeom>
            <a:blipFill dpi="0" rotWithShape="1">
              <a:blip r:embed="rId13">
                <a:duotone>
                  <a:schemeClr val="accent1">
                    <a:shade val="45000"/>
                    <a:satMod val="135000"/>
                  </a:schemeClr>
                  <a:prstClr val="white"/>
                </a:duotone>
                <a:extLst/>
              </a:blip>
              <a:srcRect/>
              <a:tile tx="50800" ty="0" sx="85000" sy="85000" flip="none" algn="tl"/>
            </a:blipFill>
            <a:ln w="25400" cap="flat" cmpd="sng" algn="ctr">
              <a:noFill/>
              <a:prstDash val="solid"/>
            </a:ln>
            <a:effectLst/>
          </p:spPr>
        </p:sp>
        <p:sp>
          <p:nvSpPr>
            <p:cNvPr id="1035" name="Oval 8"/>
            <p:cNvSpPr>
              <a:spLocks noChangeAspect="1"/>
            </p:cNvSpPr>
            <p:nvPr/>
          </p:nvSpPr>
          <p:spPr bwMode="auto">
            <a:xfrm>
              <a:off x="8568962" y="5105290"/>
              <a:ext cx="319645" cy="320261"/>
            </a:xfrm>
            <a:prstGeom prst="ellipse">
              <a:avLst/>
            </a:prstGeom>
            <a:noFill/>
            <a:ln w="12700" algn="ctr">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defRPr/>
              </a:pPr>
              <a:endParaRPr lang="tr-TR" altLang="tr-TR" sz="1800" smtClean="0"/>
            </a:p>
          </p:txBody>
        </p:sp>
      </p:grpSp>
      <p:sp>
        <p:nvSpPr>
          <p:cNvPr id="2" name="Title Placeholder 1"/>
          <p:cNvSpPr>
            <a:spLocks noGrp="1"/>
          </p:cNvSpPr>
          <p:nvPr>
            <p:ph type="title"/>
          </p:nvPr>
        </p:nvSpPr>
        <p:spPr>
          <a:xfrm>
            <a:off x="914400" y="484189"/>
            <a:ext cx="10363200" cy="1609725"/>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1028" name="Text Placeholder 2"/>
          <p:cNvSpPr>
            <a:spLocks noGrp="1"/>
          </p:cNvSpPr>
          <p:nvPr>
            <p:ph type="body" idx="1"/>
          </p:nvPr>
        </p:nvSpPr>
        <p:spPr bwMode="auto">
          <a:xfrm>
            <a:off x="914400" y="2120900"/>
            <a:ext cx="10363200" cy="405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tr-TR" altLang="tr-TR" smtClean="0"/>
              <a:t>Asıl metin stillerini düzenle</a:t>
            </a:r>
          </a:p>
          <a:p>
            <a:pPr lvl="1"/>
            <a:r>
              <a:rPr lang="tr-TR" altLang="tr-TR" smtClean="0"/>
              <a:t>İkinci düzey</a:t>
            </a:r>
          </a:p>
          <a:p>
            <a:pPr lvl="2"/>
            <a:r>
              <a:rPr lang="tr-TR" altLang="tr-TR" smtClean="0"/>
              <a:t>Üçüncü düzey</a:t>
            </a:r>
          </a:p>
          <a:p>
            <a:pPr lvl="3"/>
            <a:r>
              <a:rPr lang="tr-TR" altLang="tr-TR" smtClean="0"/>
              <a:t>Dördüncü düzey</a:t>
            </a:r>
          </a:p>
          <a:p>
            <a:pPr lvl="4"/>
            <a:r>
              <a:rPr lang="tr-TR" altLang="tr-TR" smtClean="0"/>
              <a:t>Beşinci düzey</a:t>
            </a:r>
            <a:endParaRPr lang="en-US" altLang="tr-TR" smtClean="0"/>
          </a:p>
        </p:txBody>
      </p:sp>
      <p:sp>
        <p:nvSpPr>
          <p:cNvPr id="4" name="Date Placeholder 3"/>
          <p:cNvSpPr>
            <a:spLocks noGrp="1"/>
          </p:cNvSpPr>
          <p:nvPr>
            <p:ph type="dt" sz="half" idx="2"/>
          </p:nvPr>
        </p:nvSpPr>
        <p:spPr>
          <a:xfrm>
            <a:off x="7990652" y="6272214"/>
            <a:ext cx="3271896" cy="365125"/>
          </a:xfrm>
          <a:prstGeom prst="rect">
            <a:avLst/>
          </a:prstGeom>
        </p:spPr>
        <p:txBody>
          <a:bodyPr vert="horz" lIns="91440" tIns="45720" rIns="91440" bIns="45720" rtlCol="0" anchor="ctr"/>
          <a:lstStyle>
            <a:lvl1pPr algn="r" eaLnBrk="1" fontAlgn="auto" hangingPunct="1">
              <a:spcBef>
                <a:spcPts val="0"/>
              </a:spcBef>
              <a:spcAft>
                <a:spcPts val="0"/>
              </a:spcAft>
              <a:defRPr sz="1000">
                <a:solidFill>
                  <a:schemeClr val="accent1">
                    <a:lumMod val="50000"/>
                  </a:schemeClr>
                </a:solidFill>
                <a:latin typeface="+mn-lt"/>
              </a:defRPr>
            </a:lvl1pPr>
          </a:lstStyle>
          <a:p>
            <a:pPr>
              <a:defRPr/>
            </a:pPr>
            <a:endParaRPr lang="en-US"/>
          </a:p>
        </p:txBody>
      </p:sp>
      <p:sp>
        <p:nvSpPr>
          <p:cNvPr id="5" name="Footer Placeholder 4"/>
          <p:cNvSpPr>
            <a:spLocks noGrp="1"/>
          </p:cNvSpPr>
          <p:nvPr>
            <p:ph type="ftr" sz="quarter" idx="3"/>
          </p:nvPr>
        </p:nvSpPr>
        <p:spPr>
          <a:xfrm>
            <a:off x="914401" y="6272214"/>
            <a:ext cx="6327423"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accent1">
                    <a:lumMod val="50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11311467" y="6272214"/>
            <a:ext cx="639704" cy="365125"/>
          </a:xfrm>
          <a:prstGeom prst="rect">
            <a:avLst/>
          </a:prstGeom>
        </p:spPr>
        <p:txBody>
          <a:bodyPr vert="horz" lIns="91440" tIns="45720" rIns="91440" bIns="45720" rtlCol="0" anchor="ctr"/>
          <a:lstStyle>
            <a:lvl1pPr algn="ctr" eaLnBrk="1" fontAlgn="auto" hangingPunct="1">
              <a:spcBef>
                <a:spcPts val="0"/>
              </a:spcBef>
              <a:spcAft>
                <a:spcPts val="0"/>
              </a:spcAft>
              <a:defRPr sz="1100" b="1" spc="-70" baseline="0">
                <a:solidFill>
                  <a:srgbClr val="FFFFFF"/>
                </a:solidFill>
                <a:latin typeface="+mn-lt"/>
              </a:defRPr>
            </a:lvl1pPr>
          </a:lstStyle>
          <a:p>
            <a:pPr>
              <a:defRPr/>
            </a:pPr>
            <a:fld id="{7813915C-0068-4553-B63D-BE23400F55A8}" type="slidenum">
              <a:rPr lang="en-US" altLang="tr-TR"/>
              <a:pPr>
                <a:defRPr/>
              </a:pPr>
              <a:t>‹#›</a:t>
            </a:fld>
            <a:endParaRPr lang="en-US" altLang="tr-TR"/>
          </a:p>
        </p:txBody>
      </p:sp>
    </p:spTree>
    <p:extLst>
      <p:ext uri="{BB962C8B-B14F-4D97-AF65-F5344CB8AC3E}">
        <p14:creationId xmlns:p14="http://schemas.microsoft.com/office/powerpoint/2010/main" val="41759218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200" kern="1200" cap="all">
          <a:blipFill>
            <a:blip r:embed="rId14">
              <a:extLst>
                <a:ext uri="{28A0092B-C50C-407E-A947-70E740481C1C}">
                  <a14:useLocalDpi xmlns:a14="http://schemas.microsoft.com/office/drawing/2010/main" val="0"/>
                </a:ext>
              </a:extLst>
            </a:blip>
            <a:tile tx="6350" ty="-127000" sx="65000" sy="64000" flip="none" algn="tl"/>
          </a:blipFill>
          <a:latin typeface="+mj-lt"/>
          <a:ea typeface="+mj-ea"/>
          <a:cs typeface="+mj-cs"/>
        </a:defRPr>
      </a:lvl1pPr>
      <a:lvl2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defRPr>
      </a:lvl2pPr>
      <a:lvl3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defRPr>
      </a:lvl3pPr>
      <a:lvl4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defRPr>
      </a:lvl4pPr>
      <a:lvl5pPr algn="l" rtl="0" eaLnBrk="0" fontAlgn="base" hangingPunct="0">
        <a:lnSpc>
          <a:spcPct val="90000"/>
        </a:lnSpc>
        <a:spcBef>
          <a:spcPct val="0"/>
        </a:spcBef>
        <a:spcAft>
          <a:spcPct val="0"/>
        </a:spcAft>
        <a:defRPr sz="4200">
          <a:solidFill>
            <a:schemeClr val="tx1"/>
          </a:solidFill>
          <a:latin typeface="Rockwell Condensed" panose="02060603050405020104" pitchFamily="18" charset="0"/>
        </a:defRPr>
      </a:lvl5pPr>
      <a:lvl6pPr marL="457200" algn="l" rtl="0" fontAlgn="base">
        <a:lnSpc>
          <a:spcPct val="90000"/>
        </a:lnSpc>
        <a:spcBef>
          <a:spcPct val="0"/>
        </a:spcBef>
        <a:spcAft>
          <a:spcPct val="0"/>
        </a:spcAft>
        <a:defRPr sz="4200">
          <a:solidFill>
            <a:schemeClr val="tx1"/>
          </a:solidFill>
          <a:latin typeface="Rockwell Condensed" panose="02060603050405020104" pitchFamily="18" charset="0"/>
        </a:defRPr>
      </a:lvl6pPr>
      <a:lvl7pPr marL="914400" algn="l" rtl="0" fontAlgn="base">
        <a:lnSpc>
          <a:spcPct val="90000"/>
        </a:lnSpc>
        <a:spcBef>
          <a:spcPct val="0"/>
        </a:spcBef>
        <a:spcAft>
          <a:spcPct val="0"/>
        </a:spcAft>
        <a:defRPr sz="4200">
          <a:solidFill>
            <a:schemeClr val="tx1"/>
          </a:solidFill>
          <a:latin typeface="Rockwell Condensed" panose="02060603050405020104" pitchFamily="18" charset="0"/>
        </a:defRPr>
      </a:lvl7pPr>
      <a:lvl8pPr marL="1371600" algn="l" rtl="0" fontAlgn="base">
        <a:lnSpc>
          <a:spcPct val="90000"/>
        </a:lnSpc>
        <a:spcBef>
          <a:spcPct val="0"/>
        </a:spcBef>
        <a:spcAft>
          <a:spcPct val="0"/>
        </a:spcAft>
        <a:defRPr sz="4200">
          <a:solidFill>
            <a:schemeClr val="tx1"/>
          </a:solidFill>
          <a:latin typeface="Rockwell Condensed" panose="02060603050405020104" pitchFamily="18" charset="0"/>
        </a:defRPr>
      </a:lvl8pPr>
      <a:lvl9pPr marL="1828800" algn="l" rtl="0" fontAlgn="base">
        <a:lnSpc>
          <a:spcPct val="90000"/>
        </a:lnSpc>
        <a:spcBef>
          <a:spcPct val="0"/>
        </a:spcBef>
        <a:spcAft>
          <a:spcPct val="0"/>
        </a:spcAft>
        <a:defRPr sz="4200">
          <a:solidFill>
            <a:schemeClr val="tx1"/>
          </a:solidFill>
          <a:latin typeface="Rockwell Condensed" panose="02060603050405020104" pitchFamily="18" charset="0"/>
        </a:defRPr>
      </a:lvl9pPr>
    </p:titleStyle>
    <p:bodyStyle>
      <a:lvl1pPr marL="182563" indent="-182563" algn="l" rtl="0" eaLnBrk="0" fontAlgn="base" hangingPunct="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marL="45720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marL="730250"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marL="1004888"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marL="1279525" indent="-182563" algn="l" rtl="0" eaLnBrk="0" fontAlgn="base" hangingPunct="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862138" y="2228850"/>
            <a:ext cx="908862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en-US" sz="4400" b="1" dirty="0" smtClean="0">
                <a:solidFill>
                  <a:srgbClr val="AB2400"/>
                </a:solidFill>
                <a:latin typeface="+mn-lt"/>
                <a:ea typeface="Calibri" panose="020F0502020204030204" pitchFamily="34" charset="0"/>
              </a:rPr>
              <a:t>Self</a:t>
            </a:r>
            <a:r>
              <a:rPr lang="tr-TR" sz="4400" b="1" smtClean="0">
                <a:solidFill>
                  <a:srgbClr val="AB2400"/>
                </a:solidFill>
                <a:latin typeface="+mn-lt"/>
                <a:ea typeface="Calibri" panose="020F0502020204030204" pitchFamily="34" charset="0"/>
              </a:rPr>
              <a:t> E</a:t>
            </a:r>
            <a:r>
              <a:rPr lang="en-US" sz="4400" b="1" dirty="0" err="1" smtClean="0">
                <a:solidFill>
                  <a:srgbClr val="AB2400"/>
                </a:solidFill>
                <a:latin typeface="+mn-lt"/>
                <a:ea typeface="Calibri" panose="020F0502020204030204" pitchFamily="34" charset="0"/>
              </a:rPr>
              <a:t>xpression</a:t>
            </a:r>
            <a:r>
              <a:rPr lang="en-US" sz="4400" b="1" dirty="0" smtClean="0">
                <a:solidFill>
                  <a:srgbClr val="AB2400"/>
                </a:solidFill>
                <a:latin typeface="+mn-lt"/>
                <a:ea typeface="Calibri" panose="020F0502020204030204" pitchFamily="34" charset="0"/>
              </a:rPr>
              <a:t> </a:t>
            </a:r>
            <a:r>
              <a:rPr lang="en-US" sz="4400" b="1" dirty="0">
                <a:solidFill>
                  <a:srgbClr val="AB2400"/>
                </a:solidFill>
                <a:latin typeface="+mn-lt"/>
                <a:ea typeface="Calibri" panose="020F0502020204030204" pitchFamily="34" charset="0"/>
              </a:rPr>
              <a:t>and </a:t>
            </a:r>
            <a:r>
              <a:rPr lang="en-US" sz="4400" b="1" dirty="0" smtClean="0">
                <a:solidFill>
                  <a:srgbClr val="AB2400"/>
                </a:solidFill>
                <a:latin typeface="+mn-lt"/>
                <a:ea typeface="Calibri" panose="020F0502020204030204" pitchFamily="34" charset="0"/>
              </a:rPr>
              <a:t>I</a:t>
            </a:r>
            <a:r>
              <a:rPr lang="tr-TR" sz="4400" b="1" dirty="0" smtClean="0">
                <a:solidFill>
                  <a:srgbClr val="AB2400"/>
                </a:solidFill>
                <a:latin typeface="+mn-lt"/>
                <a:ea typeface="Calibri" panose="020F0502020204030204" pitchFamily="34" charset="0"/>
              </a:rPr>
              <a:t>-L</a:t>
            </a:r>
            <a:r>
              <a:rPr lang="en-US" sz="4400" b="1" dirty="0" err="1" smtClean="0">
                <a:solidFill>
                  <a:srgbClr val="AB2400"/>
                </a:solidFill>
                <a:latin typeface="+mn-lt"/>
                <a:ea typeface="Calibri" panose="020F0502020204030204" pitchFamily="34" charset="0"/>
              </a:rPr>
              <a:t>anguage</a:t>
            </a:r>
            <a:endParaRPr lang="tr-TR" sz="4400" b="1" dirty="0">
              <a:solidFill>
                <a:srgbClr val="AB2400"/>
              </a:solidFill>
              <a:latin typeface="+mn-lt"/>
            </a:endParaRPr>
          </a:p>
        </p:txBody>
      </p:sp>
      <p:pic>
        <p:nvPicPr>
          <p:cNvPr id="7171" name="Picture 2" descr="https://upload.wikimedia.org/wikipedia/tr/thumb/5/5f/Ankara_%C3%9Cniversitesi_logosu.png/480px-Ankara_%C3%9Cniversitesi_logosu.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6050" y="549275"/>
            <a:ext cx="1150938"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2 Alt Başlık"/>
          <p:cNvSpPr txBox="1">
            <a:spLocks/>
          </p:cNvSpPr>
          <p:nvPr/>
        </p:nvSpPr>
        <p:spPr bwMode="auto">
          <a:xfrm>
            <a:off x="1416050" y="4941889"/>
            <a:ext cx="5443538"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pPr algn="ctr" defTabSz="457200" eaLnBrk="0" fontAlgn="base" hangingPunct="0">
              <a:spcBef>
                <a:spcPct val="20000"/>
              </a:spcBef>
              <a:spcAft>
                <a:spcPct val="0"/>
              </a:spcAft>
              <a:buClr>
                <a:srgbClr val="CC9900"/>
              </a:buClr>
              <a:buSzPct val="60000"/>
            </a:pPr>
            <a:r>
              <a:rPr lang="tr-TR" altLang="tr-TR" sz="2400" b="1">
                <a:solidFill>
                  <a:srgbClr val="002060"/>
                </a:solidFill>
                <a:latin typeface="Cambria" panose="02040503050406030204" pitchFamily="18" charset="0"/>
                <a:ea typeface="Cambria" panose="02040503050406030204" pitchFamily="18" charset="0"/>
                <a:cs typeface="Cambria" panose="02040503050406030204" pitchFamily="18" charset="0"/>
              </a:rPr>
              <a:t>Prof.Dr. Ayşe Tuba Altuğ</a:t>
            </a:r>
          </a:p>
          <a:p>
            <a:pPr algn="ctr" defTabSz="457200" eaLnBrk="0" fontAlgn="base" hangingPunct="0">
              <a:spcBef>
                <a:spcPct val="20000"/>
              </a:spcBef>
              <a:spcAft>
                <a:spcPct val="0"/>
              </a:spcAft>
              <a:buClr>
                <a:srgbClr val="CC9900"/>
              </a:buClr>
              <a:buSzPct val="60000"/>
            </a:pPr>
            <a:r>
              <a:rPr lang="tr-TR" altLang="tr-TR" b="1">
                <a:solidFill>
                  <a:srgbClr val="002060"/>
                </a:solidFill>
                <a:latin typeface="Cambria" panose="02040503050406030204" pitchFamily="18" charset="0"/>
                <a:ea typeface="Cambria" panose="02040503050406030204" pitchFamily="18" charset="0"/>
                <a:cs typeface="Cambria" panose="02040503050406030204" pitchFamily="18" charset="0"/>
              </a:rPr>
              <a:t>     Ankara University School of Dentistry</a:t>
            </a:r>
          </a:p>
          <a:p>
            <a:pPr algn="ctr" defTabSz="457200" eaLnBrk="0" fontAlgn="base" hangingPunct="0">
              <a:spcBef>
                <a:spcPct val="20000"/>
              </a:spcBef>
              <a:spcAft>
                <a:spcPct val="0"/>
              </a:spcAft>
              <a:buClr>
                <a:srgbClr val="CC9900"/>
              </a:buClr>
              <a:buSzPct val="60000"/>
            </a:pPr>
            <a:r>
              <a:rPr lang="tr-TR" altLang="tr-TR" b="1">
                <a:solidFill>
                  <a:srgbClr val="002060"/>
                </a:solidFill>
                <a:latin typeface="Cambria" panose="02040503050406030204" pitchFamily="18" charset="0"/>
                <a:ea typeface="Cambria" panose="02040503050406030204" pitchFamily="18" charset="0"/>
                <a:cs typeface="Cambria" panose="02040503050406030204" pitchFamily="18" charset="0"/>
              </a:rPr>
              <a:t>Department of Orthodontics</a:t>
            </a:r>
          </a:p>
          <a:p>
            <a:pPr algn="ctr" defTabSz="457200" eaLnBrk="0" fontAlgn="base" hangingPunct="0">
              <a:spcBef>
                <a:spcPct val="20000"/>
              </a:spcBef>
              <a:spcAft>
                <a:spcPct val="0"/>
              </a:spcAft>
              <a:buClr>
                <a:srgbClr val="CC9900"/>
              </a:buClr>
              <a:buSzPct val="60000"/>
            </a:pPr>
            <a:endParaRPr lang="tr-TR" altLang="tr-TR" sz="1600" b="1">
              <a:solidFill>
                <a:srgbClr val="000000"/>
              </a:solidFill>
            </a:endParaRPr>
          </a:p>
        </p:txBody>
      </p:sp>
    </p:spTree>
    <p:extLst>
      <p:ext uri="{BB962C8B-B14F-4D97-AF65-F5344CB8AC3E}">
        <p14:creationId xmlns:p14="http://schemas.microsoft.com/office/powerpoint/2010/main" val="28956106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8968" y="434279"/>
            <a:ext cx="11454063" cy="2246769"/>
          </a:xfrm>
          <a:prstGeom prst="rect">
            <a:avLst/>
          </a:prstGeom>
        </p:spPr>
        <p:txBody>
          <a:bodyPr wrap="square">
            <a:spAutoFit/>
          </a:bodyPr>
          <a:lstStyle/>
          <a:p>
            <a:r>
              <a:rPr lang="en-US" sz="2800" dirty="0" smtClean="0">
                <a:solidFill>
                  <a:srgbClr val="C00000"/>
                </a:solidFill>
              </a:rPr>
              <a:t>I language: </a:t>
            </a:r>
            <a:r>
              <a:rPr lang="en-US" sz="2800" dirty="0" smtClean="0"/>
              <a:t>Doesn't push defensively. It doesn't feel guilty. Because the reason for the emotion is understood, communication becomes healthy. The person receiving the I message also learns to think of others. It provides closeness. It reduces conflicts. It puts the speaker at ease.</a:t>
            </a:r>
            <a:endParaRPr lang="tr-TR" sz="2800" dirty="0"/>
          </a:p>
        </p:txBody>
      </p:sp>
      <p:sp>
        <p:nvSpPr>
          <p:cNvPr id="3" name="Dikdörtgen 2"/>
          <p:cNvSpPr/>
          <p:nvPr/>
        </p:nvSpPr>
        <p:spPr>
          <a:xfrm>
            <a:off x="368968" y="2947736"/>
            <a:ext cx="11293643" cy="3539430"/>
          </a:xfrm>
          <a:prstGeom prst="rect">
            <a:avLst/>
          </a:prstGeom>
        </p:spPr>
        <p:txBody>
          <a:bodyPr wrap="square">
            <a:spAutoFit/>
          </a:bodyPr>
          <a:lstStyle/>
          <a:p>
            <a:r>
              <a:rPr lang="en-US" sz="2800" dirty="0" smtClean="0">
                <a:solidFill>
                  <a:srgbClr val="C00000"/>
                </a:solidFill>
              </a:rPr>
              <a:t>You language: </a:t>
            </a:r>
            <a:r>
              <a:rPr lang="en-US" sz="2800" dirty="0" smtClean="0"/>
              <a:t>It is accusatory. It is about personality rather than behavior. It makes the person feel incomprehensible. It blocks the re-talk request. It makes you not understand what you are angry about. It hurts a person. It causes resistance, that is, defensive communication. Defensive communication, on the other hand, will prevent the teaching from reaching its main purpose, as it will cause the communication to pass from the content level to the relationship level, and the relationship will turn into a war, a winning problem.</a:t>
            </a:r>
            <a:endParaRPr lang="tr-TR" sz="2800" dirty="0"/>
          </a:p>
        </p:txBody>
      </p:sp>
    </p:spTree>
    <p:extLst>
      <p:ext uri="{BB962C8B-B14F-4D97-AF65-F5344CB8AC3E}">
        <p14:creationId xmlns:p14="http://schemas.microsoft.com/office/powerpoint/2010/main" val="2777503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descr="page33image4281291856">
            <a:extLst>
              <a:ext uri="{FF2B5EF4-FFF2-40B4-BE49-F238E27FC236}">
                <a16:creationId xmlns:a16="http://schemas.microsoft.com/office/drawing/2014/main" id="{19842E88-D137-9844-9B7F-4850FF5269F8}"/>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57522" y1="1867" x2="74159" y2="11618"/>
                        <a14:foregroundMark x1="60531" y1="2697" x2="64425" y2="3734"/>
                        <a14:foregroundMark x1="55929" y1="69502" x2="69558" y2="54564"/>
                        <a14:foregroundMark x1="9912" y1="74689" x2="24779" y2="86722"/>
                        <a14:foregroundMark x1="6903" y1="91701" x2="34867" y2="92116"/>
                        <a14:foregroundMark x1="25487" y1="88589" x2="39115" y2="86722"/>
                        <a14:foregroundMark x1="23009" y1="85685" x2="29912" y2="86722"/>
                        <a14:foregroundMark x1="11504" y1="78631" x2="21416" y2="85477"/>
                        <a14:foregroundMark x1="33982" y1="71992" x2="42478" y2="86722"/>
                      </a14:backgroundRemoval>
                    </a14:imgEffect>
                  </a14:imgLayer>
                </a14:imgProps>
              </a:ext>
              <a:ext uri="{28A0092B-C50C-407E-A947-70E740481C1C}">
                <a14:useLocalDpi xmlns:a14="http://schemas.microsoft.com/office/drawing/2010/main" val="0"/>
              </a:ext>
            </a:extLst>
          </a:blip>
          <a:srcRect/>
          <a:stretch>
            <a:fillRect/>
          </a:stretch>
        </p:blipFill>
        <p:spPr bwMode="auto">
          <a:xfrm>
            <a:off x="507236" y="629652"/>
            <a:ext cx="3281393" cy="279934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2983832" y="3099132"/>
            <a:ext cx="7583038" cy="523220"/>
          </a:xfrm>
          <a:prstGeom prst="rect">
            <a:avLst/>
          </a:prstGeom>
          <a:noFill/>
        </p:spPr>
        <p:txBody>
          <a:bodyPr wrap="none" rtlCol="0">
            <a:spAutoFit/>
          </a:bodyPr>
          <a:lstStyle/>
          <a:p>
            <a:r>
              <a:rPr lang="tr-TR" sz="2800" b="1" dirty="0" smtClean="0">
                <a:solidFill>
                  <a:srgbClr val="C00000"/>
                </a:solidFill>
              </a:rPr>
              <a:t>COMMUNICATION in HEALTH SERVICES</a:t>
            </a:r>
            <a:endParaRPr lang="tr-TR" sz="2800" b="1" dirty="0">
              <a:solidFill>
                <a:srgbClr val="C00000"/>
              </a:solidFill>
            </a:endParaRPr>
          </a:p>
        </p:txBody>
      </p:sp>
      <p:sp>
        <p:nvSpPr>
          <p:cNvPr id="7" name="Metin kutusu 6"/>
          <p:cNvSpPr txBox="1"/>
          <p:nvPr/>
        </p:nvSpPr>
        <p:spPr>
          <a:xfrm>
            <a:off x="1189807" y="3801716"/>
            <a:ext cx="10504887" cy="1815882"/>
          </a:xfrm>
          <a:prstGeom prst="rect">
            <a:avLst/>
          </a:prstGeom>
          <a:noFill/>
        </p:spPr>
        <p:txBody>
          <a:bodyPr wrap="square" rtlCol="0">
            <a:spAutoFit/>
          </a:bodyPr>
          <a:lstStyle/>
          <a:p>
            <a:pPr>
              <a:lnSpc>
                <a:spcPct val="200000"/>
              </a:lnSpc>
            </a:pPr>
            <a:r>
              <a:rPr lang="en-US" sz="2800" b="1" dirty="0" smtClean="0"/>
              <a:t>Health service delivery is an area where communication between people is the </a:t>
            </a:r>
            <a:r>
              <a:rPr lang="en-US" sz="2800" b="1" i="1" dirty="0" smtClean="0">
                <a:solidFill>
                  <a:srgbClr val="C00000"/>
                </a:solidFill>
              </a:rPr>
              <a:t>most necessary </a:t>
            </a:r>
            <a:r>
              <a:rPr lang="en-US" sz="2800" b="1" dirty="0" smtClean="0"/>
              <a:t>and also </a:t>
            </a:r>
            <a:r>
              <a:rPr lang="en-US" sz="2800" b="1" i="1" dirty="0" smtClean="0">
                <a:solidFill>
                  <a:srgbClr val="C00000"/>
                </a:solidFill>
              </a:rPr>
              <a:t>difficult</a:t>
            </a:r>
            <a:r>
              <a:rPr lang="en-US" sz="2800" b="1" dirty="0" smtClean="0"/>
              <a:t>.</a:t>
            </a:r>
            <a:endParaRPr lang="en-CA" sz="2800" b="1" dirty="0"/>
          </a:p>
        </p:txBody>
      </p:sp>
      <p:sp>
        <p:nvSpPr>
          <p:cNvPr id="8" name="Dikdörtgen 7"/>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158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3071774" y="719243"/>
            <a:ext cx="6048451" cy="523220"/>
          </a:xfrm>
          <a:prstGeom prst="rect">
            <a:avLst/>
          </a:prstGeom>
          <a:noFill/>
        </p:spPr>
        <p:txBody>
          <a:bodyPr wrap="none" rtlCol="0">
            <a:spAutoFit/>
          </a:bodyPr>
          <a:lstStyle/>
          <a:p>
            <a:r>
              <a:rPr lang="tr-TR" sz="2800" b="1" dirty="0" smtClean="0">
                <a:solidFill>
                  <a:srgbClr val="C00000"/>
                </a:solidFill>
              </a:rPr>
              <a:t>SELF-EXPRESSION IN DENTISTY</a:t>
            </a:r>
            <a:endParaRPr lang="tr-TR" sz="2800" b="1" dirty="0">
              <a:solidFill>
                <a:srgbClr val="C00000"/>
              </a:solidFill>
            </a:endParaRPr>
          </a:p>
        </p:txBody>
      </p:sp>
      <p:sp>
        <p:nvSpPr>
          <p:cNvPr id="7" name="Metin kutusu 6"/>
          <p:cNvSpPr txBox="1"/>
          <p:nvPr/>
        </p:nvSpPr>
        <p:spPr>
          <a:xfrm>
            <a:off x="1967560" y="1270929"/>
            <a:ext cx="8511561" cy="1307281"/>
          </a:xfrm>
          <a:prstGeom prst="rect">
            <a:avLst/>
          </a:prstGeom>
          <a:noFill/>
        </p:spPr>
        <p:txBody>
          <a:bodyPr wrap="none" rtlCol="0">
            <a:spAutoFit/>
          </a:bodyPr>
          <a:lstStyle/>
          <a:p>
            <a:pPr marL="457200" indent="-457200">
              <a:lnSpc>
                <a:spcPct val="150000"/>
              </a:lnSpc>
              <a:buFont typeface="Wingdings" panose="05000000000000000000" pitchFamily="2" charset="2"/>
              <a:buChar char="Ø"/>
            </a:pPr>
            <a:r>
              <a:rPr lang="en-CA" sz="2800" b="1" dirty="0" smtClean="0"/>
              <a:t>Patient expressing her/his thoughts</a:t>
            </a:r>
          </a:p>
          <a:p>
            <a:pPr marL="457200" indent="-457200">
              <a:lnSpc>
                <a:spcPct val="150000"/>
              </a:lnSpc>
              <a:buFont typeface="Wingdings" panose="05000000000000000000" pitchFamily="2" charset="2"/>
              <a:buChar char="Ø"/>
            </a:pPr>
            <a:r>
              <a:rPr lang="en-CA" sz="2800" b="1" dirty="0" smtClean="0"/>
              <a:t>Dentist expressing/sharing her/his thoughts</a:t>
            </a:r>
            <a:endParaRPr lang="en-CA" sz="2800" b="1" dirty="0"/>
          </a:p>
        </p:txBody>
      </p:sp>
      <p:sp>
        <p:nvSpPr>
          <p:cNvPr id="8" name="Dikdörtgen 7"/>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9" name="Resim 8">
            <a:extLst>
              <a:ext uri="{FF2B5EF4-FFF2-40B4-BE49-F238E27FC236}">
                <a16:creationId xmlns:a16="http://schemas.microsoft.com/office/drawing/2014/main" id="{B1CB070C-AD76-834F-948D-332E4E3A8FFD}"/>
              </a:ext>
            </a:extLst>
          </p:cNvPr>
          <p:cNvPicPr>
            <a:picLocks noChangeAspect="1"/>
          </p:cNvPicPr>
          <p:nvPr/>
        </p:nvPicPr>
        <p:blipFill rotWithShape="1">
          <a:blip r:embed="rId2"/>
          <a:srcRect l="16521" r="16415" b="12205"/>
          <a:stretch/>
        </p:blipFill>
        <p:spPr>
          <a:xfrm>
            <a:off x="855637" y="2995863"/>
            <a:ext cx="2978858" cy="2599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Resim 9">
            <a:extLst>
              <a:ext uri="{FF2B5EF4-FFF2-40B4-BE49-F238E27FC236}">
                <a16:creationId xmlns:a16="http://schemas.microsoft.com/office/drawing/2014/main" id="{EB62A159-FDEE-5044-8BDA-47269360E803}"/>
              </a:ext>
            </a:extLst>
          </p:cNvPr>
          <p:cNvPicPr>
            <a:picLocks noChangeAspect="1"/>
          </p:cNvPicPr>
          <p:nvPr/>
        </p:nvPicPr>
        <p:blipFill>
          <a:blip r:embed="rId3"/>
          <a:stretch>
            <a:fillRect/>
          </a:stretch>
        </p:blipFill>
        <p:spPr>
          <a:xfrm>
            <a:off x="8133347" y="3158363"/>
            <a:ext cx="3190631" cy="21254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Dikdörtgen 2"/>
          <p:cNvSpPr/>
          <p:nvPr/>
        </p:nvSpPr>
        <p:spPr>
          <a:xfrm>
            <a:off x="855637" y="5837596"/>
            <a:ext cx="4803742" cy="646331"/>
          </a:xfrm>
          <a:prstGeom prst="rect">
            <a:avLst/>
          </a:prstGeom>
        </p:spPr>
        <p:txBody>
          <a:bodyPr wrap="square">
            <a:spAutoFit/>
          </a:bodyPr>
          <a:lstStyle/>
          <a:p>
            <a:r>
              <a:rPr lang="en-US" dirty="0" smtClean="0"/>
              <a:t>The patient must be able to explain her</a:t>
            </a:r>
            <a:r>
              <a:rPr lang="tr-TR" dirty="0" smtClean="0"/>
              <a:t>/his</a:t>
            </a:r>
            <a:r>
              <a:rPr lang="en-US" dirty="0" smtClean="0"/>
              <a:t> problem.</a:t>
            </a:r>
            <a:endParaRPr lang="tr-TR" dirty="0"/>
          </a:p>
        </p:txBody>
      </p:sp>
      <p:sp>
        <p:nvSpPr>
          <p:cNvPr id="4" name="Dikdörtgen 3"/>
          <p:cNvSpPr/>
          <p:nvPr/>
        </p:nvSpPr>
        <p:spPr>
          <a:xfrm>
            <a:off x="6432884" y="5701467"/>
            <a:ext cx="5245769" cy="646331"/>
          </a:xfrm>
          <a:prstGeom prst="rect">
            <a:avLst/>
          </a:prstGeom>
        </p:spPr>
        <p:txBody>
          <a:bodyPr wrap="square">
            <a:spAutoFit/>
          </a:bodyPr>
          <a:lstStyle/>
          <a:p>
            <a:r>
              <a:rPr lang="en-US" dirty="0" smtClean="0"/>
              <a:t>The dentist has to be able to convey the solution correctly, gain trust and persuade</a:t>
            </a:r>
            <a:r>
              <a:rPr lang="tr-TR" dirty="0" smtClean="0"/>
              <a:t> </a:t>
            </a:r>
            <a:r>
              <a:rPr lang="tr-TR" dirty="0" err="1" smtClean="0"/>
              <a:t>the</a:t>
            </a:r>
            <a:r>
              <a:rPr lang="tr-TR" dirty="0" smtClean="0"/>
              <a:t> </a:t>
            </a:r>
            <a:r>
              <a:rPr lang="tr-TR" dirty="0" err="1" smtClean="0"/>
              <a:t>patient</a:t>
            </a:r>
            <a:r>
              <a:rPr lang="en-US" dirty="0" smtClean="0"/>
              <a:t>.</a:t>
            </a:r>
            <a:endParaRPr lang="tr-TR" dirty="0"/>
          </a:p>
        </p:txBody>
      </p:sp>
    </p:spTree>
    <p:extLst>
      <p:ext uri="{BB962C8B-B14F-4D97-AF65-F5344CB8AC3E}">
        <p14:creationId xmlns:p14="http://schemas.microsoft.com/office/powerpoint/2010/main" val="2757776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68968" y="476526"/>
            <a:ext cx="11149263" cy="2123658"/>
          </a:xfrm>
          <a:prstGeom prst="rect">
            <a:avLst/>
          </a:prstGeom>
        </p:spPr>
        <p:txBody>
          <a:bodyPr wrap="square">
            <a:spAutoFit/>
          </a:bodyPr>
          <a:lstStyle/>
          <a:p>
            <a:pPr>
              <a:lnSpc>
                <a:spcPct val="150000"/>
              </a:lnSpc>
            </a:pPr>
            <a:r>
              <a:rPr lang="en-US" sz="2400" dirty="0" smtClean="0">
                <a:solidFill>
                  <a:srgbClr val="C00000"/>
                </a:solidFill>
              </a:rPr>
              <a:t>WHAT IS EMPATHY? </a:t>
            </a:r>
            <a:endParaRPr lang="tr-TR" sz="2400" dirty="0" smtClean="0">
              <a:solidFill>
                <a:srgbClr val="C00000"/>
              </a:solidFill>
            </a:endParaRPr>
          </a:p>
          <a:p>
            <a:endParaRPr lang="tr-TR" sz="2400" dirty="0"/>
          </a:p>
          <a:p>
            <a:pPr>
              <a:lnSpc>
                <a:spcPct val="150000"/>
              </a:lnSpc>
            </a:pPr>
            <a:r>
              <a:rPr lang="en-US" sz="2400" dirty="0" smtClean="0"/>
              <a:t>It is the process of a person to look at the event from the person's story, and to understand the person's emotions and thoughts correctly, and to tell them.</a:t>
            </a:r>
            <a:endParaRPr lang="tr-TR" sz="2400" dirty="0"/>
          </a:p>
        </p:txBody>
      </p:sp>
      <p:sp>
        <p:nvSpPr>
          <p:cNvPr id="3" name="Dikdörtgen 2"/>
          <p:cNvSpPr/>
          <p:nvPr/>
        </p:nvSpPr>
        <p:spPr>
          <a:xfrm>
            <a:off x="368967" y="2989257"/>
            <a:ext cx="11149263" cy="1754326"/>
          </a:xfrm>
          <a:prstGeom prst="rect">
            <a:avLst/>
          </a:prstGeom>
        </p:spPr>
        <p:txBody>
          <a:bodyPr wrap="square">
            <a:spAutoFit/>
          </a:bodyPr>
          <a:lstStyle/>
          <a:p>
            <a:pPr>
              <a:lnSpc>
                <a:spcPct val="150000"/>
              </a:lnSpc>
            </a:pPr>
            <a:r>
              <a:rPr lang="en-US" sz="2400" dirty="0" smtClean="0"/>
              <a:t>It is not enough just to understand the feelings and thoughts of the other person. It is important to understand the feelings and thoughts of the other person </a:t>
            </a:r>
            <a:r>
              <a:rPr lang="en-US" sz="2400" i="1" dirty="0" smtClean="0">
                <a:solidFill>
                  <a:srgbClr val="C00000"/>
                </a:solidFill>
              </a:rPr>
              <a:t>correctly</a:t>
            </a:r>
            <a:r>
              <a:rPr lang="en-US" sz="2400" dirty="0" smtClean="0"/>
              <a:t>.</a:t>
            </a:r>
            <a:endParaRPr lang="tr-TR" sz="2400" dirty="0"/>
          </a:p>
        </p:txBody>
      </p:sp>
    </p:spTree>
    <p:extLst>
      <p:ext uri="{BB962C8B-B14F-4D97-AF65-F5344CB8AC3E}">
        <p14:creationId xmlns:p14="http://schemas.microsoft.com/office/powerpoint/2010/main" val="1969971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a:duotone>
              <a:schemeClr val="bg2">
                <a:shade val="45000"/>
                <a:satMod val="135000"/>
              </a:schemeClr>
              <a:prstClr val="white"/>
            </a:duotone>
          </a:blip>
          <a:stretch>
            <a:fillRect/>
          </a:stretch>
        </p:blipFill>
        <p:spPr>
          <a:xfrm>
            <a:off x="799368" y="0"/>
            <a:ext cx="10344275" cy="6883645"/>
          </a:xfrm>
          <a:prstGeom prst="rect">
            <a:avLst/>
          </a:prstGeom>
        </p:spPr>
      </p:pic>
      <p:sp>
        <p:nvSpPr>
          <p:cNvPr id="2" name="Metin kutusu 1"/>
          <p:cNvSpPr txBox="1"/>
          <p:nvPr/>
        </p:nvSpPr>
        <p:spPr>
          <a:xfrm>
            <a:off x="1248368" y="947301"/>
            <a:ext cx="4042966" cy="461665"/>
          </a:xfrm>
          <a:prstGeom prst="rect">
            <a:avLst/>
          </a:prstGeom>
          <a:noFill/>
        </p:spPr>
        <p:txBody>
          <a:bodyPr wrap="none" rtlCol="0">
            <a:spAutoFit/>
          </a:bodyPr>
          <a:lstStyle/>
          <a:p>
            <a:r>
              <a:rPr lang="en-PH" sz="2400" b="1" dirty="0" smtClean="0">
                <a:solidFill>
                  <a:srgbClr val="002060"/>
                </a:solidFill>
              </a:rPr>
              <a:t>Hello, how are you today?</a:t>
            </a:r>
            <a:endParaRPr lang="en-PH" sz="2400" b="1" dirty="0">
              <a:solidFill>
                <a:srgbClr val="002060"/>
              </a:solidFill>
            </a:endParaRPr>
          </a:p>
        </p:txBody>
      </p:sp>
      <p:sp>
        <p:nvSpPr>
          <p:cNvPr id="3" name="Metin kutusu 2"/>
          <p:cNvSpPr txBox="1"/>
          <p:nvPr/>
        </p:nvSpPr>
        <p:spPr>
          <a:xfrm>
            <a:off x="2398294" y="2194561"/>
            <a:ext cx="3179075" cy="461665"/>
          </a:xfrm>
          <a:prstGeom prst="rect">
            <a:avLst/>
          </a:prstGeom>
          <a:noFill/>
        </p:spPr>
        <p:txBody>
          <a:bodyPr wrap="none" rtlCol="0">
            <a:spAutoFit/>
          </a:bodyPr>
          <a:lstStyle/>
          <a:p>
            <a:r>
              <a:rPr lang="en-PH" sz="2400" b="1" dirty="0" smtClean="0">
                <a:solidFill>
                  <a:srgbClr val="002060"/>
                </a:solidFill>
              </a:rPr>
              <a:t>What is your name?</a:t>
            </a:r>
            <a:endParaRPr lang="en-PH" sz="2400" b="1" dirty="0">
              <a:solidFill>
                <a:srgbClr val="002060"/>
              </a:solidFill>
            </a:endParaRPr>
          </a:p>
        </p:txBody>
      </p:sp>
      <p:sp>
        <p:nvSpPr>
          <p:cNvPr id="4" name="Metin kutusu 3"/>
          <p:cNvSpPr txBox="1"/>
          <p:nvPr/>
        </p:nvSpPr>
        <p:spPr>
          <a:xfrm>
            <a:off x="2740818" y="3441822"/>
            <a:ext cx="9755982" cy="830997"/>
          </a:xfrm>
          <a:prstGeom prst="rect">
            <a:avLst/>
          </a:prstGeom>
          <a:noFill/>
        </p:spPr>
        <p:txBody>
          <a:bodyPr wrap="square" rtlCol="0">
            <a:spAutoFit/>
          </a:bodyPr>
          <a:lstStyle/>
          <a:p>
            <a:r>
              <a:rPr lang="en-PH" sz="2400" b="1" dirty="0" smtClean="0">
                <a:solidFill>
                  <a:srgbClr val="002060"/>
                </a:solidFill>
              </a:rPr>
              <a:t>How can I help you today? Could you explain me your discomfort about your teeth?</a:t>
            </a:r>
            <a:endParaRPr lang="en-PH" sz="2400" b="1" dirty="0">
              <a:solidFill>
                <a:srgbClr val="002060"/>
              </a:solidFill>
            </a:endParaRPr>
          </a:p>
        </p:txBody>
      </p:sp>
      <p:sp>
        <p:nvSpPr>
          <p:cNvPr id="5" name="Metin kutusu 4"/>
          <p:cNvSpPr txBox="1"/>
          <p:nvPr/>
        </p:nvSpPr>
        <p:spPr>
          <a:xfrm>
            <a:off x="3414230" y="5006599"/>
            <a:ext cx="8649433" cy="830997"/>
          </a:xfrm>
          <a:prstGeom prst="rect">
            <a:avLst/>
          </a:prstGeom>
          <a:noFill/>
        </p:spPr>
        <p:txBody>
          <a:bodyPr wrap="square" rtlCol="0">
            <a:spAutoFit/>
          </a:bodyPr>
          <a:lstStyle/>
          <a:p>
            <a:r>
              <a:rPr lang="en-PH" sz="2400" b="1" dirty="0" smtClean="0">
                <a:solidFill>
                  <a:srgbClr val="002060"/>
                </a:solidFill>
              </a:rPr>
              <a:t>Could you tell me what bothers you with you teeth and/or chewing, smile?</a:t>
            </a:r>
            <a:endParaRPr lang="en-PH" sz="2400" b="1" dirty="0">
              <a:solidFill>
                <a:srgbClr val="002060"/>
              </a:solidFill>
            </a:endParaRPr>
          </a:p>
        </p:txBody>
      </p:sp>
      <p:sp>
        <p:nvSpPr>
          <p:cNvPr id="7" name="Dikdörtgen 6"/>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9634321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44929" y="529389"/>
            <a:ext cx="11102142" cy="584775"/>
          </a:xfrm>
          <a:prstGeom prst="rect">
            <a:avLst/>
          </a:prstGeom>
          <a:noFill/>
        </p:spPr>
        <p:txBody>
          <a:bodyPr wrap="none" rtlCol="0">
            <a:spAutoFit/>
          </a:bodyPr>
          <a:lstStyle/>
          <a:p>
            <a:r>
              <a:rPr lang="tr-TR" sz="3200" b="1" dirty="0" smtClean="0"/>
              <a:t>Listen </a:t>
            </a:r>
            <a:r>
              <a:rPr lang="tr-TR" sz="3200" b="1" dirty="0" err="1" smtClean="0"/>
              <a:t>to</a:t>
            </a:r>
            <a:r>
              <a:rPr lang="tr-TR" sz="3200" b="1" dirty="0" smtClean="0"/>
              <a:t> </a:t>
            </a:r>
            <a:r>
              <a:rPr lang="tr-TR" sz="3200" b="1" dirty="0" err="1" smtClean="0"/>
              <a:t>your</a:t>
            </a:r>
            <a:r>
              <a:rPr lang="tr-TR" sz="3200" b="1" dirty="0" smtClean="0"/>
              <a:t> </a:t>
            </a:r>
            <a:r>
              <a:rPr lang="tr-TR" sz="3200" b="1" dirty="0" err="1" smtClean="0"/>
              <a:t>patient</a:t>
            </a:r>
            <a:r>
              <a:rPr lang="tr-TR" sz="3200" b="1" dirty="0" smtClean="0"/>
              <a:t>! Do not </a:t>
            </a:r>
            <a:r>
              <a:rPr lang="tr-TR" sz="3200" b="1" dirty="0" err="1" smtClean="0"/>
              <a:t>jump</a:t>
            </a:r>
            <a:r>
              <a:rPr lang="tr-TR" sz="3200" b="1" dirty="0" smtClean="0"/>
              <a:t> inside </a:t>
            </a:r>
            <a:r>
              <a:rPr lang="tr-TR" sz="3200" b="1" dirty="0" err="1" smtClean="0"/>
              <a:t>the</a:t>
            </a:r>
            <a:r>
              <a:rPr lang="tr-TR" sz="3200" b="1" dirty="0" smtClean="0"/>
              <a:t> </a:t>
            </a:r>
            <a:r>
              <a:rPr lang="tr-TR" sz="3200" b="1" dirty="0" err="1" smtClean="0"/>
              <a:t>mouth</a:t>
            </a:r>
            <a:r>
              <a:rPr lang="tr-TR" sz="3200" b="1" dirty="0"/>
              <a:t> </a:t>
            </a:r>
            <a:r>
              <a:rPr lang="tr-TR" sz="3200" b="1" dirty="0" smtClean="0">
                <a:sym typeface="Wingdings" panose="05000000000000000000" pitchFamily="2" charset="2"/>
              </a:rPr>
              <a:t></a:t>
            </a:r>
            <a:endParaRPr lang="tr-TR" sz="3200" b="1" dirty="0"/>
          </a:p>
        </p:txBody>
      </p:sp>
      <p:pic>
        <p:nvPicPr>
          <p:cNvPr id="18434" name="Picture 2" descr="Scared of the Dentist? Don't be... - Tooth Doc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9034" y="1758616"/>
            <a:ext cx="7053931" cy="4128837"/>
          </a:xfrm>
          <a:prstGeom prst="rect">
            <a:avLst/>
          </a:prstGeom>
          <a:noFill/>
          <a:extLst>
            <a:ext uri="{909E8E84-426E-40DD-AFC4-6F175D3DCCD1}">
              <a14:hiddenFill xmlns:a14="http://schemas.microsoft.com/office/drawing/2010/main">
                <a:solidFill>
                  <a:srgbClr val="FFFFFF"/>
                </a:solidFill>
              </a14:hiddenFill>
            </a:ext>
          </a:extLst>
        </p:spPr>
      </p:pic>
      <p:sp>
        <p:nvSpPr>
          <p:cNvPr id="5" name="Dikdörtgen 4"/>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5178361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379118" y="761259"/>
            <a:ext cx="9721572" cy="584775"/>
          </a:xfrm>
          <a:prstGeom prst="rect">
            <a:avLst/>
          </a:prstGeom>
          <a:noFill/>
        </p:spPr>
        <p:txBody>
          <a:bodyPr wrap="none" rtlCol="0">
            <a:spAutoFit/>
          </a:bodyPr>
          <a:lstStyle/>
          <a:p>
            <a:r>
              <a:rPr lang="tr-TR" sz="3200" b="1" dirty="0" smtClean="0"/>
              <a:t>DO NOT USE A DENTAL-MEDICAL LANGUAGE</a:t>
            </a:r>
            <a:endParaRPr lang="tr-TR" sz="3200" b="1" dirty="0"/>
          </a:p>
        </p:txBody>
      </p:sp>
      <p:sp>
        <p:nvSpPr>
          <p:cNvPr id="3" name="Dikdörtgen 2"/>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Resim 3"/>
          <p:cNvPicPr>
            <a:picLocks noChangeAspect="1"/>
          </p:cNvPicPr>
          <p:nvPr/>
        </p:nvPicPr>
        <p:blipFill rotWithShape="1">
          <a:blip r:embed="rId2"/>
          <a:srcRect t="21287" b="17427"/>
          <a:stretch/>
        </p:blipFill>
        <p:spPr>
          <a:xfrm>
            <a:off x="1956690" y="1780674"/>
            <a:ext cx="9144000" cy="4203031"/>
          </a:xfrm>
          <a:prstGeom prst="rect">
            <a:avLst/>
          </a:prstGeom>
        </p:spPr>
      </p:pic>
    </p:spTree>
    <p:extLst>
      <p:ext uri="{BB962C8B-B14F-4D97-AF65-F5344CB8AC3E}">
        <p14:creationId xmlns:p14="http://schemas.microsoft.com/office/powerpoint/2010/main" val="3212414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25115" y="1166842"/>
            <a:ext cx="11085095" cy="4524315"/>
          </a:xfrm>
          <a:prstGeom prst="rect">
            <a:avLst/>
          </a:prstGeom>
        </p:spPr>
        <p:txBody>
          <a:bodyPr wrap="square">
            <a:spAutoFit/>
          </a:bodyPr>
          <a:lstStyle/>
          <a:p>
            <a:pPr algn="just"/>
            <a:r>
              <a:rPr lang="tr-TR" sz="2400" b="0" i="0" dirty="0" err="1" smtClean="0">
                <a:solidFill>
                  <a:srgbClr val="222222"/>
                </a:solidFill>
                <a:effectLst/>
              </a:rPr>
              <a:t>Speak</a:t>
            </a:r>
            <a:r>
              <a:rPr lang="tr-TR" sz="2400" b="0" i="0" dirty="0" smtClean="0">
                <a:solidFill>
                  <a:srgbClr val="222222"/>
                </a:solidFill>
                <a:effectLst/>
              </a:rPr>
              <a:t> in </a:t>
            </a:r>
            <a:r>
              <a:rPr lang="en-US" sz="2400" b="0" i="0" dirty="0" smtClean="0">
                <a:solidFill>
                  <a:srgbClr val="222222"/>
                </a:solidFill>
                <a:effectLst/>
              </a:rPr>
              <a:t>their language. The patient's language is simple; we used to know it before we went to dental school. </a:t>
            </a:r>
            <a:endParaRPr lang="tr-TR" sz="2400" b="0" i="0" dirty="0" smtClean="0">
              <a:solidFill>
                <a:srgbClr val="222222"/>
              </a:solidFill>
              <a:effectLst/>
            </a:endParaRPr>
          </a:p>
          <a:p>
            <a:pPr algn="just"/>
            <a:endParaRPr lang="tr-TR" sz="2400" dirty="0">
              <a:solidFill>
                <a:srgbClr val="222222"/>
              </a:solidFill>
            </a:endParaRPr>
          </a:p>
          <a:p>
            <a:pPr algn="just"/>
            <a:r>
              <a:rPr lang="en-US" sz="2400" b="0" i="0" dirty="0" smtClean="0">
                <a:solidFill>
                  <a:srgbClr val="222222"/>
                </a:solidFill>
                <a:effectLst/>
              </a:rPr>
              <a:t>In </a:t>
            </a:r>
            <a:r>
              <a:rPr lang="tr-TR" sz="2400" b="0" i="0" dirty="0" err="1" smtClean="0">
                <a:solidFill>
                  <a:srgbClr val="222222"/>
                </a:solidFill>
                <a:effectLst/>
              </a:rPr>
              <a:t>dental</a:t>
            </a:r>
            <a:r>
              <a:rPr lang="tr-TR" sz="2400" b="0" i="0" dirty="0" smtClean="0">
                <a:solidFill>
                  <a:srgbClr val="222222"/>
                </a:solidFill>
                <a:effectLst/>
              </a:rPr>
              <a:t> </a:t>
            </a:r>
            <a:r>
              <a:rPr lang="en-US" sz="2400" b="0" i="0" dirty="0" smtClean="0">
                <a:solidFill>
                  <a:srgbClr val="222222"/>
                </a:solidFill>
                <a:effectLst/>
              </a:rPr>
              <a:t>school, a different language</a:t>
            </a:r>
            <a:r>
              <a:rPr lang="tr-TR" sz="2400" b="0" i="0" dirty="0" smtClean="0">
                <a:solidFill>
                  <a:srgbClr val="222222"/>
                </a:solidFill>
                <a:effectLst/>
              </a:rPr>
              <a:t> is </a:t>
            </a:r>
            <a:r>
              <a:rPr lang="en-ZA" sz="2400" b="0" i="0" dirty="0" smtClean="0">
                <a:solidFill>
                  <a:srgbClr val="222222"/>
                </a:solidFill>
                <a:effectLst/>
              </a:rPr>
              <a:t>thought</a:t>
            </a:r>
            <a:r>
              <a:rPr lang="tr-TR" sz="2400" b="0" i="0" dirty="0" smtClean="0">
                <a:solidFill>
                  <a:srgbClr val="222222"/>
                </a:solidFill>
                <a:effectLst/>
              </a:rPr>
              <a:t>!</a:t>
            </a:r>
            <a:r>
              <a:rPr lang="en-US" sz="2400" b="0" i="0" dirty="0" smtClean="0">
                <a:solidFill>
                  <a:srgbClr val="222222"/>
                </a:solidFill>
                <a:effectLst/>
              </a:rPr>
              <a:t> They taught us that tooth decay was called </a:t>
            </a:r>
            <a:r>
              <a:rPr lang="en-US" sz="2400" b="0" i="0" dirty="0" smtClean="0">
                <a:solidFill>
                  <a:srgbClr val="C00000"/>
                </a:solidFill>
                <a:effectLst/>
              </a:rPr>
              <a:t>caries</a:t>
            </a:r>
            <a:r>
              <a:rPr lang="en-US" sz="2400" b="0" i="0" dirty="0" smtClean="0">
                <a:solidFill>
                  <a:srgbClr val="222222"/>
                </a:solidFill>
                <a:effectLst/>
              </a:rPr>
              <a:t>, fillings were </a:t>
            </a:r>
            <a:r>
              <a:rPr lang="en-US" sz="2400" b="0" i="0" dirty="0" smtClean="0">
                <a:solidFill>
                  <a:srgbClr val="C00000"/>
                </a:solidFill>
                <a:effectLst/>
              </a:rPr>
              <a:t>restorations</a:t>
            </a:r>
            <a:r>
              <a:rPr lang="en-US" sz="2400" b="0" i="0" dirty="0" smtClean="0">
                <a:solidFill>
                  <a:srgbClr val="222222"/>
                </a:solidFill>
                <a:effectLst/>
              </a:rPr>
              <a:t>, caps were </a:t>
            </a:r>
            <a:r>
              <a:rPr lang="en-US" sz="2400" b="0" i="0" dirty="0" smtClean="0">
                <a:solidFill>
                  <a:srgbClr val="C00000"/>
                </a:solidFill>
                <a:effectLst/>
              </a:rPr>
              <a:t>crowns</a:t>
            </a:r>
            <a:r>
              <a:rPr lang="tr-TR" sz="2400" b="0" i="0" dirty="0" smtClean="0">
                <a:solidFill>
                  <a:srgbClr val="222222"/>
                </a:solidFill>
                <a:effectLst/>
              </a:rPr>
              <a:t>! </a:t>
            </a:r>
          </a:p>
          <a:p>
            <a:pPr algn="just"/>
            <a:endParaRPr lang="tr-TR" sz="2400" dirty="0">
              <a:solidFill>
                <a:srgbClr val="222222"/>
              </a:solidFill>
            </a:endParaRPr>
          </a:p>
          <a:p>
            <a:pPr algn="just"/>
            <a:r>
              <a:rPr lang="en-US" sz="2400" b="0" i="0" dirty="0" smtClean="0">
                <a:solidFill>
                  <a:srgbClr val="222222"/>
                </a:solidFill>
                <a:effectLst/>
              </a:rPr>
              <a:t>So when you say, "Mrs. </a:t>
            </a:r>
            <a:r>
              <a:rPr lang="tr-TR" sz="2400" b="0" i="0" dirty="0" smtClean="0">
                <a:solidFill>
                  <a:srgbClr val="222222"/>
                </a:solidFill>
                <a:effectLst/>
              </a:rPr>
              <a:t>Yılmaz</a:t>
            </a:r>
            <a:r>
              <a:rPr lang="en-US" sz="2400" b="0" i="0" dirty="0" smtClean="0">
                <a:solidFill>
                  <a:srgbClr val="222222"/>
                </a:solidFill>
                <a:effectLst/>
              </a:rPr>
              <a:t>, teeth numbers 19 and 30 have large alloy restorations with marginal caries, and they need full restorations," you might as well be talking </a:t>
            </a:r>
            <a:r>
              <a:rPr lang="tr-TR" sz="2400" b="1" i="0" dirty="0" err="1" smtClean="0">
                <a:solidFill>
                  <a:srgbClr val="C00000"/>
                </a:solidFill>
                <a:effectLst/>
              </a:rPr>
              <a:t>Chinese</a:t>
            </a:r>
            <a:r>
              <a:rPr lang="en-US" sz="2400" b="0" i="0" dirty="0" smtClean="0">
                <a:solidFill>
                  <a:srgbClr val="222222"/>
                </a:solidFill>
                <a:effectLst/>
              </a:rPr>
              <a:t> to her! Get back to the laymen's language of dentistry - decay, fillings, infection, pus, wisdom teeth, and front and back teeth. This language may not sound scholarly to our </a:t>
            </a:r>
            <a:r>
              <a:rPr lang="tr-TR" sz="2400" dirty="0" err="1" smtClean="0">
                <a:solidFill>
                  <a:srgbClr val="222222"/>
                </a:solidFill>
              </a:rPr>
              <a:t>fellow</a:t>
            </a:r>
            <a:r>
              <a:rPr lang="tr-TR" sz="2400" dirty="0" smtClean="0">
                <a:solidFill>
                  <a:srgbClr val="222222"/>
                </a:solidFill>
              </a:rPr>
              <a:t> </a:t>
            </a:r>
            <a:r>
              <a:rPr lang="tr-TR" sz="2400" dirty="0" err="1" smtClean="0">
                <a:solidFill>
                  <a:srgbClr val="222222"/>
                </a:solidFill>
              </a:rPr>
              <a:t>dentists</a:t>
            </a:r>
            <a:r>
              <a:rPr lang="en-US" sz="2400" b="0" i="0" dirty="0" smtClean="0">
                <a:solidFill>
                  <a:srgbClr val="222222"/>
                </a:solidFill>
                <a:effectLst/>
              </a:rPr>
              <a:t> at the dental society, but it sounds great to patients.</a:t>
            </a:r>
            <a:endParaRPr lang="tr-TR" sz="2400" dirty="0"/>
          </a:p>
        </p:txBody>
      </p:sp>
    </p:spTree>
    <p:extLst>
      <p:ext uri="{BB962C8B-B14F-4D97-AF65-F5344CB8AC3E}">
        <p14:creationId xmlns:p14="http://schemas.microsoft.com/office/powerpoint/2010/main" val="4133251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kişi, adam, duvar, gülümserken içeren bir resim&#10;&#10;Açıklama otomatik olarak oluşturuldu">
            <a:extLst>
              <a:ext uri="{FF2B5EF4-FFF2-40B4-BE49-F238E27FC236}">
                <a16:creationId xmlns:a16="http://schemas.microsoft.com/office/drawing/2014/main" id="{29DDED8D-A04D-2142-B75D-0F68AFC438F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413225" y="1191605"/>
            <a:ext cx="3350729" cy="5050658"/>
          </a:xfrm>
          <a:prstGeom prst="roundRect">
            <a:avLst/>
          </a:prstGeom>
        </p:spPr>
      </p:pic>
      <p:pic>
        <p:nvPicPr>
          <p:cNvPr id="3" name="Resim 2" descr="kişi, adam, iç mekan, duvar içeren bir resim&#10;&#10;Açıklama otomatik olarak oluşturuldu">
            <a:extLst>
              <a:ext uri="{FF2B5EF4-FFF2-40B4-BE49-F238E27FC236}">
                <a16:creationId xmlns:a16="http://schemas.microsoft.com/office/drawing/2014/main" id="{AA9D0C63-9343-EF41-A152-979A6F20DED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69065" y="1242405"/>
            <a:ext cx="3350729" cy="5050658"/>
          </a:xfrm>
          <a:prstGeom prst="roundRect">
            <a:avLst/>
          </a:prstGeom>
        </p:spPr>
      </p:pic>
      <p:sp>
        <p:nvSpPr>
          <p:cNvPr id="4" name="Metin kutusu 3"/>
          <p:cNvSpPr txBox="1"/>
          <p:nvPr/>
        </p:nvSpPr>
        <p:spPr>
          <a:xfrm>
            <a:off x="381000" y="431800"/>
            <a:ext cx="3517310" cy="523220"/>
          </a:xfrm>
          <a:prstGeom prst="rect">
            <a:avLst/>
          </a:prstGeom>
          <a:noFill/>
        </p:spPr>
        <p:txBody>
          <a:bodyPr wrap="none" rtlCol="0">
            <a:spAutoFit/>
          </a:bodyPr>
          <a:lstStyle/>
          <a:p>
            <a:r>
              <a:rPr lang="tr-TR" sz="2800" b="1" dirty="0" smtClean="0">
                <a:solidFill>
                  <a:schemeClr val="bg1"/>
                </a:solidFill>
                <a:latin typeface="+mj-lt"/>
              </a:rPr>
              <a:t>MENTAL DISORDERS</a:t>
            </a:r>
            <a:endParaRPr lang="tr-TR" sz="2800" b="1" dirty="0">
              <a:solidFill>
                <a:schemeClr val="bg1"/>
              </a:solidFill>
              <a:latin typeface="+mj-lt"/>
            </a:endParaRPr>
          </a:p>
        </p:txBody>
      </p:sp>
      <p:sp>
        <p:nvSpPr>
          <p:cNvPr id="5" name="Yuvarlatılmış Dikdörtgen 4"/>
          <p:cNvSpPr/>
          <p:nvPr/>
        </p:nvSpPr>
        <p:spPr>
          <a:xfrm>
            <a:off x="3016739" y="3429000"/>
            <a:ext cx="2047630" cy="395654"/>
          </a:xfrm>
          <a:prstGeom prst="roundRec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İkizkenar Üçgen 5"/>
          <p:cNvSpPr/>
          <p:nvPr/>
        </p:nvSpPr>
        <p:spPr>
          <a:xfrm rot="16450233">
            <a:off x="8006799" y="3419906"/>
            <a:ext cx="795940" cy="588338"/>
          </a:xfrm>
          <a:prstGeom prst="triangle">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1680584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metin, röntgen filmi, bulanık içeren bir resim&#10;&#10;Açıklama otomatik olarak oluşturuldu">
            <a:extLst>
              <a:ext uri="{FF2B5EF4-FFF2-40B4-BE49-F238E27FC236}">
                <a16:creationId xmlns:a16="http://schemas.microsoft.com/office/drawing/2014/main" id="{90FB1369-67B8-6D48-A833-7AA4E90D70D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2346" t="3473" r="2571" b="2566"/>
          <a:stretch/>
        </p:blipFill>
        <p:spPr>
          <a:xfrm>
            <a:off x="3122769" y="211271"/>
            <a:ext cx="5764557" cy="6362433"/>
          </a:xfrm>
          <a:prstGeom prst="roundRect">
            <a:avLst/>
          </a:prstGeom>
        </p:spPr>
      </p:pic>
    </p:spTree>
    <p:extLst>
      <p:ext uri="{BB962C8B-B14F-4D97-AF65-F5344CB8AC3E}">
        <p14:creationId xmlns:p14="http://schemas.microsoft.com/office/powerpoint/2010/main" val="3502316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28949" y="1297929"/>
            <a:ext cx="10734102" cy="1569660"/>
          </a:xfrm>
          <a:prstGeom prst="rect">
            <a:avLst/>
          </a:prstGeom>
        </p:spPr>
        <p:txBody>
          <a:bodyPr wrap="square">
            <a:spAutoFit/>
          </a:bodyPr>
          <a:lstStyle/>
          <a:p>
            <a:pPr algn="just"/>
            <a:r>
              <a:rPr lang="en-US" sz="2400" i="0" dirty="0" smtClean="0">
                <a:solidFill>
                  <a:srgbClr val="222222"/>
                </a:solidFill>
                <a:effectLst/>
              </a:rPr>
              <a:t>The </a:t>
            </a:r>
            <a:r>
              <a:rPr lang="en-US" sz="2400" i="0" u="sng" dirty="0" smtClean="0">
                <a:solidFill>
                  <a:srgbClr val="222222"/>
                </a:solidFill>
                <a:effectLst/>
              </a:rPr>
              <a:t>greatest differences among dentists </a:t>
            </a:r>
            <a:r>
              <a:rPr lang="en-US" sz="2400" i="0" dirty="0" smtClean="0">
                <a:solidFill>
                  <a:srgbClr val="222222"/>
                </a:solidFill>
                <a:effectLst/>
              </a:rPr>
              <a:t>is our ability to understand patients' concerns, communicate the benefits of care, and influence them to accept it. Some dentists seem to have a gift for saying the right thing at the right time, while others can't</a:t>
            </a:r>
            <a:r>
              <a:rPr lang="tr-TR" sz="2400" i="0" dirty="0" smtClean="0">
                <a:solidFill>
                  <a:srgbClr val="222222"/>
                </a:solidFill>
                <a:effectLst/>
              </a:rPr>
              <a:t>!</a:t>
            </a:r>
            <a:endParaRPr lang="tr-TR" sz="2400" dirty="0"/>
          </a:p>
        </p:txBody>
      </p:sp>
      <p:pic>
        <p:nvPicPr>
          <p:cNvPr id="3" name="Resim 2"/>
          <p:cNvPicPr>
            <a:picLocks noChangeAspect="1"/>
          </p:cNvPicPr>
          <p:nvPr/>
        </p:nvPicPr>
        <p:blipFill rotWithShape="1">
          <a:blip r:embed="rId2"/>
          <a:srcRect l="24960" t="16106" r="20303" b="2054"/>
          <a:stretch/>
        </p:blipFill>
        <p:spPr>
          <a:xfrm>
            <a:off x="7267074" y="3092905"/>
            <a:ext cx="3465095" cy="3451767"/>
          </a:xfrm>
          <a:prstGeom prst="rect">
            <a:avLst/>
          </a:prstGeom>
        </p:spPr>
      </p:pic>
      <p:pic>
        <p:nvPicPr>
          <p:cNvPr id="4" name="Resim 3"/>
          <p:cNvPicPr>
            <a:picLocks noChangeAspect="1"/>
          </p:cNvPicPr>
          <p:nvPr/>
        </p:nvPicPr>
        <p:blipFill>
          <a:blip r:embed="rId3"/>
          <a:stretch>
            <a:fillRect/>
          </a:stretch>
        </p:blipFill>
        <p:spPr>
          <a:xfrm>
            <a:off x="1152958" y="3092905"/>
            <a:ext cx="4943042" cy="2718673"/>
          </a:xfrm>
          <a:prstGeom prst="rect">
            <a:avLst/>
          </a:prstGeom>
        </p:spPr>
      </p:pic>
      <p:sp>
        <p:nvSpPr>
          <p:cNvPr id="5" name="Metin kutusu 4"/>
          <p:cNvSpPr txBox="1"/>
          <p:nvPr/>
        </p:nvSpPr>
        <p:spPr>
          <a:xfrm>
            <a:off x="2733123" y="574696"/>
            <a:ext cx="6457024" cy="523220"/>
          </a:xfrm>
          <a:prstGeom prst="rect">
            <a:avLst/>
          </a:prstGeom>
          <a:noFill/>
        </p:spPr>
        <p:txBody>
          <a:bodyPr wrap="none" rtlCol="0">
            <a:spAutoFit/>
          </a:bodyPr>
          <a:lstStyle/>
          <a:p>
            <a:r>
              <a:rPr lang="tr-TR" sz="2800" b="1" dirty="0" smtClean="0">
                <a:solidFill>
                  <a:srgbClr val="C00000"/>
                </a:solidFill>
              </a:rPr>
              <a:t>COMMUNICATION IN DENTISTRY</a:t>
            </a:r>
            <a:endParaRPr lang="tr-TR" sz="2800" b="1" dirty="0">
              <a:solidFill>
                <a:srgbClr val="C00000"/>
              </a:solidFill>
            </a:endParaRPr>
          </a:p>
        </p:txBody>
      </p:sp>
      <p:sp>
        <p:nvSpPr>
          <p:cNvPr id="6" name="Dikdörtgen 5"/>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41033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yiyecek, kap, plastik, mısır içeren bir resim&#10;&#10;Açıklama otomatik olarak oluşturuldu">
            <a:extLst>
              <a:ext uri="{FF2B5EF4-FFF2-40B4-BE49-F238E27FC236}">
                <a16:creationId xmlns:a16="http://schemas.microsoft.com/office/drawing/2014/main" id="{FAEED7C1-4283-AC4B-B4D0-68EE0326AD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4508" y="3438680"/>
            <a:ext cx="4720967" cy="3132000"/>
          </a:xfrm>
          <a:prstGeom prst="roundRect">
            <a:avLst/>
          </a:prstGeom>
        </p:spPr>
      </p:pic>
      <p:pic>
        <p:nvPicPr>
          <p:cNvPr id="3" name="Resim 2" descr="yiyecek, iç mekan, meyve, mısır içeren bir resim&#10;&#10;Açıklama otomatik olarak oluşturuldu">
            <a:extLst>
              <a:ext uri="{FF2B5EF4-FFF2-40B4-BE49-F238E27FC236}">
                <a16:creationId xmlns:a16="http://schemas.microsoft.com/office/drawing/2014/main" id="{8678762B-3DC6-9347-BBB6-E0BD81D74ED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565532" y="3462015"/>
            <a:ext cx="4612435" cy="3060000"/>
          </a:xfrm>
          <a:prstGeom prst="roundRect">
            <a:avLst/>
          </a:prstGeom>
        </p:spPr>
      </p:pic>
      <p:pic>
        <p:nvPicPr>
          <p:cNvPr id="4" name="Resim 3">
            <a:extLst>
              <a:ext uri="{FF2B5EF4-FFF2-40B4-BE49-F238E27FC236}">
                <a16:creationId xmlns:a16="http://schemas.microsoft.com/office/drawing/2014/main" id="{DBB65CCE-F055-3D4D-9796-21B63DE84C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759863" y="256674"/>
            <a:ext cx="4745300" cy="3060000"/>
          </a:xfrm>
          <a:prstGeom prst="roundRect">
            <a:avLst/>
          </a:prstGeom>
        </p:spPr>
      </p:pic>
    </p:spTree>
    <p:extLst>
      <p:ext uri="{BB962C8B-B14F-4D97-AF65-F5344CB8AC3E}">
        <p14:creationId xmlns:p14="http://schemas.microsoft.com/office/powerpoint/2010/main" val="3488204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5439777" y="2063165"/>
            <a:ext cx="6381750" cy="3533775"/>
          </a:xfrm>
          <a:prstGeom prst="rect">
            <a:avLst/>
          </a:prstGeom>
        </p:spPr>
      </p:pic>
      <p:sp>
        <p:nvSpPr>
          <p:cNvPr id="3" name="AutoShape 2" descr="Çekirdek Kilo Aldırır mı? Çekirdek Yemek Zararlı mı? Gaz Yapar mı?"/>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 name="Resim 3"/>
          <p:cNvPicPr>
            <a:picLocks noChangeAspect="1"/>
          </p:cNvPicPr>
          <p:nvPr/>
        </p:nvPicPr>
        <p:blipFill rotWithShape="1">
          <a:blip r:embed="rId3"/>
          <a:srcRect l="3776"/>
          <a:stretch/>
        </p:blipFill>
        <p:spPr>
          <a:xfrm>
            <a:off x="625642" y="385011"/>
            <a:ext cx="3219116" cy="2509086"/>
          </a:xfrm>
          <a:prstGeom prst="rect">
            <a:avLst/>
          </a:prstGeom>
        </p:spPr>
      </p:pic>
      <p:pic>
        <p:nvPicPr>
          <p:cNvPr id="3076" name="Picture 4" descr="Çekirdek çitlemek bile dolarla: Çin'den ithal ediliy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501" y="3433011"/>
            <a:ext cx="6051717" cy="3025859"/>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p:cNvSpPr txBox="1"/>
          <p:nvPr/>
        </p:nvSpPr>
        <p:spPr>
          <a:xfrm>
            <a:off x="4115878" y="811760"/>
            <a:ext cx="8076122" cy="461665"/>
          </a:xfrm>
          <a:prstGeom prst="rect">
            <a:avLst/>
          </a:prstGeom>
          <a:noFill/>
        </p:spPr>
        <p:txBody>
          <a:bodyPr wrap="none" rtlCol="0">
            <a:spAutoFit/>
          </a:bodyPr>
          <a:lstStyle/>
          <a:p>
            <a:r>
              <a:rPr lang="tr-TR" sz="2400" dirty="0" smtClean="0"/>
              <a:t>Main problem: not </a:t>
            </a:r>
            <a:r>
              <a:rPr lang="tr-TR" sz="2400" dirty="0" err="1" smtClean="0"/>
              <a:t>being</a:t>
            </a:r>
            <a:r>
              <a:rPr lang="tr-TR" sz="2400" dirty="0" smtClean="0"/>
              <a:t> </a:t>
            </a:r>
            <a:r>
              <a:rPr lang="tr-TR" sz="2400" dirty="0" err="1" smtClean="0"/>
              <a:t>able</a:t>
            </a:r>
            <a:r>
              <a:rPr lang="tr-TR" sz="2400" dirty="0" smtClean="0"/>
              <a:t> </a:t>
            </a:r>
            <a:r>
              <a:rPr lang="tr-TR" sz="2400" dirty="0" err="1" smtClean="0"/>
              <a:t>to</a:t>
            </a:r>
            <a:r>
              <a:rPr lang="tr-TR" sz="2400" dirty="0" smtClean="0"/>
              <a:t> </a:t>
            </a:r>
            <a:r>
              <a:rPr lang="tr-TR" sz="2400" dirty="0" err="1" smtClean="0"/>
              <a:t>crack</a:t>
            </a:r>
            <a:r>
              <a:rPr lang="tr-TR" sz="2400" dirty="0" smtClean="0"/>
              <a:t> </a:t>
            </a:r>
            <a:r>
              <a:rPr lang="tr-TR" sz="2400" dirty="0" err="1" smtClean="0"/>
              <a:t>sunflower</a:t>
            </a:r>
            <a:r>
              <a:rPr lang="tr-TR" sz="2400" dirty="0" smtClean="0"/>
              <a:t> </a:t>
            </a:r>
            <a:r>
              <a:rPr lang="tr-TR" sz="2400" dirty="0" err="1" smtClean="0"/>
              <a:t>seeds</a:t>
            </a:r>
            <a:r>
              <a:rPr lang="tr-TR" sz="2400" dirty="0" smtClean="0"/>
              <a:t>  </a:t>
            </a:r>
            <a:endParaRPr lang="tr-TR" sz="2400" dirty="0"/>
          </a:p>
        </p:txBody>
      </p:sp>
      <p:pic>
        <p:nvPicPr>
          <p:cNvPr id="8" name="Picture 2" descr="Fotoğraf Hayattır..: Saçlarını sinirden yolan kadı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1322" y="2322270"/>
            <a:ext cx="3614319" cy="334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4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sim 1" descr="karanlık, kask içeren bir resim&#10;&#10;Açıklama otomatik olarak oluşturuldu">
            <a:extLst>
              <a:ext uri="{FF2B5EF4-FFF2-40B4-BE49-F238E27FC236}">
                <a16:creationId xmlns:a16="http://schemas.microsoft.com/office/drawing/2014/main" id="{EA0ADA8F-EF9D-FF44-A245-E04FF5D2F57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8443" t="8951" r="12053" b="2160"/>
          <a:stretch/>
        </p:blipFill>
        <p:spPr>
          <a:xfrm>
            <a:off x="197224" y="219381"/>
            <a:ext cx="3231776" cy="4309031"/>
          </a:xfrm>
          <a:prstGeom prst="roundRect">
            <a:avLst/>
          </a:prstGeom>
        </p:spPr>
      </p:pic>
      <p:pic>
        <p:nvPicPr>
          <p:cNvPr id="3" name="Resim 2">
            <a:extLst>
              <a:ext uri="{FF2B5EF4-FFF2-40B4-BE49-F238E27FC236}">
                <a16:creationId xmlns:a16="http://schemas.microsoft.com/office/drawing/2014/main" id="{21FC1920-2451-574E-BF18-F535115C317B}"/>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273" t="2481" r="12273"/>
          <a:stretch/>
        </p:blipFill>
        <p:spPr>
          <a:xfrm>
            <a:off x="3443103" y="190499"/>
            <a:ext cx="3074713" cy="4497663"/>
          </a:xfrm>
          <a:prstGeom prst="roundRect">
            <a:avLst/>
          </a:prstGeom>
        </p:spPr>
      </p:pic>
      <p:grpSp>
        <p:nvGrpSpPr>
          <p:cNvPr id="6" name="Grup 5"/>
          <p:cNvGrpSpPr/>
          <p:nvPr/>
        </p:nvGrpSpPr>
        <p:grpSpPr>
          <a:xfrm>
            <a:off x="6132513" y="1855120"/>
            <a:ext cx="5545471" cy="4666013"/>
            <a:chOff x="6132513" y="1855120"/>
            <a:chExt cx="5545471" cy="4666013"/>
          </a:xfrm>
        </p:grpSpPr>
        <p:pic>
          <p:nvPicPr>
            <p:cNvPr id="4" name="Resim 3" descr="kask içeren bir resim&#10;&#10;Açıklama otomatik olarak oluşturuldu">
              <a:extLst>
                <a:ext uri="{FF2B5EF4-FFF2-40B4-BE49-F238E27FC236}">
                  <a16:creationId xmlns:a16="http://schemas.microsoft.com/office/drawing/2014/main" id="{5A0E0B1D-F028-7640-9D6D-25161348437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5863" t="124" r="13279" b="-124"/>
            <a:stretch/>
          </p:blipFill>
          <p:spPr>
            <a:xfrm>
              <a:off x="6132513" y="1855120"/>
              <a:ext cx="3499514" cy="4666013"/>
            </a:xfrm>
            <a:prstGeom prst="roundRect">
              <a:avLst/>
            </a:prstGeom>
          </p:spPr>
        </p:pic>
        <p:pic>
          <p:nvPicPr>
            <p:cNvPr id="5" name="Resim 4" descr="metin, karanlık içeren bir resim&#10;&#10;Açıklama otomatik olarak oluşturuldu">
              <a:extLst>
                <a:ext uri="{FF2B5EF4-FFF2-40B4-BE49-F238E27FC236}">
                  <a16:creationId xmlns:a16="http://schemas.microsoft.com/office/drawing/2014/main" id="{C245DCA2-4935-F141-A35B-22CE95D65FD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0460" t="1344" r="12324"/>
            <a:stretch/>
          </p:blipFill>
          <p:spPr>
            <a:xfrm>
              <a:off x="9049084" y="1937084"/>
              <a:ext cx="2628900" cy="4559300"/>
            </a:xfrm>
            <a:prstGeom prst="roundRect">
              <a:avLst/>
            </a:prstGeom>
          </p:spPr>
        </p:pic>
      </p:grpSp>
    </p:spTree>
    <p:extLst>
      <p:ext uri="{BB962C8B-B14F-4D97-AF65-F5344CB8AC3E}">
        <p14:creationId xmlns:p14="http://schemas.microsoft.com/office/powerpoint/2010/main" val="254015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descr="kişi, adam, gülümserken, duvar içeren bir resim&#10;&#10;Açıklama otomatik olarak oluşturuldu">
            <a:extLst>
              <a:ext uri="{FF2B5EF4-FFF2-40B4-BE49-F238E27FC236}">
                <a16:creationId xmlns:a16="http://schemas.microsoft.com/office/drawing/2014/main" id="{71C16FF6-C4DD-E94B-A3BA-D8EC7542A94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999283" y="414247"/>
            <a:ext cx="3900221" cy="5844906"/>
          </a:xfrm>
          <a:prstGeom prst="roundRect">
            <a:avLst/>
          </a:prstGeom>
        </p:spPr>
      </p:pic>
      <p:pic>
        <p:nvPicPr>
          <p:cNvPr id="3" name="Resim 2" descr="kişi, adam, iç mekan, ısırık içeren bir resim&#10;&#10;Açıklama otomatik olarak oluşturuldu">
            <a:extLst>
              <a:ext uri="{FF2B5EF4-FFF2-40B4-BE49-F238E27FC236}">
                <a16:creationId xmlns:a16="http://schemas.microsoft.com/office/drawing/2014/main" id="{FCDA7B4B-EF19-C842-99D5-BB11C94E436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86209" y="417851"/>
            <a:ext cx="3877660" cy="5811100"/>
          </a:xfrm>
          <a:prstGeom prst="roundRect">
            <a:avLst/>
          </a:prstGeom>
        </p:spPr>
      </p:pic>
      <p:sp>
        <p:nvSpPr>
          <p:cNvPr id="4" name="İkizkenar Üçgen 3"/>
          <p:cNvSpPr/>
          <p:nvPr/>
        </p:nvSpPr>
        <p:spPr>
          <a:xfrm rot="16450233">
            <a:off x="8991537" y="3068213"/>
            <a:ext cx="795940" cy="588338"/>
          </a:xfrm>
          <a:prstGeom prst="triangle">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Yuvarlatılmış Dikdörtgen 4"/>
          <p:cNvSpPr/>
          <p:nvPr/>
        </p:nvSpPr>
        <p:spPr>
          <a:xfrm>
            <a:off x="2717800" y="3006969"/>
            <a:ext cx="2540000" cy="422031"/>
          </a:xfrm>
          <a:prstGeom prst="roundRec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9709753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yiyecek, mısır, kapat içeren bir resim&#10;&#10;Açıklama otomatik olarak oluşturuldu">
            <a:extLst>
              <a:ext uri="{FF2B5EF4-FFF2-40B4-BE49-F238E27FC236}">
                <a16:creationId xmlns:a16="http://schemas.microsoft.com/office/drawing/2014/main" id="{763075EF-2746-DF4D-91D9-9E66AA5922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664818" y="240012"/>
            <a:ext cx="4935389" cy="3293316"/>
          </a:xfrm>
          <a:prstGeom prst="roundRect">
            <a:avLst/>
          </a:prstGeom>
        </p:spPr>
      </p:pic>
      <p:pic>
        <p:nvPicPr>
          <p:cNvPr id="6" name="Resim 5" descr="yiyecek, mısır, plastik, kapat içeren bir resim&#10;&#10;Açıklama otomatik olarak oluşturuldu">
            <a:extLst>
              <a:ext uri="{FF2B5EF4-FFF2-40B4-BE49-F238E27FC236}">
                <a16:creationId xmlns:a16="http://schemas.microsoft.com/office/drawing/2014/main" id="{23A595D8-29E1-1D43-87CA-957D6AB411B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137" t="-1213" r="6759" b="1213"/>
          <a:stretch/>
        </p:blipFill>
        <p:spPr>
          <a:xfrm>
            <a:off x="866276" y="3549631"/>
            <a:ext cx="4620105" cy="3060000"/>
          </a:xfrm>
          <a:prstGeom prst="roundRect">
            <a:avLst/>
          </a:prstGeom>
        </p:spPr>
      </p:pic>
      <p:pic>
        <p:nvPicPr>
          <p:cNvPr id="9" name="Resim 8" descr="yiyecek, iç mekan, mısır, plastik içeren bir resim&#10;&#10;Açıklama otomatik olarak oluşturuldu">
            <a:extLst>
              <a:ext uri="{FF2B5EF4-FFF2-40B4-BE49-F238E27FC236}">
                <a16:creationId xmlns:a16="http://schemas.microsoft.com/office/drawing/2014/main" id="{474AEF95-7566-A249-991F-94AA1E9F34A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11160" y="3562974"/>
            <a:ext cx="4585752" cy="3060000"/>
          </a:xfrm>
          <a:prstGeom prst="roundRect">
            <a:avLst/>
          </a:prstGeom>
        </p:spPr>
      </p:pic>
    </p:spTree>
    <p:extLst>
      <p:ext uri="{BB962C8B-B14F-4D97-AF65-F5344CB8AC3E}">
        <p14:creationId xmlns:p14="http://schemas.microsoft.com/office/powerpoint/2010/main" val="24631632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sim 1" descr="metin, röntgen filmi içeren bir resim&#10;&#10;Açıklama otomatik olarak oluşturuldu">
            <a:extLst>
              <a:ext uri="{FF2B5EF4-FFF2-40B4-BE49-F238E27FC236}">
                <a16:creationId xmlns:a16="http://schemas.microsoft.com/office/drawing/2014/main" id="{E604057D-3465-EF4C-80B8-3FE9C164FB1F}"/>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31785" t="3009" r="3275" b="2956"/>
          <a:stretch/>
        </p:blipFill>
        <p:spPr>
          <a:xfrm>
            <a:off x="6341060" y="641683"/>
            <a:ext cx="5433845" cy="6015791"/>
          </a:xfrm>
          <a:prstGeom prst="roundRect">
            <a:avLst/>
          </a:prstGeom>
        </p:spPr>
      </p:pic>
      <p:pic>
        <p:nvPicPr>
          <p:cNvPr id="3" name="Resim 2" descr="metin, röntgen filmi, bulanık içeren bir resim&#10;&#10;Açıklama otomatik olarak oluşturuldu">
            <a:extLst>
              <a:ext uri="{FF2B5EF4-FFF2-40B4-BE49-F238E27FC236}">
                <a16:creationId xmlns:a16="http://schemas.microsoft.com/office/drawing/2014/main" id="{90FB1369-67B8-6D48-A833-7AA4E90D7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32346" t="3473" r="2571" b="2566"/>
          <a:stretch/>
        </p:blipFill>
        <p:spPr>
          <a:xfrm>
            <a:off x="367957" y="513347"/>
            <a:ext cx="5549006" cy="6124526"/>
          </a:xfrm>
          <a:prstGeom prst="roundRect">
            <a:avLst/>
          </a:prstGeom>
        </p:spPr>
      </p:pic>
    </p:spTree>
    <p:extLst>
      <p:ext uri="{BB962C8B-B14F-4D97-AF65-F5344CB8AC3E}">
        <p14:creationId xmlns:p14="http://schemas.microsoft.com/office/powerpoint/2010/main" val="4139151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9772" y="144062"/>
            <a:ext cx="4923028" cy="3284938"/>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500" y="3340100"/>
            <a:ext cx="4919471" cy="3282565"/>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012" y="3262863"/>
            <a:ext cx="4882959" cy="3258202"/>
          </a:xfrm>
          <a:prstGeom prst="rect">
            <a:avLst/>
          </a:prstGeom>
        </p:spPr>
      </p:pic>
    </p:spTree>
    <p:extLst>
      <p:ext uri="{BB962C8B-B14F-4D97-AF65-F5344CB8AC3E}">
        <p14:creationId xmlns:p14="http://schemas.microsoft.com/office/powerpoint/2010/main" val="30648035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24637" t="947" r="25237" b="5086"/>
          <a:stretch/>
        </p:blipFill>
        <p:spPr>
          <a:xfrm>
            <a:off x="-35171" y="700958"/>
            <a:ext cx="4241077" cy="5298676"/>
          </a:xfrm>
          <a:prstGeom prst="rect">
            <a:avLst/>
          </a:prstGeom>
        </p:spPr>
      </p:pic>
      <p:pic>
        <p:nvPicPr>
          <p:cNvPr id="3" name="Resim 2"/>
          <p:cNvPicPr>
            <a:picLocks noChangeAspect="1"/>
          </p:cNvPicPr>
          <p:nvPr/>
        </p:nvPicPr>
        <p:blipFill rotWithShape="1">
          <a:blip r:embed="rId3">
            <a:extLst>
              <a:ext uri="{28A0092B-C50C-407E-A947-70E740481C1C}">
                <a14:useLocalDpi xmlns:a14="http://schemas.microsoft.com/office/drawing/2010/main" val="0"/>
              </a:ext>
            </a:extLst>
          </a:blip>
          <a:srcRect l="28424" t="4357" r="22334" b="4706"/>
          <a:stretch/>
        </p:blipFill>
        <p:spPr>
          <a:xfrm>
            <a:off x="3825628" y="697857"/>
            <a:ext cx="4305175" cy="5298676"/>
          </a:xfrm>
          <a:prstGeom prst="rect">
            <a:avLst/>
          </a:prstGeom>
        </p:spPr>
      </p:pic>
      <p:pic>
        <p:nvPicPr>
          <p:cNvPr id="4" name="Resim 3"/>
          <p:cNvPicPr>
            <a:picLocks noChangeAspect="1"/>
          </p:cNvPicPr>
          <p:nvPr/>
        </p:nvPicPr>
        <p:blipFill rotWithShape="1">
          <a:blip r:embed="rId4">
            <a:extLst>
              <a:ext uri="{28A0092B-C50C-407E-A947-70E740481C1C}">
                <a14:useLocalDpi xmlns:a14="http://schemas.microsoft.com/office/drawing/2010/main" val="0"/>
              </a:ext>
            </a:extLst>
          </a:blip>
          <a:srcRect l="35707" r="12611" b="4517"/>
          <a:stretch/>
        </p:blipFill>
        <p:spPr>
          <a:xfrm>
            <a:off x="8077162" y="987706"/>
            <a:ext cx="4079668" cy="5023261"/>
          </a:xfrm>
          <a:prstGeom prst="rect">
            <a:avLst/>
          </a:prstGeom>
        </p:spPr>
      </p:pic>
      <p:sp>
        <p:nvSpPr>
          <p:cNvPr id="5" name="İkizkenar Üçgen 4"/>
          <p:cNvSpPr/>
          <p:nvPr/>
        </p:nvSpPr>
        <p:spPr>
          <a:xfrm rot="16450233">
            <a:off x="10521396" y="2958981"/>
            <a:ext cx="795940" cy="588338"/>
          </a:xfrm>
          <a:prstGeom prst="triangle">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Yuvarlatılmış Dikdörtgen 5"/>
          <p:cNvSpPr/>
          <p:nvPr/>
        </p:nvSpPr>
        <p:spPr>
          <a:xfrm>
            <a:off x="959337" y="2883877"/>
            <a:ext cx="2082801" cy="386862"/>
          </a:xfrm>
          <a:prstGeom prst="roundRec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Yuvarlatılmış Dikdörtgen 6"/>
          <p:cNvSpPr/>
          <p:nvPr/>
        </p:nvSpPr>
        <p:spPr>
          <a:xfrm>
            <a:off x="4716583" y="2737339"/>
            <a:ext cx="2334847" cy="357553"/>
          </a:xfrm>
          <a:prstGeom prst="roundRect">
            <a:avLst/>
          </a:prstGeom>
          <a:solidFill>
            <a:schemeClr val="bg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982437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6512" y="178721"/>
            <a:ext cx="4876863" cy="3250279"/>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400" y="3429000"/>
            <a:ext cx="4913375" cy="3274613"/>
          </a:xfrm>
          <a:prstGeom prst="rect">
            <a:avLst/>
          </a:prstGeom>
        </p:spPr>
      </p:pic>
      <p:pic>
        <p:nvPicPr>
          <p:cNvPr id="4" name="Resim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837" y="3429000"/>
            <a:ext cx="5027676" cy="3350791"/>
          </a:xfrm>
          <a:prstGeom prst="rect">
            <a:avLst/>
          </a:prstGeom>
        </p:spPr>
      </p:pic>
    </p:spTree>
    <p:extLst>
      <p:ext uri="{BB962C8B-B14F-4D97-AF65-F5344CB8AC3E}">
        <p14:creationId xmlns:p14="http://schemas.microsoft.com/office/powerpoint/2010/main" val="147513944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l="22249" t="2778" r="5440" b="2221"/>
          <a:stretch/>
        </p:blipFill>
        <p:spPr>
          <a:xfrm>
            <a:off x="1178105" y="207963"/>
            <a:ext cx="6515101" cy="6515100"/>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34993" y="145775"/>
            <a:ext cx="3499086" cy="2531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3"/>
          <p:cNvSpPr/>
          <p:nvPr/>
        </p:nvSpPr>
        <p:spPr>
          <a:xfrm flipV="1">
            <a:off x="7951305" y="1987826"/>
            <a:ext cx="2544417" cy="357808"/>
          </a:xfrm>
          <a:prstGeom prst="ellipse">
            <a:avLst/>
          </a:prstGeom>
          <a:solidFill>
            <a:schemeClr val="accent1">
              <a:alpha val="45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p:cNvPicPr>
            <a:picLocks noChangeAspect="1"/>
          </p:cNvPicPr>
          <p:nvPr/>
        </p:nvPicPr>
        <p:blipFill rotWithShape="1">
          <a:blip r:embed="rId4"/>
          <a:srcRect l="14382" t="24137" r="20426"/>
          <a:stretch/>
        </p:blipFill>
        <p:spPr>
          <a:xfrm>
            <a:off x="8998226" y="3021496"/>
            <a:ext cx="1908583" cy="2961308"/>
          </a:xfrm>
          <a:prstGeom prst="rect">
            <a:avLst/>
          </a:prstGeom>
        </p:spPr>
      </p:pic>
      <p:sp>
        <p:nvSpPr>
          <p:cNvPr id="6" name="Metin kutusu 5"/>
          <p:cNvSpPr txBox="1"/>
          <p:nvPr/>
        </p:nvSpPr>
        <p:spPr>
          <a:xfrm>
            <a:off x="8812696" y="6135756"/>
            <a:ext cx="2281394" cy="369332"/>
          </a:xfrm>
          <a:prstGeom prst="rect">
            <a:avLst/>
          </a:prstGeom>
          <a:noFill/>
        </p:spPr>
        <p:txBody>
          <a:bodyPr wrap="none" rtlCol="0">
            <a:spAutoFit/>
          </a:bodyPr>
          <a:lstStyle/>
          <a:p>
            <a:r>
              <a:rPr lang="tr-TR" dirty="0" smtClean="0">
                <a:solidFill>
                  <a:srgbClr val="FFFF00"/>
                </a:solidFill>
              </a:rPr>
              <a:t>Dr. </a:t>
            </a:r>
            <a:r>
              <a:rPr lang="tr-TR" dirty="0" err="1" smtClean="0">
                <a:solidFill>
                  <a:srgbClr val="FFFF00"/>
                </a:solidFill>
              </a:rPr>
              <a:t>Berika</a:t>
            </a:r>
            <a:r>
              <a:rPr lang="tr-TR" dirty="0" smtClean="0">
                <a:solidFill>
                  <a:srgbClr val="FFFF00"/>
                </a:solidFill>
              </a:rPr>
              <a:t> Kadıoğlu</a:t>
            </a:r>
            <a:endParaRPr lang="tr-TR" dirty="0">
              <a:solidFill>
                <a:srgbClr val="FFFF00"/>
              </a:solidFill>
            </a:endParaRPr>
          </a:p>
        </p:txBody>
      </p:sp>
    </p:spTree>
    <p:extLst>
      <p:ext uri="{BB962C8B-B14F-4D97-AF65-F5344CB8AC3E}">
        <p14:creationId xmlns:p14="http://schemas.microsoft.com/office/powerpoint/2010/main" val="31441948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05927" y="572877"/>
            <a:ext cx="2803268" cy="461665"/>
          </a:xfrm>
          <a:prstGeom prst="rect">
            <a:avLst/>
          </a:prstGeom>
          <a:noFill/>
        </p:spPr>
        <p:txBody>
          <a:bodyPr wrap="none" rtlCol="0">
            <a:spAutoFit/>
          </a:bodyPr>
          <a:lstStyle/>
          <a:p>
            <a:r>
              <a:rPr lang="tr-TR" sz="2400" b="1" dirty="0" smtClean="0">
                <a:solidFill>
                  <a:srgbClr val="C00000"/>
                </a:solidFill>
              </a:rPr>
              <a:t>TERMINOLOGY;</a:t>
            </a:r>
          </a:p>
        </p:txBody>
      </p:sp>
      <p:sp>
        <p:nvSpPr>
          <p:cNvPr id="4" name="Dikdörtgen 3"/>
          <p:cNvSpPr/>
          <p:nvPr/>
        </p:nvSpPr>
        <p:spPr>
          <a:xfrm>
            <a:off x="624289" y="1402940"/>
            <a:ext cx="10943422" cy="400110"/>
          </a:xfrm>
          <a:prstGeom prst="rect">
            <a:avLst/>
          </a:prstGeom>
        </p:spPr>
        <p:txBody>
          <a:bodyPr wrap="square">
            <a:spAutoFit/>
          </a:bodyPr>
          <a:lstStyle/>
          <a:p>
            <a:pPr marL="342900" indent="-342900">
              <a:buFont typeface="Wingdings" panose="05000000000000000000" pitchFamily="2" charset="2"/>
              <a:buChar char="Ø"/>
            </a:pPr>
            <a:r>
              <a:rPr lang="tr-TR" sz="2000" b="1" i="0" dirty="0" err="1" smtClean="0">
                <a:solidFill>
                  <a:srgbClr val="202124"/>
                </a:solidFill>
                <a:effectLst/>
              </a:rPr>
              <a:t>What</a:t>
            </a:r>
            <a:r>
              <a:rPr lang="tr-TR" sz="2000" b="1" i="0" dirty="0" smtClean="0">
                <a:solidFill>
                  <a:srgbClr val="202124"/>
                </a:solidFill>
                <a:effectLst/>
              </a:rPr>
              <a:t> is self-</a:t>
            </a:r>
            <a:r>
              <a:rPr lang="tr-TR" sz="2000" b="1" i="0" dirty="0" err="1" smtClean="0">
                <a:solidFill>
                  <a:srgbClr val="202124"/>
                </a:solidFill>
                <a:effectLst/>
              </a:rPr>
              <a:t>expression</a:t>
            </a:r>
            <a:r>
              <a:rPr lang="tr-TR" sz="2000" b="1" dirty="0">
                <a:solidFill>
                  <a:srgbClr val="202124"/>
                </a:solidFill>
              </a:rPr>
              <a:t>?</a:t>
            </a:r>
            <a:endParaRPr lang="tr-TR" sz="2000" b="1" dirty="0"/>
          </a:p>
        </p:txBody>
      </p:sp>
      <p:sp>
        <p:nvSpPr>
          <p:cNvPr id="5" name="Dikdörtgen 4"/>
          <p:cNvSpPr/>
          <p:nvPr/>
        </p:nvSpPr>
        <p:spPr>
          <a:xfrm>
            <a:off x="1015388" y="2006195"/>
            <a:ext cx="10161224" cy="960135"/>
          </a:xfrm>
          <a:prstGeom prst="rect">
            <a:avLst/>
          </a:prstGeom>
        </p:spPr>
        <p:txBody>
          <a:bodyPr wrap="square">
            <a:spAutoFit/>
          </a:bodyPr>
          <a:lstStyle/>
          <a:p>
            <a:pPr>
              <a:lnSpc>
                <a:spcPct val="150000"/>
              </a:lnSpc>
            </a:pPr>
            <a:r>
              <a:rPr lang="en-US" sz="2000" b="0" i="0" dirty="0" smtClean="0">
                <a:solidFill>
                  <a:srgbClr val="202124"/>
                </a:solidFill>
                <a:effectLst/>
              </a:rPr>
              <a:t>We define self-expression as </a:t>
            </a:r>
            <a:r>
              <a:rPr lang="en-US" sz="2000" b="1" i="0" dirty="0" smtClean="0">
                <a:solidFill>
                  <a:srgbClr val="202124"/>
                </a:solidFill>
                <a:effectLst/>
              </a:rPr>
              <a:t>expressing one's thoughts and feelings</a:t>
            </a:r>
            <a:r>
              <a:rPr lang="en-US" sz="2000" b="0" i="0" dirty="0" smtClean="0">
                <a:solidFill>
                  <a:srgbClr val="202124"/>
                </a:solidFill>
                <a:effectLst/>
              </a:rPr>
              <a:t>, and these expressions can be accomplished through words, choices or actions.</a:t>
            </a:r>
            <a:endParaRPr lang="tr-TR" sz="2000" dirty="0"/>
          </a:p>
        </p:txBody>
      </p:sp>
      <p:sp>
        <p:nvSpPr>
          <p:cNvPr id="6" name="AutoShape 2" descr="Six Ways to Stop a Toothache Quickly - Steve Hagerman, DDS, P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2"/>
          <a:stretch>
            <a:fillRect/>
          </a:stretch>
        </p:blipFill>
        <p:spPr>
          <a:xfrm flipH="1">
            <a:off x="1015388" y="3429000"/>
            <a:ext cx="4249428" cy="2619260"/>
          </a:xfrm>
          <a:prstGeom prst="rect">
            <a:avLst/>
          </a:prstGeom>
        </p:spPr>
      </p:pic>
      <p:pic>
        <p:nvPicPr>
          <p:cNvPr id="1028" name="Picture 4" descr="Cosmetic Dentistry Procedures can Enhance Your Sm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9508" y="3429000"/>
            <a:ext cx="3895129" cy="2598051"/>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925227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352539" y="396607"/>
            <a:ext cx="2060179" cy="461665"/>
          </a:xfrm>
          <a:prstGeom prst="rect">
            <a:avLst/>
          </a:prstGeom>
          <a:noFill/>
        </p:spPr>
        <p:txBody>
          <a:bodyPr wrap="none" rtlCol="0">
            <a:spAutoFit/>
          </a:bodyPr>
          <a:lstStyle/>
          <a:p>
            <a:r>
              <a:rPr lang="tr-TR" sz="2400" b="1" dirty="0" smtClean="0">
                <a:solidFill>
                  <a:srgbClr val="C00000"/>
                </a:solidFill>
              </a:rPr>
              <a:t>EXERCISES:</a:t>
            </a:r>
            <a:endParaRPr lang="tr-TR" sz="2400" b="1" dirty="0">
              <a:solidFill>
                <a:srgbClr val="C00000"/>
              </a:solidFill>
            </a:endParaRPr>
          </a:p>
        </p:txBody>
      </p:sp>
      <p:sp>
        <p:nvSpPr>
          <p:cNvPr id="3" name="Metin kutusu 2"/>
          <p:cNvSpPr txBox="1"/>
          <p:nvPr/>
        </p:nvSpPr>
        <p:spPr>
          <a:xfrm>
            <a:off x="672027" y="1276120"/>
            <a:ext cx="9179949" cy="461665"/>
          </a:xfrm>
          <a:prstGeom prst="rect">
            <a:avLst/>
          </a:prstGeom>
          <a:noFill/>
        </p:spPr>
        <p:txBody>
          <a:bodyPr wrap="none" rtlCol="0">
            <a:spAutoFit/>
          </a:bodyPr>
          <a:lstStyle/>
          <a:p>
            <a:r>
              <a:rPr lang="tr-TR" sz="2400" b="1" dirty="0" err="1" smtClean="0"/>
              <a:t>Dentist</a:t>
            </a:r>
            <a:r>
              <a:rPr lang="tr-TR" sz="2400" b="1" dirty="0" smtClean="0"/>
              <a:t> (</a:t>
            </a:r>
            <a:r>
              <a:rPr lang="tr-TR" sz="2400" b="1" i="1" dirty="0" err="1" smtClean="0">
                <a:solidFill>
                  <a:srgbClr val="C00000"/>
                </a:solidFill>
              </a:rPr>
              <a:t>You</a:t>
            </a:r>
            <a:r>
              <a:rPr lang="tr-TR" sz="2400" b="1" i="1" dirty="0" smtClean="0">
                <a:solidFill>
                  <a:srgbClr val="C00000"/>
                </a:solidFill>
              </a:rPr>
              <a:t> Language</a:t>
            </a:r>
            <a:r>
              <a:rPr lang="tr-TR" sz="2400" b="1" dirty="0" smtClean="0"/>
              <a:t>): </a:t>
            </a:r>
            <a:r>
              <a:rPr lang="tr-TR" sz="2400" b="1" dirty="0" err="1" smtClean="0"/>
              <a:t>You</a:t>
            </a:r>
            <a:r>
              <a:rPr lang="tr-TR" sz="2400" b="1" dirty="0" smtClean="0"/>
              <a:t> </a:t>
            </a:r>
            <a:r>
              <a:rPr lang="tr-TR" sz="2400" b="1" dirty="0" err="1" smtClean="0"/>
              <a:t>don’t</a:t>
            </a:r>
            <a:r>
              <a:rPr lang="tr-TR" sz="2400" b="1" dirty="0" smtClean="0"/>
              <a:t> </a:t>
            </a:r>
            <a:r>
              <a:rPr lang="tr-TR" sz="2400" b="1" dirty="0" err="1" smtClean="0"/>
              <a:t>brush</a:t>
            </a:r>
            <a:r>
              <a:rPr lang="tr-TR" sz="2400" b="1" dirty="0" smtClean="0"/>
              <a:t> </a:t>
            </a:r>
            <a:r>
              <a:rPr lang="tr-TR" sz="2400" b="1" dirty="0" err="1" smtClean="0"/>
              <a:t>your</a:t>
            </a:r>
            <a:r>
              <a:rPr lang="tr-TR" sz="2400" b="1" dirty="0" smtClean="0"/>
              <a:t> </a:t>
            </a:r>
            <a:r>
              <a:rPr lang="tr-TR" sz="2400" b="1" dirty="0" err="1" smtClean="0"/>
              <a:t>teeth</a:t>
            </a:r>
            <a:r>
              <a:rPr lang="tr-TR" sz="2400" b="1" dirty="0" smtClean="0"/>
              <a:t> </a:t>
            </a:r>
            <a:r>
              <a:rPr lang="tr-TR" sz="2400" b="1" dirty="0" err="1" smtClean="0"/>
              <a:t>proparly</a:t>
            </a:r>
            <a:r>
              <a:rPr lang="tr-TR" sz="2400" b="1" dirty="0"/>
              <a:t>!</a:t>
            </a:r>
          </a:p>
        </p:txBody>
      </p:sp>
      <p:sp>
        <p:nvSpPr>
          <p:cNvPr id="4" name="Metin kutusu 3"/>
          <p:cNvSpPr txBox="1"/>
          <p:nvPr/>
        </p:nvSpPr>
        <p:spPr>
          <a:xfrm>
            <a:off x="672026" y="2298852"/>
            <a:ext cx="10146367" cy="461665"/>
          </a:xfrm>
          <a:prstGeom prst="rect">
            <a:avLst/>
          </a:prstGeom>
          <a:noFill/>
        </p:spPr>
        <p:txBody>
          <a:bodyPr wrap="none" rtlCol="0">
            <a:spAutoFit/>
          </a:bodyPr>
          <a:lstStyle/>
          <a:p>
            <a:r>
              <a:rPr lang="tr-TR" sz="2400" b="1" dirty="0" err="1" smtClean="0"/>
              <a:t>Dentist</a:t>
            </a:r>
            <a:r>
              <a:rPr lang="tr-TR" sz="2400" b="1" dirty="0" smtClean="0"/>
              <a:t> (</a:t>
            </a:r>
            <a:r>
              <a:rPr lang="tr-TR" sz="2400" b="1" i="1" dirty="0" err="1" smtClean="0">
                <a:solidFill>
                  <a:srgbClr val="C00000"/>
                </a:solidFill>
              </a:rPr>
              <a:t>You</a:t>
            </a:r>
            <a:r>
              <a:rPr lang="tr-TR" sz="2400" b="1" i="1" dirty="0" smtClean="0">
                <a:solidFill>
                  <a:srgbClr val="C00000"/>
                </a:solidFill>
              </a:rPr>
              <a:t> Language</a:t>
            </a:r>
            <a:r>
              <a:rPr lang="tr-TR" sz="2400" b="1" dirty="0" smtClean="0"/>
              <a:t>): </a:t>
            </a:r>
            <a:r>
              <a:rPr lang="tr-TR" sz="2400" b="1" dirty="0" err="1" smtClean="0"/>
              <a:t>Didn’t</a:t>
            </a:r>
            <a:r>
              <a:rPr lang="tr-TR" sz="2400" b="1" dirty="0" smtClean="0"/>
              <a:t> </a:t>
            </a:r>
            <a:r>
              <a:rPr lang="tr-TR" sz="2400" b="1" dirty="0" err="1" smtClean="0"/>
              <a:t>you</a:t>
            </a:r>
            <a:r>
              <a:rPr lang="tr-TR" sz="2400" b="1" dirty="0" smtClean="0"/>
              <a:t> </a:t>
            </a:r>
            <a:r>
              <a:rPr lang="tr-TR" sz="2400" b="1" dirty="0" err="1" smtClean="0"/>
              <a:t>go</a:t>
            </a:r>
            <a:r>
              <a:rPr lang="tr-TR" sz="2400" b="1" dirty="0" smtClean="0"/>
              <a:t> </a:t>
            </a:r>
            <a:r>
              <a:rPr lang="tr-TR" sz="2400" b="1" dirty="0" err="1" smtClean="0"/>
              <a:t>to</a:t>
            </a:r>
            <a:r>
              <a:rPr lang="tr-TR" sz="2400" b="1" dirty="0" smtClean="0"/>
              <a:t> a </a:t>
            </a:r>
            <a:r>
              <a:rPr lang="tr-TR" sz="2400" b="1" dirty="0" err="1" smtClean="0"/>
              <a:t>dentist</a:t>
            </a:r>
            <a:r>
              <a:rPr lang="tr-TR" sz="2400" b="1" dirty="0" smtClean="0"/>
              <a:t> ever in </a:t>
            </a:r>
            <a:r>
              <a:rPr lang="tr-TR" sz="2400" b="1" dirty="0" err="1" smtClean="0"/>
              <a:t>your</a:t>
            </a:r>
            <a:r>
              <a:rPr lang="tr-TR" sz="2400" b="1" dirty="0" smtClean="0"/>
              <a:t> life?</a:t>
            </a:r>
            <a:endParaRPr lang="tr-TR" sz="2400" b="1" dirty="0"/>
          </a:p>
        </p:txBody>
      </p:sp>
      <p:grpSp>
        <p:nvGrpSpPr>
          <p:cNvPr id="7" name="Grup 6"/>
          <p:cNvGrpSpPr/>
          <p:nvPr/>
        </p:nvGrpSpPr>
        <p:grpSpPr>
          <a:xfrm>
            <a:off x="758326" y="3429000"/>
            <a:ext cx="10060068" cy="2981896"/>
            <a:chOff x="758326" y="3429000"/>
            <a:chExt cx="10060068" cy="2981896"/>
          </a:xfrm>
        </p:grpSpPr>
        <p:sp>
          <p:nvSpPr>
            <p:cNvPr id="5" name="Metin kutusu 4"/>
            <p:cNvSpPr txBox="1"/>
            <p:nvPr/>
          </p:nvSpPr>
          <p:spPr>
            <a:xfrm>
              <a:off x="758326" y="3429000"/>
              <a:ext cx="10060068" cy="1200329"/>
            </a:xfrm>
            <a:prstGeom prst="rect">
              <a:avLst/>
            </a:prstGeom>
            <a:noFill/>
          </p:spPr>
          <p:txBody>
            <a:bodyPr wrap="square" rtlCol="0">
              <a:spAutoFit/>
            </a:bodyPr>
            <a:lstStyle/>
            <a:p>
              <a:r>
                <a:rPr lang="tr-TR" sz="2400" b="1" dirty="0" err="1" smtClean="0"/>
                <a:t>Orthodontist</a:t>
              </a:r>
              <a:r>
                <a:rPr lang="tr-TR" sz="2400" b="1" dirty="0" smtClean="0"/>
                <a:t> (</a:t>
              </a:r>
              <a:r>
                <a:rPr lang="tr-TR" sz="2400" b="1" i="1" dirty="0" err="1" smtClean="0">
                  <a:solidFill>
                    <a:srgbClr val="C00000"/>
                  </a:solidFill>
                </a:rPr>
                <a:t>You</a:t>
              </a:r>
              <a:r>
                <a:rPr lang="tr-TR" sz="2400" b="1" i="1" dirty="0" smtClean="0">
                  <a:solidFill>
                    <a:srgbClr val="C00000"/>
                  </a:solidFill>
                </a:rPr>
                <a:t> Language</a:t>
              </a:r>
              <a:r>
                <a:rPr lang="tr-TR" sz="2400" b="1" dirty="0" smtClean="0"/>
                <a:t>): </a:t>
              </a:r>
              <a:r>
                <a:rPr lang="tr-TR" sz="2400" b="1" dirty="0" err="1" smtClean="0"/>
                <a:t>You</a:t>
              </a:r>
              <a:r>
                <a:rPr lang="tr-TR" sz="2400" b="1" dirty="0" smtClean="0"/>
                <a:t> </a:t>
              </a:r>
              <a:r>
                <a:rPr lang="tr-TR" sz="2400" b="1" dirty="0" err="1" smtClean="0"/>
                <a:t>did</a:t>
              </a:r>
              <a:r>
                <a:rPr lang="tr-TR" sz="2400" b="1" dirty="0" smtClean="0"/>
                <a:t> not </a:t>
              </a:r>
              <a:r>
                <a:rPr lang="tr-TR" sz="2400" b="1" dirty="0" err="1" smtClean="0"/>
                <a:t>use</a:t>
              </a:r>
              <a:r>
                <a:rPr lang="tr-TR" sz="2400" b="1" dirty="0" smtClean="0"/>
                <a:t> </a:t>
              </a:r>
              <a:r>
                <a:rPr lang="tr-TR" sz="2400" b="1" dirty="0" err="1" smtClean="0"/>
                <a:t>you</a:t>
              </a:r>
              <a:r>
                <a:rPr lang="tr-TR" sz="2400" b="1" dirty="0" smtClean="0"/>
                <a:t> </a:t>
              </a:r>
              <a:r>
                <a:rPr lang="tr-TR" sz="2400" b="1" dirty="0" err="1" smtClean="0"/>
                <a:t>orthodontic</a:t>
              </a:r>
              <a:r>
                <a:rPr lang="tr-TR" sz="2400" b="1" dirty="0" smtClean="0"/>
                <a:t> </a:t>
              </a:r>
              <a:r>
                <a:rPr lang="tr-TR" sz="2400" b="1" dirty="0" err="1" smtClean="0"/>
                <a:t>elastics</a:t>
              </a:r>
              <a:r>
                <a:rPr lang="tr-TR" sz="2400" b="1" dirty="0" smtClean="0"/>
                <a:t> </a:t>
              </a:r>
              <a:r>
                <a:rPr lang="tr-TR" sz="2400" b="1" dirty="0" err="1" smtClean="0"/>
                <a:t>proparly</a:t>
              </a:r>
              <a:r>
                <a:rPr lang="tr-TR" sz="2400" b="1" dirty="0" smtClean="0"/>
                <a:t> </a:t>
              </a:r>
              <a:r>
                <a:rPr lang="tr-TR" sz="2400" b="1" dirty="0" err="1" smtClean="0"/>
                <a:t>and</a:t>
              </a:r>
              <a:r>
                <a:rPr lang="tr-TR" sz="2400" b="1" dirty="0" smtClean="0"/>
                <a:t> </a:t>
              </a:r>
              <a:r>
                <a:rPr lang="tr-TR" sz="2400" b="1" dirty="0" err="1" smtClean="0"/>
                <a:t>that’s</a:t>
              </a:r>
              <a:r>
                <a:rPr lang="tr-TR" sz="2400" b="1" dirty="0" smtClean="0"/>
                <a:t> </a:t>
              </a:r>
              <a:r>
                <a:rPr lang="tr-TR" sz="2400" b="1" dirty="0" err="1" smtClean="0"/>
                <a:t>why</a:t>
              </a:r>
              <a:r>
                <a:rPr lang="tr-TR" sz="2400" b="1" dirty="0" smtClean="0"/>
                <a:t> </a:t>
              </a:r>
              <a:r>
                <a:rPr lang="tr-TR" sz="2400" b="1" dirty="0" err="1" smtClean="0"/>
                <a:t>your</a:t>
              </a:r>
              <a:r>
                <a:rPr lang="tr-TR" sz="2400" b="1" dirty="0" smtClean="0"/>
                <a:t> </a:t>
              </a:r>
              <a:r>
                <a:rPr lang="tr-TR" sz="2400" b="1" dirty="0" err="1" smtClean="0"/>
                <a:t>treatment</a:t>
              </a:r>
              <a:r>
                <a:rPr lang="tr-TR" sz="2400" b="1" dirty="0" smtClean="0"/>
                <a:t> </a:t>
              </a:r>
              <a:r>
                <a:rPr lang="tr-TR" sz="2400" b="1" dirty="0" err="1" smtClean="0"/>
                <a:t>extended</a:t>
              </a:r>
              <a:r>
                <a:rPr lang="tr-TR" sz="2400" b="1" dirty="0" smtClean="0"/>
                <a:t> 3 </a:t>
              </a:r>
              <a:r>
                <a:rPr lang="tr-TR" sz="2400" b="1" dirty="0" err="1" smtClean="0"/>
                <a:t>more</a:t>
              </a:r>
              <a:r>
                <a:rPr lang="tr-TR" sz="2400" b="1" dirty="0" smtClean="0"/>
                <a:t> </a:t>
              </a:r>
              <a:r>
                <a:rPr lang="tr-TR" sz="2400" b="1" dirty="0" err="1" smtClean="0"/>
                <a:t>months</a:t>
              </a:r>
              <a:r>
                <a:rPr lang="tr-TR" sz="2400" b="1" dirty="0" smtClean="0"/>
                <a:t>!</a:t>
              </a:r>
              <a:endParaRPr lang="tr-TR" sz="2400" b="1"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503" y="4403595"/>
              <a:ext cx="3008275" cy="2007301"/>
            </a:xfrm>
            <a:prstGeom prst="rect">
              <a:avLst/>
            </a:prstGeom>
          </p:spPr>
        </p:pic>
      </p:grpSp>
    </p:spTree>
    <p:extLst>
      <p:ext uri="{BB962C8B-B14F-4D97-AF65-F5344CB8AC3E}">
        <p14:creationId xmlns:p14="http://schemas.microsoft.com/office/powerpoint/2010/main" val="155122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52539" y="1255002"/>
            <a:ext cx="10961784" cy="369332"/>
          </a:xfrm>
          <a:prstGeom prst="rect">
            <a:avLst/>
          </a:prstGeom>
        </p:spPr>
        <p:txBody>
          <a:bodyPr wrap="square">
            <a:spAutoFit/>
          </a:bodyPr>
          <a:lstStyle/>
          <a:p>
            <a:r>
              <a:rPr lang="tr-TR" dirty="0" smtClean="0"/>
              <a:t>https://www.dentaleconomics.com/science-tech/article/16385866/speak-the-patients-language</a:t>
            </a:r>
            <a:endParaRPr lang="tr-TR" dirty="0"/>
          </a:p>
        </p:txBody>
      </p:sp>
      <p:sp>
        <p:nvSpPr>
          <p:cNvPr id="3" name="Metin kutusu 2"/>
          <p:cNvSpPr txBox="1"/>
          <p:nvPr/>
        </p:nvSpPr>
        <p:spPr>
          <a:xfrm>
            <a:off x="352539" y="396607"/>
            <a:ext cx="2409634" cy="461665"/>
          </a:xfrm>
          <a:prstGeom prst="rect">
            <a:avLst/>
          </a:prstGeom>
          <a:noFill/>
        </p:spPr>
        <p:txBody>
          <a:bodyPr wrap="none" rtlCol="0">
            <a:spAutoFit/>
          </a:bodyPr>
          <a:lstStyle/>
          <a:p>
            <a:r>
              <a:rPr lang="tr-TR" sz="2400" b="1" dirty="0" smtClean="0">
                <a:solidFill>
                  <a:srgbClr val="C00000"/>
                </a:solidFill>
              </a:rPr>
              <a:t>REFERENCES:</a:t>
            </a:r>
            <a:endParaRPr lang="tr-TR" sz="2400" b="1" dirty="0">
              <a:solidFill>
                <a:srgbClr val="C00000"/>
              </a:solidFill>
            </a:endParaRPr>
          </a:p>
        </p:txBody>
      </p:sp>
      <p:sp>
        <p:nvSpPr>
          <p:cNvPr id="4" name="Dikdörtgen 3"/>
          <p:cNvSpPr/>
          <p:nvPr/>
        </p:nvSpPr>
        <p:spPr>
          <a:xfrm>
            <a:off x="352539" y="2021064"/>
            <a:ext cx="5027145" cy="369332"/>
          </a:xfrm>
          <a:prstGeom prst="rect">
            <a:avLst/>
          </a:prstGeom>
        </p:spPr>
        <p:txBody>
          <a:bodyPr wrap="none">
            <a:spAutoFit/>
          </a:bodyPr>
          <a:lstStyle/>
          <a:p>
            <a:r>
              <a:rPr lang="tr-TR" dirty="0"/>
              <a:t>https://www.e-psikiyatri.com/ben-ve-sen-dili</a:t>
            </a:r>
          </a:p>
        </p:txBody>
      </p:sp>
      <p:sp>
        <p:nvSpPr>
          <p:cNvPr id="5" name="Dikdörtgen 4"/>
          <p:cNvSpPr/>
          <p:nvPr/>
        </p:nvSpPr>
        <p:spPr>
          <a:xfrm>
            <a:off x="352538" y="2665160"/>
            <a:ext cx="10675345" cy="369332"/>
          </a:xfrm>
          <a:prstGeom prst="rect">
            <a:avLst/>
          </a:prstGeom>
        </p:spPr>
        <p:txBody>
          <a:bodyPr wrap="square">
            <a:spAutoFit/>
          </a:bodyPr>
          <a:lstStyle/>
          <a:p>
            <a:r>
              <a:rPr lang="tr-TR" dirty="0"/>
              <a:t>https://www.uplifers.com/tartismalari-yonetmeyi-ogrenin-ben-dili-nedir/</a:t>
            </a:r>
          </a:p>
        </p:txBody>
      </p:sp>
    </p:spTree>
    <p:extLst>
      <p:ext uri="{BB962C8B-B14F-4D97-AF65-F5344CB8AC3E}">
        <p14:creationId xmlns:p14="http://schemas.microsoft.com/office/powerpoint/2010/main" val="41398297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Resim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2500" y="6351"/>
            <a:ext cx="10331450"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kdörtgen 2"/>
          <p:cNvSpPr/>
          <p:nvPr/>
        </p:nvSpPr>
        <p:spPr>
          <a:xfrm>
            <a:off x="10128250" y="5876926"/>
            <a:ext cx="1111250" cy="981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56324" name="Metin kutusu 3"/>
          <p:cNvSpPr txBox="1">
            <a:spLocks noChangeArrowheads="1"/>
          </p:cNvSpPr>
          <p:nvPr/>
        </p:nvSpPr>
        <p:spPr bwMode="auto">
          <a:xfrm>
            <a:off x="3143250" y="4633914"/>
            <a:ext cx="6224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en-SG" altLang="tr-TR" sz="2800" b="1">
                <a:solidFill>
                  <a:srgbClr val="571F38"/>
                </a:solidFill>
              </a:rPr>
              <a:t>Have a healthy and pleasant day </a:t>
            </a:r>
            <a:r>
              <a:rPr lang="en-SG" altLang="tr-TR" sz="2800" b="1">
                <a:solidFill>
                  <a:srgbClr val="571F38"/>
                </a:solidFill>
                <a:sym typeface="Wingdings" panose="05000000000000000000" pitchFamily="2" charset="2"/>
              </a:rPr>
              <a:t></a:t>
            </a:r>
            <a:endParaRPr lang="en-SG" altLang="tr-TR" sz="2800" b="1">
              <a:solidFill>
                <a:srgbClr val="571F38"/>
              </a:solidFill>
            </a:endParaRPr>
          </a:p>
        </p:txBody>
      </p:sp>
      <p:sp>
        <p:nvSpPr>
          <p:cNvPr id="56325" name="Metin kutusu 4"/>
          <p:cNvSpPr txBox="1">
            <a:spLocks noChangeArrowheads="1"/>
          </p:cNvSpPr>
          <p:nvPr/>
        </p:nvSpPr>
        <p:spPr bwMode="auto">
          <a:xfrm>
            <a:off x="7264400" y="5516564"/>
            <a:ext cx="286385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Rockwell" panose="02060603020205020403" pitchFamily="18" charset="0"/>
              </a:defRPr>
            </a:lvl1pPr>
            <a:lvl2pPr marL="742950" indent="-285750">
              <a:defRPr>
                <a:solidFill>
                  <a:schemeClr val="tx1"/>
                </a:solidFill>
                <a:latin typeface="Rockwell" panose="02060603020205020403" pitchFamily="18" charset="0"/>
              </a:defRPr>
            </a:lvl2pPr>
            <a:lvl3pPr marL="1143000" indent="-228600">
              <a:defRPr>
                <a:solidFill>
                  <a:schemeClr val="tx1"/>
                </a:solidFill>
                <a:latin typeface="Rockwell" panose="02060603020205020403" pitchFamily="18" charset="0"/>
              </a:defRPr>
            </a:lvl3pPr>
            <a:lvl4pPr marL="1600200" indent="-228600">
              <a:defRPr>
                <a:solidFill>
                  <a:schemeClr val="tx1"/>
                </a:solidFill>
                <a:latin typeface="Rockwell" panose="02060603020205020403" pitchFamily="18" charset="0"/>
              </a:defRPr>
            </a:lvl4pPr>
            <a:lvl5pPr marL="2057400" indent="-228600">
              <a:defRPr>
                <a:solidFill>
                  <a:schemeClr val="tx1"/>
                </a:solidFill>
                <a:latin typeface="Rockwell" panose="02060603020205020403" pitchFamily="18" charset="0"/>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defRPr>
            </a:lvl9pPr>
          </a:lstStyle>
          <a:p>
            <a:r>
              <a:rPr lang="tr-TR" altLang="tr-TR" b="1">
                <a:latin typeface="Cambria" panose="02040503050406030204" pitchFamily="18" charset="0"/>
                <a:ea typeface="Cambria" panose="02040503050406030204" pitchFamily="18" charset="0"/>
                <a:cs typeface="Cambria" panose="02040503050406030204" pitchFamily="18" charset="0"/>
              </a:rPr>
              <a:t>Dr. Ayşe Tuba Altuğ</a:t>
            </a:r>
          </a:p>
          <a:p>
            <a:r>
              <a:rPr lang="tr-TR" altLang="tr-TR">
                <a:solidFill>
                  <a:srgbClr val="46191E"/>
                </a:solidFill>
              </a:rPr>
              <a:t>aysealtug@ankara.edu.tr</a:t>
            </a:r>
          </a:p>
          <a:p>
            <a:r>
              <a:rPr lang="tr-TR" altLang="tr-TR">
                <a:solidFill>
                  <a:srgbClr val="46191E"/>
                </a:solidFill>
              </a:rPr>
              <a:t>aysealtug@yahoo.com</a:t>
            </a:r>
          </a:p>
          <a:p>
            <a:endParaRPr lang="tr-TR" altLang="tr-TR"/>
          </a:p>
        </p:txBody>
      </p:sp>
    </p:spTree>
    <p:extLst>
      <p:ext uri="{BB962C8B-B14F-4D97-AF65-F5344CB8AC3E}">
        <p14:creationId xmlns:p14="http://schemas.microsoft.com/office/powerpoint/2010/main" val="680409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26948" t="18234" r="28316" b="5040"/>
          <a:stretch/>
        </p:blipFill>
        <p:spPr>
          <a:xfrm>
            <a:off x="5374104" y="48126"/>
            <a:ext cx="6817896" cy="6577264"/>
          </a:xfrm>
          <a:prstGeom prst="rect">
            <a:avLst/>
          </a:prstGeom>
        </p:spPr>
      </p:pic>
      <p:pic>
        <p:nvPicPr>
          <p:cNvPr id="3" name="Resim 2"/>
          <p:cNvPicPr>
            <a:picLocks noChangeAspect="1"/>
          </p:cNvPicPr>
          <p:nvPr/>
        </p:nvPicPr>
        <p:blipFill rotWithShape="1">
          <a:blip r:embed="rId3"/>
          <a:srcRect l="25684" t="24035" r="38421" b="40035"/>
          <a:stretch/>
        </p:blipFill>
        <p:spPr>
          <a:xfrm>
            <a:off x="497305" y="1764631"/>
            <a:ext cx="4876799" cy="2745881"/>
          </a:xfrm>
          <a:prstGeom prst="rect">
            <a:avLst/>
          </a:prstGeom>
        </p:spPr>
      </p:pic>
    </p:spTree>
    <p:extLst>
      <p:ext uri="{BB962C8B-B14F-4D97-AF65-F5344CB8AC3E}">
        <p14:creationId xmlns:p14="http://schemas.microsoft.com/office/powerpoint/2010/main" val="23049805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05927" y="572877"/>
            <a:ext cx="2803268" cy="461665"/>
          </a:xfrm>
          <a:prstGeom prst="rect">
            <a:avLst/>
          </a:prstGeom>
          <a:noFill/>
        </p:spPr>
        <p:txBody>
          <a:bodyPr wrap="none" rtlCol="0">
            <a:spAutoFit/>
          </a:bodyPr>
          <a:lstStyle/>
          <a:p>
            <a:r>
              <a:rPr lang="tr-TR" sz="2400" b="1" dirty="0" smtClean="0">
                <a:solidFill>
                  <a:srgbClr val="C00000"/>
                </a:solidFill>
              </a:rPr>
              <a:t>TERMINOLOGY;</a:t>
            </a:r>
          </a:p>
        </p:txBody>
      </p:sp>
      <p:sp>
        <p:nvSpPr>
          <p:cNvPr id="4" name="Dikdörtgen 3"/>
          <p:cNvSpPr/>
          <p:nvPr/>
        </p:nvSpPr>
        <p:spPr>
          <a:xfrm>
            <a:off x="624289" y="1402940"/>
            <a:ext cx="10943422" cy="400110"/>
          </a:xfrm>
          <a:prstGeom prst="rect">
            <a:avLst/>
          </a:prstGeom>
        </p:spPr>
        <p:txBody>
          <a:bodyPr wrap="square">
            <a:spAutoFit/>
          </a:bodyPr>
          <a:lstStyle/>
          <a:p>
            <a:pPr marL="342900" indent="-342900">
              <a:buFont typeface="Wingdings" panose="05000000000000000000" pitchFamily="2" charset="2"/>
              <a:buChar char="Ø"/>
            </a:pPr>
            <a:r>
              <a:rPr lang="tr-TR" sz="2000" b="1" i="0" dirty="0" err="1" smtClean="0">
                <a:solidFill>
                  <a:srgbClr val="202124"/>
                </a:solidFill>
                <a:effectLst/>
              </a:rPr>
              <a:t>What</a:t>
            </a:r>
            <a:r>
              <a:rPr lang="tr-TR" sz="2000" b="1" i="0" dirty="0" smtClean="0">
                <a:solidFill>
                  <a:srgbClr val="202124"/>
                </a:solidFill>
                <a:effectLst/>
              </a:rPr>
              <a:t> is I-</a:t>
            </a:r>
            <a:r>
              <a:rPr lang="tr-TR" sz="2000" b="1" i="0" dirty="0" err="1" smtClean="0">
                <a:solidFill>
                  <a:srgbClr val="202124"/>
                </a:solidFill>
                <a:effectLst/>
              </a:rPr>
              <a:t>language</a:t>
            </a:r>
            <a:r>
              <a:rPr lang="tr-TR" sz="2000" b="1" dirty="0" smtClean="0">
                <a:solidFill>
                  <a:srgbClr val="202124"/>
                </a:solidFill>
              </a:rPr>
              <a:t>?</a:t>
            </a:r>
            <a:endParaRPr lang="tr-TR" sz="2000" b="1" dirty="0"/>
          </a:p>
        </p:txBody>
      </p:sp>
      <p:sp>
        <p:nvSpPr>
          <p:cNvPr id="5" name="Dikdörtgen 4"/>
          <p:cNvSpPr/>
          <p:nvPr/>
        </p:nvSpPr>
        <p:spPr>
          <a:xfrm>
            <a:off x="1015388" y="1974111"/>
            <a:ext cx="10161224" cy="1938992"/>
          </a:xfrm>
          <a:prstGeom prst="rect">
            <a:avLst/>
          </a:prstGeom>
        </p:spPr>
        <p:txBody>
          <a:bodyPr wrap="square">
            <a:spAutoFit/>
          </a:bodyPr>
          <a:lstStyle/>
          <a:p>
            <a:pPr>
              <a:lnSpc>
                <a:spcPct val="150000"/>
              </a:lnSpc>
            </a:pPr>
            <a:r>
              <a:rPr lang="en-US" sz="2000" b="0" i="0" dirty="0" smtClean="0">
                <a:solidFill>
                  <a:srgbClr val="202124"/>
                </a:solidFill>
                <a:effectLst/>
              </a:rPr>
              <a:t>I language is a form of expression that explains the </a:t>
            </a:r>
            <a:r>
              <a:rPr lang="en-US" sz="2000" b="1" i="0" dirty="0" smtClean="0">
                <a:solidFill>
                  <a:srgbClr val="202124"/>
                </a:solidFill>
                <a:effectLst/>
              </a:rPr>
              <a:t>individual's reaction </a:t>
            </a:r>
            <a:r>
              <a:rPr lang="en-US" sz="2000" b="0" i="0" dirty="0" smtClean="0">
                <a:solidFill>
                  <a:srgbClr val="202124"/>
                </a:solidFill>
                <a:effectLst/>
              </a:rPr>
              <a:t>to the behavior and situation, as well as his own feelings and thoughts. When we describe ourselves with “I” sentences, we </a:t>
            </a:r>
            <a:r>
              <a:rPr lang="en-US" sz="2000" b="1" i="0" dirty="0" smtClean="0">
                <a:solidFill>
                  <a:srgbClr val="202124"/>
                </a:solidFill>
                <a:effectLst/>
              </a:rPr>
              <a:t>do not hurt </a:t>
            </a:r>
            <a:r>
              <a:rPr lang="en-US" sz="2000" b="0" i="0" dirty="0" smtClean="0">
                <a:solidFill>
                  <a:srgbClr val="202124"/>
                </a:solidFill>
                <a:effectLst/>
              </a:rPr>
              <a:t>the other person, but we also give our own messages.</a:t>
            </a:r>
            <a:endParaRPr lang="tr-TR" sz="2000" dirty="0"/>
          </a:p>
        </p:txBody>
      </p:sp>
      <p:sp>
        <p:nvSpPr>
          <p:cNvPr id="6" name="AutoShape 2" descr="Six Ways to Stop a Toothache Quickly - Steve Hagerman, DDS, P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1863182" y="4639996"/>
            <a:ext cx="7762959" cy="523220"/>
          </a:xfrm>
          <a:prstGeom prst="rect">
            <a:avLst/>
          </a:prstGeom>
        </p:spPr>
        <p:txBody>
          <a:bodyPr wrap="none">
            <a:spAutoFit/>
          </a:bodyPr>
          <a:lstStyle/>
          <a:p>
            <a:r>
              <a:rPr lang="en-US" sz="2800" dirty="0" smtClean="0"/>
              <a:t>- I language: </a:t>
            </a:r>
            <a:r>
              <a:rPr lang="tr-TR" sz="2800" dirty="0" smtClean="0"/>
              <a:t> </a:t>
            </a:r>
            <a:r>
              <a:rPr lang="en-US" sz="2800" dirty="0" smtClean="0">
                <a:solidFill>
                  <a:srgbClr val="0070C0"/>
                </a:solidFill>
              </a:rPr>
              <a:t>Your behavior hurt me, I'm sorry!</a:t>
            </a:r>
            <a:endParaRPr lang="tr-TR" sz="2800" dirty="0">
              <a:solidFill>
                <a:srgbClr val="0070C0"/>
              </a:solidFill>
            </a:endParaRPr>
          </a:p>
        </p:txBody>
      </p:sp>
      <p:sp>
        <p:nvSpPr>
          <p:cNvPr id="9" name="Dikdörtgen 8"/>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5630157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605927" y="572877"/>
            <a:ext cx="2803268" cy="461665"/>
          </a:xfrm>
          <a:prstGeom prst="rect">
            <a:avLst/>
          </a:prstGeom>
          <a:noFill/>
        </p:spPr>
        <p:txBody>
          <a:bodyPr wrap="none" rtlCol="0">
            <a:spAutoFit/>
          </a:bodyPr>
          <a:lstStyle/>
          <a:p>
            <a:r>
              <a:rPr lang="tr-TR" sz="2400" b="1" dirty="0" smtClean="0">
                <a:solidFill>
                  <a:srgbClr val="C00000"/>
                </a:solidFill>
              </a:rPr>
              <a:t>TERMINOLOGY;</a:t>
            </a:r>
          </a:p>
        </p:txBody>
      </p:sp>
      <p:sp>
        <p:nvSpPr>
          <p:cNvPr id="4" name="Dikdörtgen 3"/>
          <p:cNvSpPr/>
          <p:nvPr/>
        </p:nvSpPr>
        <p:spPr>
          <a:xfrm>
            <a:off x="624289" y="1402940"/>
            <a:ext cx="10943422" cy="400110"/>
          </a:xfrm>
          <a:prstGeom prst="rect">
            <a:avLst/>
          </a:prstGeom>
        </p:spPr>
        <p:txBody>
          <a:bodyPr wrap="square">
            <a:spAutoFit/>
          </a:bodyPr>
          <a:lstStyle/>
          <a:p>
            <a:pPr marL="342900" indent="-342900">
              <a:buFont typeface="Wingdings" panose="05000000000000000000" pitchFamily="2" charset="2"/>
              <a:buChar char="Ø"/>
            </a:pPr>
            <a:r>
              <a:rPr lang="tr-TR" sz="2000" b="1" i="0" dirty="0" err="1" smtClean="0">
                <a:solidFill>
                  <a:srgbClr val="202124"/>
                </a:solidFill>
                <a:effectLst/>
              </a:rPr>
              <a:t>What</a:t>
            </a:r>
            <a:r>
              <a:rPr lang="tr-TR" sz="2000" b="1" i="0" dirty="0" smtClean="0">
                <a:solidFill>
                  <a:srgbClr val="202124"/>
                </a:solidFill>
                <a:effectLst/>
              </a:rPr>
              <a:t> is </a:t>
            </a:r>
            <a:r>
              <a:rPr lang="tr-TR" sz="2000" b="1" i="0" dirty="0" err="1" smtClean="0">
                <a:solidFill>
                  <a:srgbClr val="202124"/>
                </a:solidFill>
                <a:effectLst/>
              </a:rPr>
              <a:t>You-language</a:t>
            </a:r>
            <a:r>
              <a:rPr lang="tr-TR" sz="2000" b="1" dirty="0" smtClean="0">
                <a:solidFill>
                  <a:srgbClr val="202124"/>
                </a:solidFill>
              </a:rPr>
              <a:t>?</a:t>
            </a:r>
            <a:endParaRPr lang="tr-TR" sz="2000" b="1" dirty="0"/>
          </a:p>
        </p:txBody>
      </p:sp>
      <p:sp>
        <p:nvSpPr>
          <p:cNvPr id="5" name="Dikdörtgen 4"/>
          <p:cNvSpPr/>
          <p:nvPr/>
        </p:nvSpPr>
        <p:spPr>
          <a:xfrm>
            <a:off x="1015388" y="1974111"/>
            <a:ext cx="10161224" cy="960135"/>
          </a:xfrm>
          <a:prstGeom prst="rect">
            <a:avLst/>
          </a:prstGeom>
        </p:spPr>
        <p:txBody>
          <a:bodyPr wrap="square">
            <a:spAutoFit/>
          </a:bodyPr>
          <a:lstStyle/>
          <a:p>
            <a:pPr>
              <a:lnSpc>
                <a:spcPct val="150000"/>
              </a:lnSpc>
            </a:pPr>
            <a:r>
              <a:rPr lang="en-US" sz="2000" b="0" i="0" dirty="0" smtClean="0">
                <a:solidFill>
                  <a:srgbClr val="202124"/>
                </a:solidFill>
                <a:effectLst/>
              </a:rPr>
              <a:t>“You” language involves accusation and the other person takes a natural defense. Therefore, the result can go up to incomprehension, discussion, fight.</a:t>
            </a:r>
            <a:endParaRPr lang="tr-TR" sz="2000" dirty="0"/>
          </a:p>
        </p:txBody>
      </p:sp>
      <p:sp>
        <p:nvSpPr>
          <p:cNvPr id="6" name="AutoShape 2" descr="Six Ways to Stop a Toothache Quickly - Steve Hagerman, DDS, P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 name="Dikdörtgen 6"/>
          <p:cNvSpPr/>
          <p:nvPr/>
        </p:nvSpPr>
        <p:spPr>
          <a:xfrm>
            <a:off x="1863182" y="4639996"/>
            <a:ext cx="8232190" cy="523220"/>
          </a:xfrm>
          <a:prstGeom prst="rect">
            <a:avLst/>
          </a:prstGeom>
        </p:spPr>
        <p:txBody>
          <a:bodyPr wrap="none">
            <a:spAutoFit/>
          </a:bodyPr>
          <a:lstStyle/>
          <a:p>
            <a:r>
              <a:rPr lang="en-US" sz="2800" dirty="0" smtClean="0"/>
              <a:t>-  You language: </a:t>
            </a:r>
            <a:r>
              <a:rPr lang="en-US" sz="2800" dirty="0" smtClean="0">
                <a:solidFill>
                  <a:srgbClr val="0070C0"/>
                </a:solidFill>
              </a:rPr>
              <a:t>You are wrong! You are so wrong!</a:t>
            </a:r>
            <a:endParaRPr lang="tr-TR" sz="2800" dirty="0">
              <a:solidFill>
                <a:srgbClr val="0070C0"/>
              </a:solidFill>
            </a:endParaRPr>
          </a:p>
        </p:txBody>
      </p:sp>
      <p:sp>
        <p:nvSpPr>
          <p:cNvPr id="8" name="Dikdörtgen 7"/>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3992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31317" y="542984"/>
            <a:ext cx="10729366" cy="3046988"/>
          </a:xfrm>
          <a:prstGeom prst="rect">
            <a:avLst/>
          </a:prstGeom>
        </p:spPr>
        <p:txBody>
          <a:bodyPr wrap="square">
            <a:spAutoFit/>
          </a:bodyPr>
          <a:lstStyle/>
          <a:p>
            <a:pPr>
              <a:lnSpc>
                <a:spcPct val="150000"/>
              </a:lnSpc>
            </a:pPr>
            <a:r>
              <a:rPr lang="en-US" sz="2400" b="0" i="0" dirty="0" smtClean="0">
                <a:solidFill>
                  <a:srgbClr val="202124"/>
                </a:solidFill>
                <a:effectLst/>
              </a:rPr>
              <a:t>Using "I" language, also known as “I” statements, is </a:t>
            </a:r>
            <a:r>
              <a:rPr lang="en-US" sz="2400" b="1" i="0" dirty="0" smtClean="0">
                <a:solidFill>
                  <a:srgbClr val="202124"/>
                </a:solidFill>
                <a:effectLst/>
              </a:rPr>
              <a:t>a way to express your thoughts and feelings in an assertive, non-aggressive way</a:t>
            </a:r>
            <a:r>
              <a:rPr lang="en-US" sz="2400" b="0" i="0" dirty="0" smtClean="0">
                <a:solidFill>
                  <a:srgbClr val="202124"/>
                </a:solidFill>
                <a:effectLst/>
              </a:rPr>
              <a:t>. </a:t>
            </a:r>
            <a:endParaRPr lang="tr-TR" sz="2400" b="0" i="0" dirty="0" smtClean="0">
              <a:solidFill>
                <a:srgbClr val="202124"/>
              </a:solidFill>
              <a:effectLst/>
            </a:endParaRPr>
          </a:p>
          <a:p>
            <a:pPr>
              <a:lnSpc>
                <a:spcPct val="150000"/>
              </a:lnSpc>
            </a:pPr>
            <a:endParaRPr lang="tr-TR" sz="800" dirty="0">
              <a:solidFill>
                <a:srgbClr val="202124"/>
              </a:solidFill>
            </a:endParaRPr>
          </a:p>
          <a:p>
            <a:pPr>
              <a:lnSpc>
                <a:spcPct val="150000"/>
              </a:lnSpc>
            </a:pPr>
            <a:r>
              <a:rPr lang="en-US" sz="2400" b="0" i="0" dirty="0" smtClean="0">
                <a:solidFill>
                  <a:srgbClr val="202124"/>
                </a:solidFill>
                <a:effectLst/>
              </a:rPr>
              <a:t>“I” statements tend to make people feel less defensive and more willing to listen. This can be helpful for defusing conflicts and asserting yourself in a polite way.</a:t>
            </a:r>
            <a:endParaRPr lang="en-US" sz="2400" b="0" i="0" dirty="0">
              <a:solidFill>
                <a:srgbClr val="202124"/>
              </a:solidFill>
              <a:effectLst/>
            </a:endParaRPr>
          </a:p>
        </p:txBody>
      </p:sp>
      <p:pic>
        <p:nvPicPr>
          <p:cNvPr id="3" name="Resim 2"/>
          <p:cNvPicPr>
            <a:picLocks noChangeAspect="1"/>
          </p:cNvPicPr>
          <p:nvPr/>
        </p:nvPicPr>
        <p:blipFill rotWithShape="1">
          <a:blip r:embed="rId2"/>
          <a:srcRect l="6631" t="20480" r="41053" b="26000"/>
          <a:stretch/>
        </p:blipFill>
        <p:spPr>
          <a:xfrm>
            <a:off x="2791326" y="3072063"/>
            <a:ext cx="6049389" cy="3481137"/>
          </a:xfrm>
          <a:prstGeom prst="rect">
            <a:avLst/>
          </a:prstGeom>
        </p:spPr>
      </p:pic>
      <p:sp>
        <p:nvSpPr>
          <p:cNvPr id="4" name="Dikdörtgen 3"/>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604159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a:srcRect l="6317" t="20480" r="34947" b="23006"/>
          <a:stretch/>
        </p:blipFill>
        <p:spPr>
          <a:xfrm>
            <a:off x="1379620" y="882316"/>
            <a:ext cx="8951495" cy="4844716"/>
          </a:xfrm>
          <a:prstGeom prst="rect">
            <a:avLst/>
          </a:prstGeom>
        </p:spPr>
      </p:pic>
      <p:sp>
        <p:nvSpPr>
          <p:cNvPr id="3" name="Dikdörtgen 2"/>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312366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Words are Symbols Arbitrary—they are not intrinsically connected to what  they represent Ambiguous—their meanings are not clear cut or fixed  Abstract—they. - ppt video online downlo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11143643" y="5837596"/>
            <a:ext cx="1048357" cy="102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985488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Yazı Tipi">
  <a:themeElements>
    <a:clrScheme name="Wood Type Yazı Tipi">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Yazı Tipi">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Yazı Tipi">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otalTime>166</TotalTime>
  <Words>864</Words>
  <Application>Microsoft Office PowerPoint</Application>
  <PresentationFormat>Geniş ekran</PresentationFormat>
  <Paragraphs>59</Paragraphs>
  <Slides>32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32</vt:i4>
      </vt:variant>
    </vt:vector>
  </HeadingPairs>
  <TitlesOfParts>
    <vt:vector size="38" baseType="lpstr">
      <vt:lpstr>Calibri</vt:lpstr>
      <vt:lpstr>Cambria</vt:lpstr>
      <vt:lpstr>Rockwell</vt:lpstr>
      <vt:lpstr>Rockwell Condensed</vt:lpstr>
      <vt:lpstr>Wingdings</vt:lpstr>
      <vt:lpstr>Wood Type Yazı Tipi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ayşe Tuğba</dc:creator>
  <cp:lastModifiedBy>ayşe Tuğba</cp:lastModifiedBy>
  <cp:revision>18</cp:revision>
  <dcterms:created xsi:type="dcterms:W3CDTF">2022-11-02T12:27:08Z</dcterms:created>
  <dcterms:modified xsi:type="dcterms:W3CDTF">2022-11-03T05:28:06Z</dcterms:modified>
</cp:coreProperties>
</file>