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2" r:id="rId4"/>
    <p:sldId id="259" r:id="rId5"/>
    <p:sldId id="260" r:id="rId6"/>
    <p:sldId id="266" r:id="rId7"/>
    <p:sldId id="265" r:id="rId8"/>
    <p:sldId id="264" r:id="rId9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CFC"/>
    <a:srgbClr val="CFCCDC"/>
    <a:srgbClr val="FFCC99"/>
    <a:srgbClr val="FF0000"/>
    <a:srgbClr val="009900"/>
    <a:srgbClr val="FFFF00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2218-2234-4813-861E-20AC6D6C9F0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17229462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33BC-7416-462D-84AA-8131F5F8093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800752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04AC7-58CE-47E7-AC4B-21E5EB89EB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4837202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E22BF-D110-423D-BDA1-010EEA645CE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0489928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CA01-EE10-4335-A47D-950403F693E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444813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E608-14FD-4819-A2EE-0C70B04DA38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7045086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2E74F-E315-49FD-9785-03667BC5C4C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923453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6E90C-B2E5-4480-A893-658FAF780B2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9967197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C0230-76DF-45D5-A524-1135173D660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618171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7DD0-6206-4A98-AFB7-4CC71BEFED7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520475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26956-9E3E-4F1E-B236-932560A6BE8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0330840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0691006-AD11-40A6-958C-FA825BBAF38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A03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-26988"/>
            <a:ext cx="55340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73075" y="5351463"/>
            <a:ext cx="2681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CFCCFC"/>
                </a:solidFill>
                <a:latin typeface="Arial Narrow" panose="020B0606020202030204" pitchFamily="34" charset="0"/>
              </a:rPr>
              <a:t>Prof. Dr. Selim O. SELAM</a:t>
            </a:r>
            <a:endParaRPr lang="tr-TR" altLang="tr-TR" sz="1000" b="1">
              <a:solidFill>
                <a:srgbClr val="CFCCFC"/>
              </a:solidFill>
              <a:latin typeface="Arial Narrow" panose="020B0606020202030204" pitchFamily="34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511175" y="3883025"/>
            <a:ext cx="36182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>
                <a:solidFill>
                  <a:srgbClr val="CFCCFC"/>
                </a:solidFill>
                <a:latin typeface="Arial Narrow" panose="020B0606020202030204" pitchFamily="34" charset="0"/>
              </a:rPr>
              <a:t>2023 – 2024 Güz </a:t>
            </a:r>
            <a:r>
              <a:rPr lang="tr-TR" altLang="tr-TR" sz="2800" b="1" dirty="0">
                <a:solidFill>
                  <a:srgbClr val="CFCCFC"/>
                </a:solidFill>
                <a:latin typeface="Arial Narrow" panose="020B0606020202030204" pitchFamily="34" charset="0"/>
              </a:rPr>
              <a:t>Dönemi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CB2F66-9411-8A67-2184-F38E9830CD3A}"/>
              </a:ext>
            </a:extLst>
          </p:cNvPr>
          <p:cNvSpPr/>
          <p:nvPr/>
        </p:nvSpPr>
        <p:spPr>
          <a:xfrm>
            <a:off x="467544" y="1665382"/>
            <a:ext cx="5140945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tr-TR" sz="6600" b="1" cap="none" spc="0">
                <a:ln w="25400">
                  <a:solidFill>
                    <a:srgbClr val="CFCCFC"/>
                  </a:solidFill>
                  <a:prstDash val="solid"/>
                </a:ln>
                <a:noFill/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Narrow" panose="020B0606020202030204" pitchFamily="34" charset="0"/>
              </a:rPr>
              <a:t>AST219</a:t>
            </a:r>
          </a:p>
          <a:p>
            <a:r>
              <a:rPr lang="tr-TR" sz="6600" b="1">
                <a:ln w="25400">
                  <a:solidFill>
                    <a:srgbClr val="CFCCFC"/>
                  </a:solidFill>
                  <a:prstDash val="solid"/>
                </a:ln>
                <a:noFill/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Narrow" panose="020B0606020202030204" pitchFamily="34" charset="0"/>
              </a:rPr>
              <a:t>Güneş Sistemi</a:t>
            </a:r>
            <a:endParaRPr lang="en-US" sz="6600" b="1" cap="none" spc="0">
              <a:ln w="25400">
                <a:solidFill>
                  <a:srgbClr val="CFCCFC"/>
                </a:solidFill>
                <a:prstDash val="solid"/>
              </a:ln>
              <a:noFill/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260475" y="260350"/>
            <a:ext cx="6624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4000" b="1">
                <a:latin typeface="Albertus Medium" pitchFamily="34" charset="0"/>
              </a:rPr>
              <a:t>PROGRAM</a:t>
            </a:r>
            <a:endParaRPr lang="tr-TR" altLang="tr-TR" sz="2400" b="1">
              <a:latin typeface="Albertus Medium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5181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dirty="0">
                <a:latin typeface="Times New Roman" panose="02020603050405020304" pitchFamily="18" charset="0"/>
              </a:rPr>
              <a:t>AKADEMİK TAKVİM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0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dirty="0">
                <a:latin typeface="Times New Roman" panose="02020603050405020304" pitchFamily="18" charset="0"/>
              </a:rPr>
              <a:t>Derslerin başlama-bitiş tarihleri: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02 Ekim 2023</a:t>
            </a:r>
            <a:endParaRPr lang="tr-TR" altLang="tr-TR" sz="36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07 Ocak 2024</a:t>
            </a:r>
            <a:endParaRPr lang="tr-TR" altLang="tr-TR" sz="36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0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dirty="0">
                <a:latin typeface="Times New Roman" panose="02020603050405020304" pitchFamily="18" charset="0"/>
              </a:rPr>
              <a:t>Dönem sonu sınav aralığı: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08 - 21 Ocak 2024</a:t>
            </a:r>
            <a:endParaRPr lang="tr-TR" altLang="tr-TR" sz="36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dirty="0">
                <a:latin typeface="Times New Roman" panose="02020603050405020304" pitchFamily="18" charset="0"/>
              </a:rPr>
              <a:t>Bütünleme sınav aralığı: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27 Ocak – 04 Şubat 2024</a:t>
            </a:r>
            <a:endParaRPr lang="tr-TR" altLang="tr-TR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60475" y="260350"/>
            <a:ext cx="6624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4000" b="1">
                <a:latin typeface="Albertus Medium" pitchFamily="34" charset="0"/>
              </a:rPr>
              <a:t>PROGRAM</a:t>
            </a:r>
            <a:endParaRPr lang="tr-TR" altLang="tr-TR" sz="2400" b="1">
              <a:latin typeface="Albertus Medium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135938" cy="49244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latin typeface="Times New Roman" panose="02020603050405020304" pitchFamily="18" charset="0"/>
              </a:rPr>
              <a:t>SALI GÜNLERİ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0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10:30 – 11:45 (15 dk ara) 12:00 – 13:00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latin typeface="Times New Roman" panose="02020603050405020304" pitchFamily="18" charset="0"/>
              </a:rPr>
              <a:t>TOPLAM 135 dk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latin typeface="Times New Roman" panose="02020603050405020304" pitchFamily="18" charset="0"/>
              </a:rPr>
              <a:t>haftalık ders süresi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latin typeface="Times New Roman" panose="02020603050405020304" pitchFamily="18" charset="0"/>
              </a:rPr>
              <a:t>3 teorik saat – 4 AKTS kredisi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60475" y="260350"/>
            <a:ext cx="6624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4000" b="1">
                <a:latin typeface="Albertus Medium" pitchFamily="34" charset="0"/>
              </a:rPr>
              <a:t>YARIYIL PROGRAMI</a:t>
            </a:r>
            <a:endParaRPr lang="tr-TR" altLang="tr-TR" sz="2400" b="1">
              <a:latin typeface="Albertus Medium" pitchFamily="34" charset="0"/>
            </a:endParaRPr>
          </a:p>
        </p:txBody>
      </p:sp>
      <p:graphicFrame>
        <p:nvGraphicFramePr>
          <p:cNvPr id="6309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704965"/>
              </p:ext>
            </p:extLst>
          </p:nvPr>
        </p:nvGraphicFramePr>
        <p:xfrm>
          <a:off x="323850" y="981075"/>
          <a:ext cx="8569325" cy="5472119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Hafta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Tarih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KONU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03 Ekim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 ve ders içerik tanıtımı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Ekim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GS tanımı, üyeleri, yörüngeler, boyutlar, oluşum kuramları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 Ekim 2023</a:t>
                      </a:r>
                      <a:endParaRPr kumimoji="0" lang="tr-TR" alt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Yer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 Ekim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Ay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 Ekim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Merkür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07 Kasım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Venüs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 Kasım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Mars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 Kasım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 ARA </a:t>
                      </a: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SINAV</a:t>
                      </a: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 Kasım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Jüpiter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05 Aralık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Galileo Uyduları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 Aralık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Satürn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 Aralık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Uranüs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 Aralık 2023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Neptün</a:t>
                      </a:r>
                      <a:endParaRPr kumimoji="0" lang="tr-TR" alt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02 Ocak 2024</a:t>
                      </a: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Plüto, Asteroidler, Kuyruklu Yıldızlar, Meteorlar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08 – 21 Ocak 2024  </a:t>
                      </a: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DÖNEM SONU SINAVI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27 Ocak – 04 Şubat 2024  </a:t>
                      </a: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BÜTÜNLEME SINAVI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96300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tr-TR" altLang="tr-TR" sz="4000" b="1" dirty="0">
                <a:latin typeface="Albertus Medium" pitchFamily="34" charset="0"/>
              </a:rPr>
              <a:t>DERSİN AMACI</a:t>
            </a:r>
          </a:p>
          <a:p>
            <a:pPr algn="ctr" eaLnBrk="1" hangingPunct="1">
              <a:buFontTx/>
              <a:buNone/>
              <a:defRPr/>
            </a:pPr>
            <a:endParaRPr lang="tr-TR" altLang="tr-TR" sz="2000" b="1" dirty="0">
              <a:latin typeface="Arial Black" panose="020B0A04020102020204" pitchFamily="34" charset="0"/>
            </a:endParaRPr>
          </a:p>
          <a:p>
            <a:pPr marL="342900" indent="-342900" algn="just" eaLnBrk="1" hangingPunct="1">
              <a:defRPr/>
            </a:pPr>
            <a:r>
              <a:rPr lang="tr-TR" altLang="tr-TR" sz="2800" dirty="0">
                <a:cs typeface="Arial" panose="020B0604020202020204" pitchFamily="34" charset="0"/>
              </a:rPr>
              <a:t>Astronomi ve Uzay Bilimleri alanında öğrenim gören öğrencilere, Güneş Sistemi’mizin üyeleri (Güneş, gezegenler, uydular, asteroidler, kuyruklu yıldızlar, meteorlar) hakkında temel ve güncel bilgileri vermek ve bu konularda düşünme/yorum yapabilme yeteneklerini geliştirmektir.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963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tr-TR" altLang="tr-TR" sz="4000" b="1" dirty="0">
                <a:latin typeface="Albertus Medium" pitchFamily="34" charset="0"/>
              </a:rPr>
              <a:t>DERSİN İÇERİĞİ</a:t>
            </a:r>
          </a:p>
          <a:p>
            <a:pPr algn="ctr" eaLnBrk="1" hangingPunct="1">
              <a:buFontTx/>
              <a:buNone/>
              <a:defRPr/>
            </a:pPr>
            <a:endParaRPr lang="tr-TR" altLang="tr-TR" sz="2000" b="1" dirty="0">
              <a:latin typeface="Arial Black" panose="020B0A04020102020204" pitchFamily="34" charset="0"/>
            </a:endParaRPr>
          </a:p>
          <a:p>
            <a:pPr marL="342900" indent="-342900" algn="just" eaLnBrk="1" hangingPunct="1">
              <a:defRPr/>
            </a:pPr>
            <a:r>
              <a:rPr lang="tr-TR" altLang="tr-TR" sz="2000" dirty="0">
                <a:cs typeface="Arial" panose="020B0604020202020204" pitchFamily="34" charset="0"/>
              </a:rPr>
              <a:t>Güneş sistemi üyelerinin tanımlanması, sınıflandırılması ve boyutları.</a:t>
            </a:r>
          </a:p>
          <a:p>
            <a:pPr marL="342900" indent="-342900" algn="just" eaLnBrk="1" hangingPunct="1">
              <a:defRPr/>
            </a:pPr>
            <a:r>
              <a:rPr lang="tr-TR" altLang="tr-TR" sz="2000" dirty="0">
                <a:cs typeface="Arial" panose="020B0604020202020204" pitchFamily="34" charset="0"/>
              </a:rPr>
              <a:t>Güneş sisteminin oluşum teorileri. Oluşumun ilk aşamalarında gezegen yüzeylerinin geçirdiği bombardıman süreci.</a:t>
            </a:r>
          </a:p>
          <a:p>
            <a:pPr marL="342900" indent="-342900" algn="just" eaLnBrk="1" hangingPunct="1">
              <a:defRPr/>
            </a:pPr>
            <a:r>
              <a:rPr lang="tr-TR" altLang="tr-TR" sz="2000" dirty="0">
                <a:cs typeface="Arial" panose="020B0604020202020204" pitchFamily="34" charset="0"/>
              </a:rPr>
              <a:t>Güneş sistemi üyelerinin fiziksel özellikleri. Karasal ve Dev gezegenler.</a:t>
            </a:r>
          </a:p>
          <a:p>
            <a:pPr marL="342900" indent="-342900" algn="just" eaLnBrk="1" hangingPunct="1">
              <a:defRPr/>
            </a:pPr>
            <a:r>
              <a:rPr lang="tr-TR" altLang="tr-TR" sz="2000" dirty="0">
                <a:cs typeface="Arial" panose="020B0604020202020204" pitchFamily="34" charset="0"/>
              </a:rPr>
              <a:t>Sistemimizde bulunan gezegenlerin ve bunların doğal uydularının iç yapıları, yüzey özellikleri, atmosferleri. </a:t>
            </a:r>
          </a:p>
          <a:p>
            <a:pPr marL="342900" indent="-342900" algn="just" eaLnBrk="1" hangingPunct="1">
              <a:defRPr/>
            </a:pPr>
            <a:r>
              <a:rPr lang="tr-TR" altLang="tr-TR" sz="2000" dirty="0">
                <a:cs typeface="Arial" panose="020B0604020202020204" pitchFamily="34" charset="0"/>
              </a:rPr>
              <a:t>Bu cisimlerde görülen manyetik alan ve onun meydana getirdiği manyetosferin özelikleri.</a:t>
            </a:r>
          </a:p>
          <a:p>
            <a:pPr marL="342900" indent="-342900" algn="just" eaLnBrk="1" hangingPunct="1">
              <a:defRPr/>
            </a:pPr>
            <a:r>
              <a:rPr lang="tr-TR" altLang="tr-TR" sz="2000" dirty="0">
                <a:cs typeface="Arial" panose="020B0604020202020204" pitchFamily="34" charset="0"/>
              </a:rPr>
              <a:t>Yer benzeri gezegenlerde görülen sera etkisi.</a:t>
            </a:r>
          </a:p>
          <a:p>
            <a:pPr marL="342900" indent="-342900" algn="just" eaLnBrk="1" hangingPunct="1">
              <a:defRPr/>
            </a:pPr>
            <a:r>
              <a:rPr lang="tr-TR" altLang="tr-TR" sz="2000" dirty="0">
                <a:cs typeface="Arial" panose="020B0604020202020204" pitchFamily="34" charset="0"/>
              </a:rPr>
              <a:t>Dev gezegenlerin uyduları ve özellikleri.</a:t>
            </a:r>
          </a:p>
          <a:p>
            <a:pPr marL="342900" indent="-342900" algn="just" eaLnBrk="1" hangingPunct="1">
              <a:defRPr/>
            </a:pPr>
            <a:r>
              <a:rPr lang="tr-TR" altLang="tr-TR" sz="2000" dirty="0">
                <a:cs typeface="Arial" panose="020B0604020202020204" pitchFamily="34" charset="0"/>
              </a:rPr>
              <a:t>Küçük gezegenler, kuyruklu yıldızlar, meteorlar, akan yıldızlar, gezegenler arası ortam, Oort bulutu ve Kuiper kuşağı.</a:t>
            </a:r>
          </a:p>
          <a:p>
            <a:pPr marL="342900" indent="-342900" algn="just" eaLnBrk="1" hangingPunct="1">
              <a:defRPr/>
            </a:pPr>
            <a:r>
              <a:rPr lang="tr-TR" altLang="tr-TR" sz="2000" dirty="0">
                <a:cs typeface="Arial" panose="020B0604020202020204" pitchFamily="34" charset="0"/>
              </a:rPr>
              <a:t>Ötegezegenler hakkında öz bilgi.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96300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tr-TR" altLang="tr-TR" sz="4000" b="1">
                <a:latin typeface="Albertus Medium" pitchFamily="34" charset="0"/>
              </a:rPr>
              <a:t>WEB SAYFASI</a:t>
            </a:r>
          </a:p>
          <a:p>
            <a:pPr algn="ctr" eaLnBrk="1" hangingPunct="1">
              <a:buFontTx/>
              <a:buNone/>
            </a:pPr>
            <a:r>
              <a:rPr lang="tr-TR" altLang="tr-TR" sz="1400" b="1">
                <a:latin typeface="Arial Black" panose="020B0A04020102020204" pitchFamily="34" charset="0"/>
              </a:rPr>
              <a:t>https://avesis.ankara.edu.tr/selam</a:t>
            </a:r>
          </a:p>
          <a:p>
            <a:pPr algn="ctr" eaLnBrk="1" hangingPunct="1">
              <a:buFontTx/>
              <a:buNone/>
            </a:pPr>
            <a:r>
              <a:rPr lang="tr-TR" altLang="tr-TR" sz="1400" b="1">
                <a:latin typeface="Arial Black" panose="020B0A04020102020204" pitchFamily="34" charset="0"/>
              </a:rPr>
              <a:t>DERS NOTU, SUNUM DOSYALARI,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1BCF2-5280-7642-E541-47BC4337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1772816"/>
            <a:ext cx="7740352" cy="49278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tr-TR" altLang="tr-TR" sz="4000" b="1">
                <a:latin typeface="Albertus Medium" pitchFamily="34" charset="0"/>
              </a:rPr>
              <a:t>KAYNAKLAR</a:t>
            </a:r>
            <a:endParaRPr lang="tr-TR" altLang="tr-TR" sz="2000" b="1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159000" y="981075"/>
            <a:ext cx="4213225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UNIVERSE (Sixth Edition)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Roger A. Freedman</a:t>
            </a:r>
            <a:r>
              <a:rPr lang="de-DE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, </a:t>
            </a:r>
            <a:r>
              <a:rPr lang="tr-TR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William J. Kaufmann III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W.H.Freeman &amp; Co Ltd,</a:t>
            </a:r>
            <a:r>
              <a:rPr lang="tr-TR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 6</a:t>
            </a:r>
            <a:r>
              <a:rPr lang="en-US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dition (</a:t>
            </a:r>
            <a:r>
              <a:rPr lang="tr-TR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2001</a:t>
            </a:r>
            <a:r>
              <a:rPr lang="en-US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)</a:t>
            </a:r>
            <a:endParaRPr lang="tr-TR" altLang="tr-TR" sz="1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916238" y="2184400"/>
            <a:ext cx="4105275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tr-TR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An Introduction to Modern Astrophysics</a:t>
            </a:r>
            <a:endParaRPr lang="tr-TR" altLang="tr-TR" sz="16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DE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Bradley W. Carroll</a:t>
            </a:r>
            <a:r>
              <a:rPr lang="tr-TR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, Dale A. Ostlie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Addison Wesley (199</a:t>
            </a:r>
            <a:r>
              <a:rPr lang="tr-TR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)</a:t>
            </a:r>
            <a:endParaRPr lang="tr-TR" altLang="tr-TR" sz="1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827088" y="4513263"/>
            <a:ext cx="7488237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>
                <a:solidFill>
                  <a:schemeClr val="accent2"/>
                </a:solidFill>
                <a:latin typeface="Times New Roman" panose="02020603050405020304" pitchFamily="18" charset="0"/>
              </a:rPr>
              <a:t>W</a:t>
            </a:r>
            <a:r>
              <a:rPr lang="tr-TR" altLang="tr-TR" sz="2000">
                <a:solidFill>
                  <a:schemeClr val="accent2"/>
                </a:solidFill>
                <a:latin typeface="Times New Roman" panose="02020603050405020304" pitchFamily="18" charset="0"/>
              </a:rPr>
              <a:t>IKIPEDI</a:t>
            </a:r>
            <a:r>
              <a:rPr lang="tr-TR" altLang="tr-TR" sz="280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r>
              <a:rPr lang="tr-TR" altLang="tr-TR" sz="240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lang="tr-TR" altLang="tr-TR" sz="2400">
                <a:solidFill>
                  <a:srgbClr val="FFFF66"/>
                </a:solidFill>
                <a:latin typeface="Times New Roman" panose="02020603050405020304" pitchFamily="18" charset="0"/>
              </a:rPr>
              <a:t>   </a:t>
            </a:r>
            <a:r>
              <a:rPr lang="tr-TR" altLang="tr-TR" sz="2400">
                <a:solidFill>
                  <a:srgbClr val="009900"/>
                </a:solidFill>
                <a:latin typeface="Times New Roman" panose="02020603050405020304" pitchFamily="18" charset="0"/>
              </a:rPr>
              <a:t>http://en.wikipedia.org/wiki/Solar_System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009900"/>
                </a:solidFill>
                <a:latin typeface="Times New Roman" panose="02020603050405020304" pitchFamily="18" charset="0"/>
              </a:rPr>
              <a:t>		  http://tr.wikipedia.org/wiki/Güneş_Sistemi</a:t>
            </a:r>
          </a:p>
        </p:txBody>
      </p:sp>
      <p:graphicFrame>
        <p:nvGraphicFramePr>
          <p:cNvPr id="10246" name="Object 8"/>
          <p:cNvGraphicFramePr>
            <a:graphicFrameLocks noChangeAspect="1"/>
          </p:cNvGraphicFramePr>
          <p:nvPr/>
        </p:nvGraphicFramePr>
        <p:xfrm>
          <a:off x="611188" y="981075"/>
          <a:ext cx="154305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971429" imgH="3809524" progId="Photoshop.Image.9">
                  <p:embed/>
                </p:oleObj>
              </mc:Choice>
              <mc:Fallback>
                <p:oleObj name="Image" r:id="rId2" imgW="2971429" imgH="3809524" progId="Photoshop.Image.9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81075"/>
                        <a:ext cx="1543050" cy="1978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9"/>
          <p:cNvGraphicFramePr>
            <a:graphicFrameLocks noChangeAspect="1"/>
          </p:cNvGraphicFramePr>
          <p:nvPr/>
        </p:nvGraphicFramePr>
        <p:xfrm>
          <a:off x="7019925" y="1268413"/>
          <a:ext cx="15621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996825" imgH="3809524" progId="Photoshop.Image.9">
                  <p:embed/>
                </p:oleObj>
              </mc:Choice>
              <mc:Fallback>
                <p:oleObj name="Image" r:id="rId4" imgW="2996825" imgH="3809524" progId="Photoshop.Image.9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268413"/>
                        <a:ext cx="1562100" cy="1987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863600" y="3392488"/>
            <a:ext cx="7416800" cy="95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tr-TR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Güneş Sisteminin Temel Fiziği</a:t>
            </a:r>
            <a:endParaRPr lang="tr-TR" altLang="tr-TR" sz="16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V.M. Blanco ve S.W. McCuskey </a:t>
            </a:r>
            <a:r>
              <a:rPr lang="tr-TR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(1978) </a:t>
            </a:r>
            <a:r>
              <a:rPr lang="en-US" altLang="tr-TR" sz="1600" b="1">
                <a:solidFill>
                  <a:srgbClr val="009900"/>
                </a:solidFill>
                <a:latin typeface="Times New Roman" panose="02020603050405020304" pitchFamily="18" charset="0"/>
              </a:rPr>
              <a:t>(çeviri: Z. Tüfekçioğlu), Ank. Üniv. Fen. Fak. Yayınları, Genel:127, Ast:5, Ankara Üniv. Basımevi, Ankara</a:t>
            </a:r>
            <a:endParaRPr lang="tr-TR" altLang="tr-TR" sz="1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850" y="5732463"/>
            <a:ext cx="84963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tr-TR" altLang="tr-TR" sz="1400" b="1" dirty="0">
                <a:latin typeface="Arial Black" panose="020B0A04020102020204" pitchFamily="34" charset="0"/>
              </a:rPr>
              <a:t>Bölüm WEB -&gt; </a:t>
            </a:r>
            <a:r>
              <a:rPr lang="tr-TR" altLang="tr-TR" sz="1400" dirty="0">
                <a:latin typeface="+mn-lt"/>
              </a:rPr>
              <a:t>http://astronomy.science.ankara.edu.tr/</a:t>
            </a:r>
          </a:p>
          <a:p>
            <a:pPr algn="ctr" eaLnBrk="1" hangingPunct="1">
              <a:buFontTx/>
              <a:buNone/>
              <a:defRPr/>
            </a:pPr>
            <a:endParaRPr lang="tr-TR" altLang="tr-TR" sz="300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tr-TR" altLang="tr-TR" sz="1400" b="1" dirty="0">
                <a:latin typeface="Arial Black" panose="020B0A04020102020204" pitchFamily="34" charset="0"/>
              </a:rPr>
              <a:t>Bologna WEB </a:t>
            </a:r>
            <a:r>
              <a:rPr lang="tr-TR" altLang="tr-TR" sz="1400" b="1">
                <a:latin typeface="Arial Black" panose="020B0A04020102020204" pitchFamily="34" charset="0"/>
              </a:rPr>
              <a:t>-&gt; </a:t>
            </a:r>
            <a:r>
              <a:rPr lang="tr-TR" altLang="tr-TR" sz="1400">
                <a:latin typeface="+mj-lt"/>
              </a:rPr>
              <a:t>http://bbs.ankara.edu.tr/Ders_Bilgileri.aspx?dno=1009072&amp;bno=1635&amp;bot=232</a:t>
            </a:r>
            <a:endParaRPr lang="tr-TR" altLang="tr-TR" sz="1400" dirty="0"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endParaRPr lang="tr-TR" altLang="tr-TR" sz="300" dirty="0"/>
          </a:p>
          <a:p>
            <a:pPr algn="ctr" eaLnBrk="1" hangingPunct="1">
              <a:buFontTx/>
              <a:buNone/>
              <a:defRPr/>
            </a:pPr>
            <a:r>
              <a:rPr lang="tr-TR" altLang="tr-TR" sz="1400" b="1" dirty="0">
                <a:latin typeface="Arial Black" panose="020B0A04020102020204" pitchFamily="34" charset="0"/>
              </a:rPr>
              <a:t>Açık Ders WEB -&gt; </a:t>
            </a:r>
            <a:r>
              <a:rPr lang="tr-TR" altLang="tr-TR" sz="1400" dirty="0">
                <a:latin typeface="+mj-lt"/>
              </a:rPr>
              <a:t>https://acikders.ankara.edu.tr/course/view.php?id=1262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562</Words>
  <Application>Microsoft Office PowerPoint</Application>
  <PresentationFormat>On-screen Show (4:3)</PresentationFormat>
  <Paragraphs>106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Albertus Medium</vt:lpstr>
      <vt:lpstr>Arial</vt:lpstr>
      <vt:lpstr>Arial Black</vt:lpstr>
      <vt:lpstr>Arial Narrow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astro207</dc:creator>
  <cp:lastModifiedBy>Selim.Selam</cp:lastModifiedBy>
  <cp:revision>112</cp:revision>
  <dcterms:created xsi:type="dcterms:W3CDTF">2008-09-16T05:59:59Z</dcterms:created>
  <dcterms:modified xsi:type="dcterms:W3CDTF">2023-09-13T07:27:51Z</dcterms:modified>
</cp:coreProperties>
</file>